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60" r:id="rId5"/>
    <p:sldId id="261" r:id="rId6"/>
    <p:sldId id="262" r:id="rId7"/>
    <p:sldId id="259" r:id="rId8"/>
    <p:sldId id="266"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78091" autoAdjust="0"/>
  </p:normalViewPr>
  <p:slideViewPr>
    <p:cSldViewPr snapToGrid="0" snapToObjects="1" showGuides="1">
      <p:cViewPr>
        <p:scale>
          <a:sx n="93" d="100"/>
          <a:sy n="93" d="100"/>
        </p:scale>
        <p:origin x="1088"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F6020-2672-40D5-907B-93B444792D16}" type="datetimeFigureOut">
              <a:rPr lang="pt-BR" smtClean="0"/>
              <a:t>19/06/2018</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FD75B5-AA90-42BB-9541-06E920AB82F1}" type="slidenum">
              <a:rPr lang="pt-BR" smtClean="0"/>
              <a:t>‹nº›</a:t>
            </a:fld>
            <a:endParaRPr lang="pt-BR"/>
          </a:p>
        </p:txBody>
      </p:sp>
    </p:spTree>
    <p:extLst>
      <p:ext uri="{BB962C8B-B14F-4D97-AF65-F5344CB8AC3E}">
        <p14:creationId xmlns:p14="http://schemas.microsoft.com/office/powerpoint/2010/main" val="10771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A adolescência é um período</a:t>
            </a:r>
            <a:r>
              <a:rPr lang="pt-BR" baseline="0" dirty="0"/>
              <a:t> de muitas mudanças para o espírito reencarnado. Tais mudanças são ocasionadas pela apropriação que o espírito faz de seu processo </a:t>
            </a:r>
            <a:r>
              <a:rPr lang="pt-BR" baseline="0" dirty="0" err="1"/>
              <a:t>reencarnatório</a:t>
            </a:r>
            <a:r>
              <a:rPr lang="pt-BR" baseline="0" dirty="0"/>
              <a:t>. É quando o jovem demonstra sua bagagem espiritual de vidas pretéritas e assume algumas posturas frente aos novos ensinamentos recebidos na atual reencarnação. </a:t>
            </a:r>
          </a:p>
          <a:p>
            <a:endParaRPr lang="pt-BR" baseline="0" dirty="0"/>
          </a:p>
          <a:p>
            <a:pPr algn="just"/>
            <a:r>
              <a:rPr lang="pt-BR" baseline="0" dirty="0"/>
              <a:t>Muito embora o espírito já tenha um arcabouço de experiências já vividas, a imaturidade, fruto da atual reencarnação, faz com nem sempre saiba aproveitar as oportunidades de engrandecimento espiritual que lhe surge. Por ter a sensação de que tem todo futuro pela frente, nem sempre sabe valorizar os momentos de aprendizado. Decorre desse pensamento, conflitos e dúvidas que precisam ser vencidos.</a:t>
            </a:r>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2</a:t>
            </a:fld>
            <a:endParaRPr lang="pt-BR"/>
          </a:p>
        </p:txBody>
      </p:sp>
    </p:spTree>
    <p:extLst>
      <p:ext uri="{BB962C8B-B14F-4D97-AF65-F5344CB8AC3E}">
        <p14:creationId xmlns:p14="http://schemas.microsoft.com/office/powerpoint/2010/main" val="3745115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É preciso ter</a:t>
            </a:r>
            <a:r>
              <a:rPr lang="pt-BR" baseline="0" dirty="0"/>
              <a:t> a compreensão de que o jovem é um espírito muito antigo e que já passou por inúmeras reencarnações. Ele é o somatório de tudo o que já viveu, mas ao mesmo tempo, é a esperança do porvir. Com o passar do tempo, à medida que adquire experiências, passa por dificuldades e lutas, vai acumulando novos ensinamentos que, se bem aproveitados, auxilia o espírito em seu crescimento espiritual.</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3</a:t>
            </a:fld>
            <a:endParaRPr lang="pt-BR"/>
          </a:p>
        </p:txBody>
      </p:sp>
    </p:spTree>
    <p:extLst>
      <p:ext uri="{BB962C8B-B14F-4D97-AF65-F5344CB8AC3E}">
        <p14:creationId xmlns:p14="http://schemas.microsoft.com/office/powerpoint/2010/main" val="333613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Uma característica bem marcante</a:t>
            </a:r>
            <a:r>
              <a:rPr lang="pt-BR" baseline="0" dirty="0"/>
              <a:t> desse momento da existência humana, é a acurada observação que o jovem faz do seu contexto social. Analisa tudo e todos. Aqueles que convivem com jovens devem estar atentos, pois essa é uma fase de questionamentos e críticas. Diante de pessoas que não agem conforme o que dizem, são extremamente críticos e não perderão a oportunidade de confrontar tais comportamentos.</a:t>
            </a:r>
          </a:p>
          <a:p>
            <a:endParaRPr lang="pt-BR" baseline="0" dirty="0"/>
          </a:p>
          <a:p>
            <a:r>
              <a:rPr lang="pt-BR" baseline="0" dirty="0"/>
              <a:t>O lar, assim, passa a ser o </a:t>
            </a:r>
            <a:r>
              <a:rPr lang="pt-BR" i="1" baseline="0" dirty="0" err="1"/>
              <a:t>locus</a:t>
            </a:r>
            <a:r>
              <a:rPr lang="pt-BR" i="0" baseline="0" dirty="0"/>
              <a:t> onde o jovem se envolverá em conflitos, quando aqueles que convivem com ele, não agem de forma correta e equilibrada. E se o fazem, precisam estar abertos ao diálogo e à orientação, com a finalidade de acolher as dúvidas e as inseguranças tão comuns neste período.</a:t>
            </a:r>
            <a:endParaRPr lang="pt-BR" baseline="0" dirty="0"/>
          </a:p>
          <a:p>
            <a:endParaRPr lang="pt-BR" baseline="0" dirty="0"/>
          </a:p>
          <a:p>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4</a:t>
            </a:fld>
            <a:endParaRPr lang="pt-BR"/>
          </a:p>
        </p:txBody>
      </p:sp>
    </p:spTree>
    <p:extLst>
      <p:ext uri="{BB962C8B-B14F-4D97-AF65-F5344CB8AC3E}">
        <p14:creationId xmlns:p14="http://schemas.microsoft.com/office/powerpoint/2010/main" val="663605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Emmanuel, no livro</a:t>
            </a:r>
            <a:r>
              <a:rPr lang="pt-BR" baseline="0" dirty="0"/>
              <a:t> Vinha de Luz, noz diz que “O ato de bondade é invariável força benéfica, em derredor de quem o mobiliza. Há imponderáveis energias edificantes, em torno daqueles que mantêm viva a chama dos bons pensamentos a iluminar o caminho alheio, por intermédio da </a:t>
            </a:r>
            <a:r>
              <a:rPr lang="pt-BR" b="1" baseline="0" dirty="0"/>
              <a:t>conversação estimulante e sadia</a:t>
            </a:r>
            <a:r>
              <a:rPr lang="pt-BR" baseline="0" dirty="0"/>
              <a:t>.” Por isso, dialogar com o jovem sem ideias preconceituosas objetivando auxiliá-lo, é imprescindível para uma boa convivência. A palavra bem direciona, emitida por alguém que busca o esclarecimento e o auxílio, envolve aquele que ouve em um clima de paz, entendimento e segurança. </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5</a:t>
            </a:fld>
            <a:endParaRPr lang="pt-BR"/>
          </a:p>
        </p:txBody>
      </p:sp>
    </p:spTree>
    <p:extLst>
      <p:ext uri="{BB962C8B-B14F-4D97-AF65-F5344CB8AC3E}">
        <p14:creationId xmlns:p14="http://schemas.microsoft.com/office/powerpoint/2010/main" val="2782997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Allan Kardec, na</a:t>
            </a:r>
            <a:r>
              <a:rPr lang="pt-BR" baseline="0" dirty="0"/>
              <a:t> questão 582 de O Livro dos Espíritos, questiona aos espíritos superiores se a paternidade pode ser considerada uma missão. A resposta é categórica, ao afirmar que “</a:t>
            </a:r>
            <a:r>
              <a:rPr lang="pt-BR" sz="1200" b="0" i="0" u="none" strike="noStrike" kern="1200" baseline="0" dirty="0">
                <a:solidFill>
                  <a:schemeClr val="tx1"/>
                </a:solidFill>
                <a:latin typeface="+mn-lt"/>
                <a:ea typeface="+mn-ea"/>
                <a:cs typeface="+mn-cs"/>
              </a:rPr>
              <a:t>É, sem contestação possível, uma verdadeira missão. É ao mesmo tempo grandíssimo dever e que envolve, mais do que o pensa o homem, a sua responsabilidade quanto ao futuro. Deus colocou o filho sob a tutela dos pais, a fim de que estes o dirijam pela senda do bem, e lhes facilitou a tarefa dando àquele uma organização débil e delicada, que o torna propício a todas as impressões.”</a:t>
            </a:r>
          </a:p>
          <a:p>
            <a:pPr algn="just"/>
            <a:endParaRPr lang="pt-BR" sz="1200" b="0" i="0" u="none" strike="noStrike" kern="1200" baseline="0" dirty="0">
              <a:solidFill>
                <a:schemeClr val="tx1"/>
              </a:solidFill>
              <a:latin typeface="+mn-lt"/>
              <a:ea typeface="+mn-ea"/>
              <a:cs typeface="+mn-cs"/>
            </a:endParaRPr>
          </a:p>
          <a:p>
            <a:pPr algn="just"/>
            <a:r>
              <a:rPr lang="pt-BR" sz="1200" b="0" i="0" u="none" strike="noStrike" kern="1200" baseline="0" dirty="0">
                <a:solidFill>
                  <a:schemeClr val="tx1"/>
                </a:solidFill>
                <a:latin typeface="+mn-lt"/>
                <a:ea typeface="+mn-ea"/>
                <a:cs typeface="+mn-cs"/>
              </a:rPr>
              <a:t>Durante a fase da infância, cabe aos pais os cuidados físicos e a orientação ao ser que reinicia sua jornada </a:t>
            </a:r>
            <a:r>
              <a:rPr lang="pt-BR" sz="1200" b="0" i="0" u="none" strike="noStrike" kern="1200" baseline="0" dirty="0" err="1">
                <a:solidFill>
                  <a:schemeClr val="tx1"/>
                </a:solidFill>
                <a:latin typeface="+mn-lt"/>
                <a:ea typeface="+mn-ea"/>
                <a:cs typeface="+mn-cs"/>
              </a:rPr>
              <a:t>reencarnatória</a:t>
            </a:r>
            <a:r>
              <a:rPr lang="pt-BR" sz="1200" b="0" i="0" u="none" strike="noStrike" kern="1200" baseline="0" dirty="0">
                <a:solidFill>
                  <a:schemeClr val="tx1"/>
                </a:solidFill>
                <a:latin typeface="+mn-lt"/>
                <a:ea typeface="+mn-ea"/>
                <a:cs typeface="+mn-cs"/>
              </a:rPr>
              <a:t>. Na fase da adolescência, já não há tanta preocupação quanto aos cuidados físicos, mas a orientação segura, o encaminhamento para o bem, o diálogo como processo de orientação em torno da vida pautado no Evangelho de Jesus se faz imprescindível. Com o passar dos anos, não cessa a responsabilidade dos pais de continuar acompanhando o desenvolvimento de seus filhos.</a:t>
            </a:r>
          </a:p>
          <a:p>
            <a:pPr algn="just"/>
            <a:endParaRPr lang="pt-BR" sz="1200" b="0" i="0" u="none" strike="noStrike" kern="1200" baseline="0" dirty="0">
              <a:solidFill>
                <a:schemeClr val="tx1"/>
              </a:solidFill>
              <a:latin typeface="+mn-lt"/>
              <a:ea typeface="+mn-ea"/>
              <a:cs typeface="+mn-cs"/>
            </a:endParaRPr>
          </a:p>
          <a:p>
            <a:pPr algn="just"/>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6</a:t>
            </a:fld>
            <a:endParaRPr lang="pt-BR"/>
          </a:p>
        </p:txBody>
      </p:sp>
    </p:spTree>
    <p:extLst>
      <p:ext uri="{BB962C8B-B14F-4D97-AF65-F5344CB8AC3E}">
        <p14:creationId xmlns:p14="http://schemas.microsoft.com/office/powerpoint/2010/main" val="196734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À</a:t>
            </a:r>
            <a:r>
              <a:rPr lang="pt-BR" baseline="0" dirty="0"/>
              <a:t> medida que passa o tempo após o nascimento, o espírito se assenhora de seu veículo físico e completa-se o processo </a:t>
            </a:r>
            <a:r>
              <a:rPr lang="pt-BR" baseline="0" dirty="0" err="1"/>
              <a:t>reencarnatório</a:t>
            </a:r>
            <a:r>
              <a:rPr lang="pt-BR" baseline="0" dirty="0"/>
              <a:t>. É natural que o espírito reencarnado, apesar de estar em um corpo jovem, por já ter tido inúmeras reencarnações, manifeste as características que trás, fruto das suas experiências boas ou ruins ao longo dos séculos. É assim que na juventude, eclodem sentimentos, sensações e estados de espírito associados não somente à existência atual, mas também ao passado. É desta forma, que podemos observar que inimigos e desafetos do pretérito buscam os espíritos encarnados que em outros tempos lhe foram companheiros. Pode acontecer, portanto, já na adolescência que o jovem venha a se defrontar com espíritos obsessores, cobrando débitos do passado.</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7</a:t>
            </a:fld>
            <a:endParaRPr lang="pt-BR"/>
          </a:p>
        </p:txBody>
      </p:sp>
    </p:spTree>
    <p:extLst>
      <p:ext uri="{BB962C8B-B14F-4D97-AF65-F5344CB8AC3E}">
        <p14:creationId xmlns:p14="http://schemas.microsoft.com/office/powerpoint/2010/main" val="3249156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No livro Obsessão e </a:t>
            </a:r>
            <a:r>
              <a:rPr lang="pt-BR" dirty="0" err="1"/>
              <a:t>Desobsessão</a:t>
            </a:r>
            <a:r>
              <a:rPr lang="pt-BR" baseline="0" dirty="0"/>
              <a:t> de Suely C. Schubert, capítulo 6, a autora discute sobre o que predispõe alguém à obsessão. Segundo ela “</a:t>
            </a:r>
            <a:r>
              <a:rPr lang="pt-BR" sz="1200" b="0" i="0" u="none" strike="noStrike" kern="1200" baseline="0" dirty="0">
                <a:solidFill>
                  <a:schemeClr val="tx1"/>
                </a:solidFill>
                <a:latin typeface="+mn-lt"/>
                <a:ea typeface="+mn-ea"/>
                <a:cs typeface="+mn-cs"/>
              </a:rPr>
              <a:t>Tal como acontece quando nos apresentamos com predisposição para um mal físico qualquer, assim também ocorre no campo espiritual. </a:t>
            </a:r>
          </a:p>
          <a:p>
            <a:pPr algn="just"/>
            <a:r>
              <a:rPr lang="pt-BR" sz="1200" b="0" i="0" u="none" strike="noStrike" kern="1200" baseline="0" dirty="0">
                <a:solidFill>
                  <a:schemeClr val="tx1"/>
                </a:solidFill>
                <a:latin typeface="+mn-lt"/>
                <a:ea typeface="+mn-ea"/>
                <a:cs typeface="+mn-cs"/>
              </a:rPr>
              <a:t>Pensamentos e estados emocionais negativos criam zonas mórbidas em nosso campo mental, facultando a inoculação de pensamento alheio, que, virulento — por ser de teor inferior —, age em nós como se fora uma afecção mental, instalando-se em decorrência o processo obsessivo. </a:t>
            </a:r>
          </a:p>
          <a:p>
            <a:pPr algn="just"/>
            <a:r>
              <a:rPr lang="pt-BR" sz="1200" b="0" i="0" u="none" strike="noStrike" kern="1200" baseline="0" dirty="0">
                <a:solidFill>
                  <a:schemeClr val="tx1"/>
                </a:solidFill>
                <a:latin typeface="+mn-lt"/>
                <a:ea typeface="+mn-ea"/>
                <a:cs typeface="+mn-cs"/>
              </a:rPr>
              <a:t>Somente existe a obsessão porque há endividados, criaturas que se procuram através dos tempos para acertar os débitos do passado. E somente existem esses processos dolorosos de resgate porque o homem ainda é imperfeito, trazendo em si mesmo maior quota de sombras, mais pesada bagagem de inferioridade.”</a:t>
            </a:r>
          </a:p>
          <a:p>
            <a:endParaRPr lang="pt-BR" sz="1200" b="0" i="0" u="none" strike="noStrike" kern="1200" baseline="0" dirty="0">
              <a:solidFill>
                <a:schemeClr val="tx1"/>
              </a:solidFill>
              <a:latin typeface="+mn-lt"/>
              <a:ea typeface="+mn-ea"/>
              <a:cs typeface="+mn-cs"/>
            </a:endParaRPr>
          </a:p>
          <a:p>
            <a:pPr algn="just"/>
            <a:r>
              <a:rPr lang="pt-BR" sz="1200" b="0" i="0" u="none" strike="noStrike" kern="1200" baseline="0" dirty="0">
                <a:solidFill>
                  <a:schemeClr val="tx1"/>
                </a:solidFill>
                <a:latin typeface="+mn-lt"/>
                <a:ea typeface="+mn-ea"/>
                <a:cs typeface="+mn-cs"/>
              </a:rPr>
              <a:t>Por isso é que não há como enganar um espírito obsessor. Ele identifica sua vítima por padrões vibratórios, não há como disfarçar ou se esconder. A forma mais eficaz para o tratamento da obsessão é a mudança íntima e o trabalho no bem. À medida que o ser muda, revê suas posturas perante a vida e passa a ter uma conduta equilibrada é que consegue convencer o espírito perseguidor que há uma mudança real e que ambos (obsessor e obsediado) devem seguir suas vidas rumo ao progresso espiritual.</a:t>
            </a:r>
          </a:p>
          <a:p>
            <a:pPr algn="just"/>
            <a:endParaRPr lang="pt-BR" sz="1200" b="0" i="0" u="none" strike="noStrike" kern="1200" baseline="0" dirty="0">
              <a:solidFill>
                <a:schemeClr val="tx1"/>
              </a:solidFill>
              <a:latin typeface="+mn-lt"/>
              <a:ea typeface="+mn-ea"/>
              <a:cs typeface="+mn-cs"/>
            </a:endParaRPr>
          </a:p>
          <a:p>
            <a:pPr algn="just"/>
            <a:r>
              <a:rPr lang="pt-BR" sz="1200" b="0" i="0" u="none" strike="noStrike" kern="1200" baseline="0" dirty="0">
                <a:solidFill>
                  <a:schemeClr val="tx1"/>
                </a:solidFill>
                <a:latin typeface="+mn-lt"/>
                <a:ea typeface="+mn-ea"/>
                <a:cs typeface="+mn-cs"/>
              </a:rPr>
              <a:t>No tratamento da obsessão, o obsediado pode lançar mão de recursos importantíssimos para auxiliar em seu tratamento espiritual. Como os que foram listados no </a:t>
            </a:r>
            <a:r>
              <a:rPr lang="pt-BR" sz="1200" b="0" i="1" u="none" strike="noStrike" kern="1200" baseline="0" dirty="0">
                <a:solidFill>
                  <a:schemeClr val="tx1"/>
                </a:solidFill>
                <a:latin typeface="+mn-lt"/>
                <a:ea typeface="+mn-ea"/>
                <a:cs typeface="+mn-cs"/>
              </a:rPr>
              <a:t>slide</a:t>
            </a:r>
            <a:r>
              <a:rPr lang="pt-BR" sz="1200" b="0" i="0" u="none" strike="noStrike" kern="1200" baseline="0" dirty="0">
                <a:solidFill>
                  <a:schemeClr val="tx1"/>
                </a:solidFill>
                <a:latin typeface="+mn-lt"/>
                <a:ea typeface="+mn-ea"/>
                <a:cs typeface="+mn-cs"/>
              </a:rPr>
              <a:t> acima.</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8</a:t>
            </a:fld>
            <a:endParaRPr lang="pt-BR"/>
          </a:p>
        </p:txBody>
      </p:sp>
    </p:spTree>
    <p:extLst>
      <p:ext uri="{BB962C8B-B14F-4D97-AF65-F5344CB8AC3E}">
        <p14:creationId xmlns:p14="http://schemas.microsoft.com/office/powerpoint/2010/main" val="38086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Quanto ao tratamento</a:t>
            </a:r>
            <a:r>
              <a:rPr lang="pt-BR" baseline="0" dirty="0"/>
              <a:t> do jovem, a casa espírita pode oferecer inúmeros recursos que visam auxiliar nesse processo. As aulas de evangelização juvenil é recurso importantíssimo para auxiliar o adolescente em sua mudança íntima. Além dessa atividade, a casa espírita conta com várias atividades assistenciais e de tratamento </a:t>
            </a:r>
            <a:r>
              <a:rPr lang="pt-BR" baseline="0" dirty="0" err="1"/>
              <a:t>desobsessivo</a:t>
            </a:r>
            <a:r>
              <a:rPr lang="pt-BR" baseline="0" dirty="0"/>
              <a:t> que também podem auxiliar.</a:t>
            </a:r>
          </a:p>
          <a:p>
            <a:endParaRPr lang="pt-BR" baseline="0" dirty="0"/>
          </a:p>
          <a:p>
            <a:r>
              <a:rPr lang="pt-BR" baseline="0" dirty="0"/>
              <a:t>No livro A Terra e o Semeador, verificamos a seguinte citação:</a:t>
            </a:r>
          </a:p>
          <a:p>
            <a:endParaRPr lang="pt-BR" baseline="0" dirty="0"/>
          </a:p>
          <a:p>
            <a:pPr algn="just"/>
            <a:r>
              <a:rPr lang="pt-BR" baseline="0" dirty="0"/>
              <a:t>“</a:t>
            </a:r>
            <a:r>
              <a:rPr lang="pt-BR" sz="1200" b="0" i="0" u="none" strike="noStrike" kern="1200" baseline="0" dirty="0">
                <a:solidFill>
                  <a:schemeClr val="tx1"/>
                </a:solidFill>
                <a:latin typeface="+mn-lt"/>
                <a:ea typeface="+mn-ea"/>
                <a:cs typeface="+mn-cs"/>
              </a:rPr>
              <a:t>Creio que é nossa obrigação ministrar conhecimentos práticos em torno da vida prática, ideias tão sólidas quanto possíveis, quanto à realidade da vida em si. Precisamos acordar não só a juventude como também a madureza para as questões da autenticidade. Devemos ser nós mesmos com a aceitação até mesmo de nossas próprias imperfeições, para que venhamos a conhecer-nos por dentro, melhorando o nosso padrão de vida íntima, com a reforma que a Doutrina Espírita nos aconselha e com o aproveitamento máximo de nosso tempo de reencarnação.</a:t>
            </a:r>
            <a:r>
              <a:rPr lang="pt-BR" baseline="0" dirty="0"/>
              <a:t> “</a:t>
            </a:r>
          </a:p>
          <a:p>
            <a:endParaRPr lang="pt-BR" baseline="0" dirty="0"/>
          </a:p>
          <a:p>
            <a:r>
              <a:rPr lang="pt-BR" baseline="0" dirty="0"/>
              <a:t>(EMMANUEL. </a:t>
            </a:r>
            <a:r>
              <a:rPr lang="pt-BR" i="1" baseline="0" dirty="0"/>
              <a:t>A Terra e o Semeador, </a:t>
            </a:r>
            <a:r>
              <a:rPr lang="pt-BR" i="0" baseline="0" dirty="0"/>
              <a:t>questão 62)</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9</a:t>
            </a:fld>
            <a:endParaRPr lang="pt-BR"/>
          </a:p>
        </p:txBody>
      </p:sp>
    </p:spTree>
    <p:extLst>
      <p:ext uri="{BB962C8B-B14F-4D97-AF65-F5344CB8AC3E}">
        <p14:creationId xmlns:p14="http://schemas.microsoft.com/office/powerpoint/2010/main" val="3206740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É preciso motivar os jovens e adultos</a:t>
            </a:r>
            <a:r>
              <a:rPr lang="pt-BR" baseline="0" dirty="0"/>
              <a:t> (pais) </a:t>
            </a:r>
            <a:r>
              <a:rPr lang="pt-BR" dirty="0"/>
              <a:t>a estudar a Doutrina Espírita, compreendendo que esta é antídoto</a:t>
            </a:r>
            <a:r>
              <a:rPr lang="pt-BR" baseline="0" dirty="0"/>
              <a:t> para todos os males morais.  Emmanuel nos diz que:</a:t>
            </a:r>
          </a:p>
          <a:p>
            <a:endParaRPr lang="pt-BR" baseline="0" dirty="0"/>
          </a:p>
          <a:p>
            <a:pPr algn="just"/>
            <a:r>
              <a:rPr lang="pt-BR" baseline="0" dirty="0"/>
              <a:t>“ (...) </a:t>
            </a:r>
            <a:r>
              <a:rPr lang="pt-BR" sz="1200" b="0" i="0" u="none" strike="noStrike" kern="1200" baseline="0" dirty="0">
                <a:solidFill>
                  <a:schemeClr val="tx1"/>
                </a:solidFill>
                <a:latin typeface="+mn-lt"/>
                <a:ea typeface="+mn-ea"/>
                <a:cs typeface="+mn-cs"/>
              </a:rPr>
              <a:t>Então o problema do relacionamento é problema vital em toda escola. Devemos estudar, observar bem para que nós venhamos a clima capaz de interessar os nossos irmãos adolescentes no estudo da verdade. Entretanto, somos também de parecer que cada Centro Espírita é um educandário em que os adultos também estão na mesma posição. Nós precisamos descobrir quais as motivações para que os adultos se interessem pela Doutrina Espírita. Não somente receber os benefícios, como sejam os benefícios da prece, do passe, do amparo espiritual, do auxílio magnético, mas a luta da criatura em si para o conhecimento dela própria, à luz da verdade. São assuntos da atualidade que nós precisamos estudar, estudar para penetrá-los devidamente.”</a:t>
            </a:r>
          </a:p>
          <a:p>
            <a:endParaRPr lang="pt-BR" sz="1200" b="0" i="0" u="none" strike="noStrike" kern="1200" baseline="0" dirty="0">
              <a:solidFill>
                <a:schemeClr val="tx1"/>
              </a:solidFill>
              <a:latin typeface="+mn-lt"/>
              <a:ea typeface="+mn-ea"/>
              <a:cs typeface="+mn-cs"/>
            </a:endParaRPr>
          </a:p>
          <a:p>
            <a:r>
              <a:rPr lang="pt-BR" baseline="0" dirty="0"/>
              <a:t>(EMMANUEL. </a:t>
            </a:r>
            <a:r>
              <a:rPr lang="pt-BR" i="1" baseline="0" dirty="0"/>
              <a:t>A Terra e o Semeador, </a:t>
            </a:r>
            <a:r>
              <a:rPr lang="pt-BR" i="0" baseline="0" dirty="0"/>
              <a:t>questão 64)</a:t>
            </a:r>
            <a:endParaRPr lang="pt-BR"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10</a:t>
            </a:fld>
            <a:endParaRPr lang="pt-BR"/>
          </a:p>
        </p:txBody>
      </p:sp>
    </p:spTree>
    <p:extLst>
      <p:ext uri="{BB962C8B-B14F-4D97-AF65-F5344CB8AC3E}">
        <p14:creationId xmlns:p14="http://schemas.microsoft.com/office/powerpoint/2010/main" val="2484743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a:t>Para finalizar, precisamos</a:t>
            </a:r>
            <a:r>
              <a:rPr lang="pt-BR" baseline="0" dirty="0"/>
              <a:t> compreender que a prática do bem é o que nos imuniza contra as nossas próprias imperfeições, por isso, “</a:t>
            </a:r>
            <a:r>
              <a:rPr lang="pt-BR" sz="1200" b="0" i="0" u="none" strike="noStrike" kern="1200" baseline="0" dirty="0">
                <a:solidFill>
                  <a:schemeClr val="tx1"/>
                </a:solidFill>
                <a:latin typeface="+mn-lt"/>
                <a:ea typeface="+mn-ea"/>
                <a:cs typeface="+mn-cs"/>
              </a:rPr>
              <a:t>Respiramos o bem ou o mal, de acordo com as nossas preferências na vida. Na Terra, muitas vezes temos a máscara física emoldurada em honrarias e esplendores, conservando-nos intimamente em deploráveis cubículos de padecimentos e trevas. Só o trabalho incessante no bem pode oferecer-nos a milagrosa química do amor para a sublimação de nosso lar interno. Por isso mesmo, disse Jesus: - “Meu Pai trabalha até hoje e eu trabalho também”. </a:t>
            </a:r>
            <a:r>
              <a:rPr lang="pt-BR" sz="1200" b="1" i="0" u="none" strike="noStrike" kern="1200" baseline="0" dirty="0">
                <a:solidFill>
                  <a:schemeClr val="tx1"/>
                </a:solidFill>
                <a:latin typeface="+mn-lt"/>
                <a:ea typeface="+mn-ea"/>
                <a:cs typeface="+mn-cs"/>
              </a:rPr>
              <a:t>Idealizemos mais luz para o nosso caminho.”</a:t>
            </a:r>
            <a:endParaRPr lang="pt-BR" sz="1200" b="0" i="0" u="none" strike="noStrike" kern="1200" baseline="0" dirty="0">
              <a:solidFill>
                <a:schemeClr val="tx1"/>
              </a:solidFill>
              <a:latin typeface="+mn-lt"/>
              <a:ea typeface="+mn-ea"/>
              <a:cs typeface="+mn-cs"/>
            </a:endParaRPr>
          </a:p>
          <a:p>
            <a:endParaRPr lang="pt-BR" sz="1200" b="0" i="0" u="none" strike="noStrike" kern="1200" baseline="0" dirty="0">
              <a:solidFill>
                <a:schemeClr val="tx1"/>
              </a:solidFill>
              <a:latin typeface="+mn-lt"/>
              <a:ea typeface="+mn-ea"/>
              <a:cs typeface="+mn-cs"/>
            </a:endParaRPr>
          </a:p>
          <a:p>
            <a:r>
              <a:rPr lang="pt-BR" sz="1200" b="0" i="0" u="none" strike="noStrike" kern="1200" baseline="0" dirty="0">
                <a:solidFill>
                  <a:schemeClr val="tx1"/>
                </a:solidFill>
                <a:latin typeface="+mn-lt"/>
                <a:ea typeface="+mn-ea"/>
                <a:cs typeface="+mn-cs"/>
              </a:rPr>
              <a:t>(EMMANUEL. </a:t>
            </a:r>
            <a:r>
              <a:rPr lang="pt-BR" sz="1200" b="0" i="1" u="none" strike="noStrike" kern="1200" baseline="0" dirty="0">
                <a:solidFill>
                  <a:schemeClr val="tx1"/>
                </a:solidFill>
                <a:latin typeface="+mn-lt"/>
                <a:ea typeface="+mn-ea"/>
                <a:cs typeface="+mn-cs"/>
              </a:rPr>
              <a:t>Coragem</a:t>
            </a:r>
            <a:r>
              <a:rPr lang="pt-BR" sz="1200" b="0" i="0" u="none" strike="noStrike" kern="1200" baseline="0" dirty="0">
                <a:solidFill>
                  <a:schemeClr val="tx1"/>
                </a:solidFill>
                <a:latin typeface="+mn-lt"/>
                <a:ea typeface="+mn-ea"/>
                <a:cs typeface="+mn-cs"/>
              </a:rPr>
              <a:t>, cap. 10)</a:t>
            </a:r>
            <a:endParaRPr lang="pt-BR" b="1" dirty="0"/>
          </a:p>
        </p:txBody>
      </p:sp>
      <p:sp>
        <p:nvSpPr>
          <p:cNvPr id="4" name="Espaço Reservado para Número de Slide 3"/>
          <p:cNvSpPr>
            <a:spLocks noGrp="1"/>
          </p:cNvSpPr>
          <p:nvPr>
            <p:ph type="sldNum" sz="quarter" idx="10"/>
          </p:nvPr>
        </p:nvSpPr>
        <p:spPr/>
        <p:txBody>
          <a:bodyPr/>
          <a:lstStyle/>
          <a:p>
            <a:fld id="{91FD75B5-AA90-42BB-9541-06E920AB82F1}" type="slidenum">
              <a:rPr lang="pt-BR" smtClean="0"/>
              <a:t>11</a:t>
            </a:fld>
            <a:endParaRPr lang="pt-BR"/>
          </a:p>
        </p:txBody>
      </p:sp>
    </p:spTree>
    <p:extLst>
      <p:ext uri="{BB962C8B-B14F-4D97-AF65-F5344CB8AC3E}">
        <p14:creationId xmlns:p14="http://schemas.microsoft.com/office/powerpoint/2010/main" val="3237007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duotone>
              <a:prstClr val="black"/>
              <a:schemeClr val="accent2">
                <a:tint val="45000"/>
                <a:satMod val="400000"/>
              </a:schemeClr>
            </a:duotone>
          </a:blip>
          <a:srcRect t="50000"/>
          <a:stretch>
            <a:fillRect/>
          </a:stretch>
        </p:blipFill>
        <p:spPr>
          <a:xfrm>
            <a:off x="0" y="6074642"/>
            <a:ext cx="9144000" cy="783358"/>
          </a:xfrm>
          <a:prstGeom prst="rect">
            <a:avLst/>
          </a:prstGeom>
        </p:spPr>
      </p:pic>
      <p:pic>
        <p:nvPicPr>
          <p:cNvPr id="9" name="Imagem 8"/>
          <p:cNvPicPr>
            <a:picLocks noChangeAspect="1"/>
          </p:cNvPicPr>
          <p:nvPr userDrawn="1"/>
        </p:nvPicPr>
        <p:blipFill>
          <a:blip r:embed="rId3"/>
          <a:stretch>
            <a:fillRect/>
          </a:stretch>
        </p:blipFill>
        <p:spPr>
          <a:xfrm>
            <a:off x="-1588" y="0"/>
            <a:ext cx="9145588" cy="6074643"/>
          </a:xfrm>
          <a:prstGeom prst="rect">
            <a:avLst/>
          </a:prstGeom>
        </p:spPr>
      </p:pic>
      <p:sp>
        <p:nvSpPr>
          <p:cNvPr id="2" name="Title 1"/>
          <p:cNvSpPr>
            <a:spLocks noGrp="1"/>
          </p:cNvSpPr>
          <p:nvPr>
            <p:ph type="ctrTitle"/>
          </p:nvPr>
        </p:nvSpPr>
        <p:spPr>
          <a:xfrm>
            <a:off x="4804474" y="1596325"/>
            <a:ext cx="4116415" cy="2211717"/>
          </a:xfrm>
        </p:spPr>
        <p:txBody>
          <a:bodyPr anchor="b" anchorCtr="0"/>
          <a:lstStyle>
            <a:lvl1pPr>
              <a:defRPr sz="3600">
                <a:latin typeface="KG Ten Thousand Reasons" panose="02000000000000000000" pitchFamily="2" charset="0"/>
              </a:defRPr>
            </a:lvl1pPr>
          </a:lstStyle>
          <a:p>
            <a:r>
              <a:rPr lang="x-none" dirty="0"/>
              <a:t>Click to edit Master title style</a:t>
            </a:r>
            <a:endParaRPr dirty="0"/>
          </a:p>
        </p:txBody>
      </p:sp>
      <p:sp>
        <p:nvSpPr>
          <p:cNvPr id="3" name="Subtitle 2"/>
          <p:cNvSpPr>
            <a:spLocks noGrp="1"/>
          </p:cNvSpPr>
          <p:nvPr>
            <p:ph type="subTitle" idx="1"/>
          </p:nvPr>
        </p:nvSpPr>
        <p:spPr>
          <a:xfrm>
            <a:off x="4804475" y="3812584"/>
            <a:ext cx="4116414" cy="1131376"/>
          </a:xfrm>
        </p:spPr>
        <p:txBody>
          <a:bodyPr>
            <a:normAutofit/>
          </a:bodyPr>
          <a:lstStyle>
            <a:lvl1pPr marL="0" indent="0" algn="ctr">
              <a:spcBef>
                <a:spcPts val="600"/>
              </a:spcBef>
              <a:buNone/>
              <a:defRPr sz="2800" b="0" i="0">
                <a:solidFill>
                  <a:schemeClr val="bg2"/>
                </a:solidFill>
                <a:effectLst>
                  <a:outerShdw blurRad="63500" dir="2700000" algn="tl" rotWithShape="0">
                    <a:schemeClr val="tx1">
                      <a:alpha val="40000"/>
                    </a:schemeClr>
                  </a:outerShdw>
                </a:effectLst>
                <a:latin typeface="Browallia New" panose="020B0604020202020204" pitchFamily="34" charset="-34"/>
                <a:cs typeface="Browallia New" panose="020B0604020202020204" pitchFamily="34" charset="-34"/>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dirty="0"/>
          </a:p>
        </p:txBody>
      </p:sp>
      <p:pic>
        <p:nvPicPr>
          <p:cNvPr id="10" name="Picture 6" descr="overlay-ruleShadow.png">
            <a:extLst>
              <a:ext uri="{FF2B5EF4-FFF2-40B4-BE49-F238E27FC236}">
                <a16:creationId xmlns:a16="http://schemas.microsoft.com/office/drawing/2014/main" id="{F3F32768-E4CD-714A-82EB-C1F5B8AB7458}"/>
              </a:ext>
            </a:extLst>
          </p:cNvPr>
          <p:cNvPicPr>
            <a:picLocks noChangeAspect="1"/>
          </p:cNvPicPr>
          <p:nvPr userDrawn="1"/>
        </p:nvPicPr>
        <p:blipFill>
          <a:blip r:embed="rId4">
            <a:duotone>
              <a:prstClr val="black"/>
              <a:schemeClr val="accent1">
                <a:tint val="45000"/>
                <a:satMod val="400000"/>
              </a:schemeClr>
            </a:duotone>
          </a:blip>
          <a:stretch>
            <a:fillRect/>
          </a:stretch>
        </p:blipFill>
        <p:spPr>
          <a:xfrm>
            <a:off x="-1588" y="5945085"/>
            <a:ext cx="9144000" cy="125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0701CBEF-CFE1-4A44-A394-C44BA06AEA0D}"/>
              </a:ext>
            </a:extLst>
          </p:cNvPr>
          <p:cNvPicPr>
            <a:picLocks noChangeAspect="1"/>
          </p:cNvPicPr>
          <p:nvPr userDrawn="1"/>
        </p:nvPicPr>
        <p:blipFill rotWithShape="1">
          <a:blip r:embed="rId2">
            <a:duotone>
              <a:schemeClr val="bg2">
                <a:shade val="45000"/>
                <a:satMod val="135000"/>
              </a:schemeClr>
              <a:prstClr val="white"/>
            </a:duotone>
            <a:alphaModFix amt="20000"/>
          </a:blip>
          <a:srcRect l="4890" r="2346"/>
          <a:stretch/>
        </p:blipFill>
        <p:spPr>
          <a:xfrm>
            <a:off x="-1" y="0"/>
            <a:ext cx="9144001" cy="6547328"/>
          </a:xfrm>
          <a:prstGeom prst="rect">
            <a:avLst/>
          </a:prstGeom>
        </p:spPr>
      </p:pic>
      <p:sp>
        <p:nvSpPr>
          <p:cNvPr id="2" name="Title 1"/>
          <p:cNvSpPr>
            <a:spLocks noGrp="1"/>
          </p:cNvSpPr>
          <p:nvPr>
            <p:ph type="title"/>
          </p:nvPr>
        </p:nvSpPr>
        <p:spPr>
          <a:xfrm>
            <a:off x="339376" y="421117"/>
            <a:ext cx="8526718" cy="1220905"/>
          </a:xfrm>
        </p:spPr>
        <p:txBody>
          <a:bodyPr/>
          <a:lstStyle>
            <a:lvl1pPr algn="l">
              <a:lnSpc>
                <a:spcPct val="100000"/>
              </a:lnSpc>
              <a:defRPr sz="3200">
                <a:solidFill>
                  <a:schemeClr val="bg2">
                    <a:lumMod val="50000"/>
                  </a:schemeClr>
                </a:solidFill>
                <a:effectLst/>
                <a:latin typeface="KG Ten Thousand Reasons" panose="02000000000000000000" pitchFamily="2" charset="0"/>
              </a:defRPr>
            </a:lvl1pPr>
          </a:lstStyle>
          <a:p>
            <a:r>
              <a:rPr lang="x-none" dirty="0"/>
              <a:t>Click to edit </a:t>
            </a:r>
            <a:r>
              <a:rPr lang="x-none"/>
              <a:t>Master title </a:t>
            </a:r>
            <a:r>
              <a:rPr lang="x-none" dirty="0"/>
              <a:t>style</a:t>
            </a:r>
            <a:endParaRPr dirty="0"/>
          </a:p>
        </p:txBody>
      </p:sp>
      <p:sp>
        <p:nvSpPr>
          <p:cNvPr id="3" name="Content Placeholder 2"/>
          <p:cNvSpPr>
            <a:spLocks noGrp="1"/>
          </p:cNvSpPr>
          <p:nvPr>
            <p:ph idx="1"/>
          </p:nvPr>
        </p:nvSpPr>
        <p:spPr>
          <a:xfrm>
            <a:off x="339376" y="1767037"/>
            <a:ext cx="8526718" cy="4655277"/>
          </a:xfrm>
        </p:spPr>
        <p:txBody>
          <a:bodyPr>
            <a:normAutofit/>
          </a:bodyPr>
          <a:lstStyle>
            <a:lvl1pPr marL="409575" indent="-409575" algn="just">
              <a:lnSpc>
                <a:spcPct val="80000"/>
              </a:lnSpc>
              <a:spcBef>
                <a:spcPts val="900"/>
              </a:spcBef>
              <a:buClr>
                <a:schemeClr val="bg1">
                  <a:lumMod val="60000"/>
                  <a:lumOff val="40000"/>
                </a:schemeClr>
              </a:buClr>
              <a:buSzPct val="80000"/>
              <a:buFont typeface="HiraginoSans-W3" panose="020B0400000000000000" pitchFamily="34" charset="-128"/>
              <a:buChar char="﹅"/>
              <a:tabLst/>
              <a:defRPr sz="3400">
                <a:solidFill>
                  <a:schemeClr val="bg1"/>
                </a:solidFill>
                <a:latin typeface="Browallia New" panose="020B0604020202020204" pitchFamily="34" charset="-34"/>
                <a:cs typeface="Browallia New" panose="020B0604020202020204" pitchFamily="34" charset="-34"/>
              </a:defRPr>
            </a:lvl1pPr>
            <a:lvl2pPr marL="585788" indent="-303213" algn="just">
              <a:lnSpc>
                <a:spcPct val="80000"/>
              </a:lnSpc>
              <a:spcBef>
                <a:spcPts val="600"/>
              </a:spcBef>
              <a:buClr>
                <a:schemeClr val="bg1">
                  <a:lumMod val="60000"/>
                  <a:lumOff val="40000"/>
                </a:schemeClr>
              </a:buClr>
              <a:buSzPct val="80000"/>
              <a:buFont typeface="HiraginoSans-W3" panose="020B0400000000000000" pitchFamily="34" charset="-128"/>
              <a:buChar char="﹅"/>
              <a:tabLst/>
              <a:defRPr sz="3000">
                <a:solidFill>
                  <a:schemeClr val="bg2">
                    <a:lumMod val="50000"/>
                  </a:schemeClr>
                </a:solidFill>
                <a:latin typeface="Browallia New" panose="020B0604020202020204" pitchFamily="34" charset="-34"/>
                <a:cs typeface="Browallia New" panose="020B0604020202020204" pitchFamily="34" charset="-34"/>
              </a:defRPr>
            </a:lvl2pPr>
            <a:lvl3pPr marL="900113" indent="-322263" algn="just">
              <a:lnSpc>
                <a:spcPct val="80000"/>
              </a:lnSpc>
              <a:spcBef>
                <a:spcPts val="500"/>
              </a:spcBef>
              <a:buClr>
                <a:schemeClr val="bg1">
                  <a:lumMod val="60000"/>
                  <a:lumOff val="40000"/>
                </a:schemeClr>
              </a:buClr>
              <a:buSzPct val="80000"/>
              <a:buFont typeface="HiraginoSans-W3" panose="020B0400000000000000" pitchFamily="34" charset="-128"/>
              <a:buChar char="﹅"/>
              <a:tabLst/>
              <a:defRPr sz="2800">
                <a:solidFill>
                  <a:schemeClr val="bg1"/>
                </a:solidFill>
                <a:latin typeface="Browallia New" panose="020B0604020202020204" pitchFamily="34" charset="-34"/>
                <a:cs typeface="Browallia New" panose="020B0604020202020204" pitchFamily="34" charset="-34"/>
              </a:defRPr>
            </a:lvl3pPr>
            <a:lvl4pPr marL="1160463" indent="-300038" algn="just">
              <a:lnSpc>
                <a:spcPct val="80000"/>
              </a:lnSpc>
              <a:spcBef>
                <a:spcPts val="400"/>
              </a:spcBef>
              <a:buClr>
                <a:schemeClr val="bg1">
                  <a:lumMod val="60000"/>
                  <a:lumOff val="40000"/>
                </a:schemeClr>
              </a:buClr>
              <a:buSzPct val="80000"/>
              <a:buFont typeface="HiraginoSans-W3" panose="020B0400000000000000" pitchFamily="34" charset="-128"/>
              <a:buChar char="﹅"/>
              <a:tabLst/>
              <a:defRPr sz="2400">
                <a:solidFill>
                  <a:schemeClr val="bg2">
                    <a:lumMod val="50000"/>
                  </a:schemeClr>
                </a:solidFill>
                <a:latin typeface="Browallia New" panose="020B0604020202020204" pitchFamily="34" charset="-34"/>
                <a:cs typeface="Browallia New" panose="020B0604020202020204" pitchFamily="34" charset="-34"/>
              </a:defRPr>
            </a:lvl4pPr>
            <a:lvl5pPr marL="1160463" indent="0" algn="r">
              <a:lnSpc>
                <a:spcPct val="80000"/>
              </a:lnSpc>
              <a:spcBef>
                <a:spcPts val="600"/>
              </a:spcBef>
              <a:spcAft>
                <a:spcPts val="1200"/>
              </a:spcAft>
              <a:buClr>
                <a:schemeClr val="bg1">
                  <a:lumMod val="60000"/>
                  <a:lumOff val="40000"/>
                </a:schemeClr>
              </a:buClr>
              <a:buFont typeface="Browallia New" panose="020B0604020202020204" pitchFamily="34" charset="-34"/>
              <a:buNone/>
              <a:tabLst/>
              <a:defRPr sz="2200">
                <a:latin typeface="Browallia New" panose="020B0604020202020204" pitchFamily="34" charset="-34"/>
                <a:cs typeface="Browallia New" panose="020B0604020202020204" pitchFamily="34" charset="-34"/>
              </a:defRPr>
            </a:lvl5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dirty="0"/>
          </a:p>
        </p:txBody>
      </p:sp>
      <p:pic>
        <p:nvPicPr>
          <p:cNvPr id="10" name="Picture 7" descr="Overlay-FullBackground.jpg">
            <a:extLst>
              <a:ext uri="{FF2B5EF4-FFF2-40B4-BE49-F238E27FC236}">
                <a16:creationId xmlns:a16="http://schemas.microsoft.com/office/drawing/2014/main" id="{C9FA7B6F-83FC-DF4D-8645-0B170DC5EF42}"/>
              </a:ext>
            </a:extLst>
          </p:cNvPr>
          <p:cNvPicPr>
            <a:picLocks noChangeAspect="1"/>
          </p:cNvPicPr>
          <p:nvPr userDrawn="1"/>
        </p:nvPicPr>
        <p:blipFill>
          <a:blip r:embed="rId3">
            <a:duotone>
              <a:prstClr val="black"/>
              <a:schemeClr val="accent2">
                <a:tint val="45000"/>
                <a:satMod val="400000"/>
              </a:schemeClr>
            </a:duotone>
          </a:blip>
          <a:srcRect t="50000"/>
          <a:stretch>
            <a:fillRect/>
          </a:stretch>
        </p:blipFill>
        <p:spPr>
          <a:xfrm>
            <a:off x="0" y="6547328"/>
            <a:ext cx="9144000" cy="310671"/>
          </a:xfrm>
          <a:prstGeom prst="rect">
            <a:avLst/>
          </a:prstGeom>
        </p:spPr>
      </p:pic>
      <p:pic>
        <p:nvPicPr>
          <p:cNvPr id="11" name="Picture 6" descr="overlay-ruleShadow.png">
            <a:extLst>
              <a:ext uri="{FF2B5EF4-FFF2-40B4-BE49-F238E27FC236}">
                <a16:creationId xmlns:a16="http://schemas.microsoft.com/office/drawing/2014/main" id="{C56760D7-C755-5148-84AC-7B343B19D7FB}"/>
              </a:ext>
            </a:extLst>
          </p:cNvPr>
          <p:cNvPicPr>
            <a:picLocks noChangeAspect="1"/>
          </p:cNvPicPr>
          <p:nvPr userDrawn="1"/>
        </p:nvPicPr>
        <p:blipFill>
          <a:blip r:embed="rId4">
            <a:duotone>
              <a:prstClr val="black"/>
              <a:schemeClr val="accent1">
                <a:tint val="45000"/>
                <a:satMod val="400000"/>
              </a:schemeClr>
            </a:duotone>
          </a:blip>
          <a:stretch>
            <a:fillRect/>
          </a:stretch>
        </p:blipFill>
        <p:spPr>
          <a:xfrm>
            <a:off x="-1588" y="6422314"/>
            <a:ext cx="9144000" cy="125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duotone>
              <a:prstClr val="black"/>
              <a:schemeClr val="accent2">
                <a:tint val="45000"/>
                <a:satMod val="400000"/>
              </a:schemeClr>
            </a:duotone>
          </a:blip>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x-none"/>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6/19/18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‹nº›</a:t>
            </a:fld>
            <a:endParaRPr lang="en-US"/>
          </a:p>
        </p:txBody>
      </p:sp>
      <p:pic>
        <p:nvPicPr>
          <p:cNvPr id="7" name="Picture 6" descr="overlay-ruleShadow.png"/>
          <p:cNvPicPr>
            <a:picLocks noChangeAspect="1"/>
          </p:cNvPicPr>
          <p:nvPr/>
        </p:nvPicPr>
        <p:blipFill>
          <a:blip r:embed="rId3">
            <a:duotone>
              <a:prstClr val="black"/>
              <a:schemeClr val="accent1">
                <a:tint val="45000"/>
                <a:satMod val="400000"/>
              </a:schemeClr>
            </a:duotone>
          </a:blip>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x-none"/>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x-none"/>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D85AC8A2-C63C-49A4-89E9-2E4420D2ECA8}" type="datetimeFigureOut">
              <a:rPr lang="en-US" smtClean="0"/>
              <a:t>6/19/18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x-none"/>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Date Placeholder 4"/>
          <p:cNvSpPr>
            <a:spLocks noGrp="1"/>
          </p:cNvSpPr>
          <p:nvPr>
            <p:ph type="dt" sz="half" idx="10"/>
          </p:nvPr>
        </p:nvSpPr>
        <p:spPr/>
        <p:txBody>
          <a:bodyPr/>
          <a:lstStyle/>
          <a:p>
            <a:fld id="{D85AC8A2-C63C-49A4-89E9-2E4420D2ECA8}" type="datetimeFigureOut">
              <a:rPr lang="en-US" smtClean="0"/>
              <a:t>6/19/18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x-none"/>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7" name="Date Placeholder 6"/>
          <p:cNvSpPr>
            <a:spLocks noGrp="1"/>
          </p:cNvSpPr>
          <p:nvPr>
            <p:ph type="dt" sz="half" idx="10"/>
          </p:nvPr>
        </p:nvSpPr>
        <p:spPr/>
        <p:txBody>
          <a:bodyPr/>
          <a:lstStyle/>
          <a:p>
            <a:fld id="{D85AC8A2-C63C-49A4-89E9-2E4420D2ECA8}" type="datetimeFigureOut">
              <a:rPr lang="en-US" smtClean="0"/>
              <a:t>6/19/18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x-none"/>
              <a:t>Click to edit Master title style</a:t>
            </a:r>
            <a:endParaRPr/>
          </a:p>
        </p:txBody>
      </p:sp>
      <p:sp>
        <p:nvSpPr>
          <p:cNvPr id="3" name="Date Placeholder 2"/>
          <p:cNvSpPr>
            <a:spLocks noGrp="1"/>
          </p:cNvSpPr>
          <p:nvPr>
            <p:ph type="dt" sz="half" idx="10"/>
          </p:nvPr>
        </p:nvSpPr>
        <p:spPr/>
        <p:txBody>
          <a:bodyPr/>
          <a:lstStyle/>
          <a:p>
            <a:fld id="{D85AC8A2-C63C-49A4-89E9-2E4420D2ECA8}" type="datetimeFigureOut">
              <a:rPr lang="en-US" smtClean="0"/>
              <a:t>6/19/18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7E049-B585-4EE6-96C0-EEB30EAA14FD}" type="slidenum">
              <a:rPr lang="en-US" smtClean="0"/>
              <a:t>‹nº›</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D85AC8A2-C63C-49A4-89E9-2E4420D2ECA8}" type="datetimeFigureOut">
              <a:rPr lang="en-US" smtClean="0"/>
              <a:t>6/19/18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x-none"/>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6/19/18</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‹nº›</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x-none"/>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x-none"/>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6/19/18</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x-none"/>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85AC8A2-C63C-49A4-89E9-2E4420D2ECA8}" type="datetimeFigureOut">
              <a:rPr lang="en-US" smtClean="0"/>
              <a:t>6/19/18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D85AC8A2-C63C-49A4-89E9-2E4420D2ECA8}" type="datetimeFigureOut">
              <a:rPr lang="en-US" smtClean="0"/>
              <a:t>6/19/18</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x-none"/>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6/19/18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x-none"/>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6/19/18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‹nº›</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alphaModFix amt="67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9376" y="62753"/>
            <a:ext cx="8526718" cy="1283167"/>
          </a:xfrm>
          <a:prstGeom prst="rect">
            <a:avLst/>
          </a:prstGeom>
        </p:spPr>
        <p:txBody>
          <a:bodyPr vert="horz" lIns="91440" tIns="45720" rIns="91440" bIns="45720" rtlCol="0" anchor="ctr">
            <a:noAutofit/>
          </a:bodyPr>
          <a:lstStyle/>
          <a:p>
            <a:r>
              <a:rPr lang="x-none" dirty="0"/>
              <a:t>Click to edit Master title style</a:t>
            </a:r>
            <a:endParaRPr dirty="0"/>
          </a:p>
        </p:txBody>
      </p:sp>
      <p:sp>
        <p:nvSpPr>
          <p:cNvPr id="3" name="Text Placeholder 2"/>
          <p:cNvSpPr>
            <a:spLocks noGrp="1"/>
          </p:cNvSpPr>
          <p:nvPr>
            <p:ph type="body" idx="1"/>
          </p:nvPr>
        </p:nvSpPr>
        <p:spPr>
          <a:xfrm>
            <a:off x="339376" y="1532820"/>
            <a:ext cx="8526718" cy="5014509"/>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2"/>
          </p:nvPr>
        </p:nvSpPr>
        <p:spPr>
          <a:xfrm>
            <a:off x="6732494" y="6547330"/>
            <a:ext cx="2133600" cy="28363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85AC8A2-C63C-49A4-89E9-2E4420D2ECA8}" type="datetimeFigureOut">
              <a:rPr lang="en-US" smtClean="0"/>
              <a:t>6/19/18</a:t>
            </a:fld>
            <a:endParaRPr lang="en-US"/>
          </a:p>
        </p:txBody>
      </p:sp>
      <p:sp>
        <p:nvSpPr>
          <p:cNvPr id="5" name="Footer Placeholder 4"/>
          <p:cNvSpPr>
            <a:spLocks noGrp="1"/>
          </p:cNvSpPr>
          <p:nvPr>
            <p:ph type="ftr" sz="quarter" idx="3"/>
          </p:nvPr>
        </p:nvSpPr>
        <p:spPr>
          <a:xfrm>
            <a:off x="339375" y="6547330"/>
            <a:ext cx="2798271" cy="28363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547330"/>
            <a:ext cx="609600" cy="28363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74C7E049-B585-4EE6-96C0-EEB30EAA14FD}" type="slidenum">
              <a:rPr lang="en-US" smtClean="0"/>
              <a:t>‹nº›</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lnSpc>
          <a:spcPts val="5500"/>
        </a:lnSpc>
        <a:spcBef>
          <a:spcPct val="0"/>
        </a:spcBef>
        <a:buNone/>
        <a:defRPr sz="5400" kern="1200">
          <a:solidFill>
            <a:schemeClr val="tx1"/>
          </a:solidFill>
          <a:effectLst>
            <a:outerShdw blurRad="50800" dist="12700" dir="2700000" sx="100500" sy="100500" algn="tl" rotWithShape="0">
              <a:prstClr val="black">
                <a:alpha val="60000"/>
              </a:prstClr>
            </a:outerShdw>
          </a:effectLst>
          <a:latin typeface="Hilde Sharpie"/>
          <a:ea typeface="+mj-ea"/>
          <a:cs typeface="Hilde Sharpie"/>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Browallia New" panose="020B0604020202020204" pitchFamily="34" charset="-34"/>
          <a:ea typeface="+mn-ea"/>
          <a:cs typeface="Browallia New" panose="020B0604020202020204" pitchFamily="34" charset="-34"/>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Browallia New" panose="020B0604020202020204" pitchFamily="34" charset="-34"/>
          <a:ea typeface="+mn-ea"/>
          <a:cs typeface="Browallia New" panose="020B0604020202020204" pitchFamily="34" charset="-34"/>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Browallia New" panose="020B0604020202020204" pitchFamily="34" charset="-34"/>
          <a:ea typeface="+mn-ea"/>
          <a:cs typeface="Browallia New" panose="020B0604020202020204" pitchFamily="34" charset="-34"/>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Browallia New" panose="020B0604020202020204" pitchFamily="34" charset="-34"/>
          <a:ea typeface="+mn-ea"/>
          <a:cs typeface="Browallia New" panose="020B0604020202020204" pitchFamily="34" charset="-34"/>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Browallia New" panose="020B0604020202020204" pitchFamily="34" charset="-34"/>
          <a:ea typeface="+mn-ea"/>
          <a:cs typeface="Browallia New" panose="020B0604020202020204" pitchFamily="34" charset="-34"/>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t-BR" sz="4400" dirty="0">
                <a:solidFill>
                  <a:schemeClr val="accent1"/>
                </a:solidFill>
                <a:effectLst/>
              </a:rPr>
              <a:t>O Jovem e a Obsessão</a:t>
            </a:r>
          </a:p>
        </p:txBody>
      </p:sp>
      <p:sp>
        <p:nvSpPr>
          <p:cNvPr id="3" name="Subtitle 2"/>
          <p:cNvSpPr>
            <a:spLocks noGrp="1"/>
          </p:cNvSpPr>
          <p:nvPr>
            <p:ph type="subTitle" idx="1"/>
          </p:nvPr>
        </p:nvSpPr>
        <p:spPr/>
        <p:txBody>
          <a:bodyPr/>
          <a:lstStyle/>
          <a:p>
            <a:r>
              <a:rPr lang="pt-BR" dirty="0"/>
              <a:t>Compreendendo a dor humana</a:t>
            </a:r>
          </a:p>
        </p:txBody>
      </p:sp>
      <p:sp>
        <p:nvSpPr>
          <p:cNvPr id="4" name="Subtitle 2"/>
          <p:cNvSpPr txBox="1">
            <a:spLocks/>
          </p:cNvSpPr>
          <p:nvPr/>
        </p:nvSpPr>
        <p:spPr>
          <a:xfrm>
            <a:off x="375864" y="6145305"/>
            <a:ext cx="8378171" cy="578223"/>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ts val="6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Century Gothic"/>
                <a:ea typeface="+mn-ea"/>
                <a:cs typeface="Century Gothic"/>
              </a:defRPr>
            </a:lvl1pPr>
            <a:lvl2pPr marL="457200" indent="0" algn="ctr" defTabSz="914400" rtl="0" eaLnBrk="1" latinLnBrk="0" hangingPunct="1">
              <a:spcBef>
                <a:spcPts val="600"/>
              </a:spcBef>
              <a:buClr>
                <a:schemeClr val="bg2">
                  <a:lumMod val="60000"/>
                  <a:lumOff val="40000"/>
                </a:schemeClr>
              </a:buClr>
              <a:buFont typeface="Calisto MT" pitchFamily="18" charset="0"/>
              <a:buNone/>
              <a:defRPr sz="2200" kern="1200">
                <a:solidFill>
                  <a:schemeClr val="tx1">
                    <a:tint val="75000"/>
                  </a:schemeClr>
                </a:solidFill>
                <a:effectLst>
                  <a:outerShdw blurRad="63500" dir="2700000" algn="tl" rotWithShape="0">
                    <a:schemeClr val="tx1">
                      <a:alpha val="40000"/>
                    </a:schemeClr>
                  </a:outerShdw>
                </a:effectLst>
                <a:latin typeface="Century Gothic"/>
                <a:ea typeface="+mn-ea"/>
                <a:cs typeface="Century Gothic"/>
              </a:defRPr>
            </a:lvl2pPr>
            <a:lvl3pPr marL="914400" indent="0" algn="ctr" defTabSz="914400" rtl="0" eaLnBrk="1" latinLnBrk="0" hangingPunct="1">
              <a:spcBef>
                <a:spcPts val="600"/>
              </a:spcBef>
              <a:buFont typeface="Calisto MT" pitchFamily="18" charset="0"/>
              <a:buNone/>
              <a:defRPr sz="2000" kern="1200">
                <a:solidFill>
                  <a:schemeClr val="tx1">
                    <a:tint val="75000"/>
                  </a:schemeClr>
                </a:solidFill>
                <a:effectLst>
                  <a:outerShdw blurRad="63500" dir="2700000" algn="tl" rotWithShape="0">
                    <a:schemeClr val="tx1">
                      <a:alpha val="40000"/>
                    </a:schemeClr>
                  </a:outerShdw>
                </a:effectLst>
                <a:latin typeface="Century Gothic"/>
                <a:ea typeface="+mn-ea"/>
                <a:cs typeface="Century Gothic"/>
              </a:defRPr>
            </a:lvl3pPr>
            <a:lvl4pPr marL="1371600" indent="0" algn="ctr" defTabSz="914400" rtl="0" eaLnBrk="1" latinLnBrk="0" hangingPunct="1">
              <a:spcBef>
                <a:spcPts val="600"/>
              </a:spcBef>
              <a:buClr>
                <a:schemeClr val="bg2">
                  <a:lumMod val="60000"/>
                  <a:lumOff val="40000"/>
                </a:schemeClr>
              </a:buClr>
              <a:buFont typeface="Calisto MT" pitchFamily="18" charset="0"/>
              <a:buNone/>
              <a:defRPr sz="1800" kern="1200">
                <a:solidFill>
                  <a:schemeClr val="tx1">
                    <a:tint val="75000"/>
                  </a:schemeClr>
                </a:solidFill>
                <a:effectLst>
                  <a:outerShdw blurRad="63500" dir="2700000" algn="tl" rotWithShape="0">
                    <a:schemeClr val="tx1">
                      <a:alpha val="40000"/>
                    </a:schemeClr>
                  </a:outerShdw>
                </a:effectLst>
                <a:latin typeface="Century Gothic"/>
                <a:ea typeface="+mn-ea"/>
                <a:cs typeface="Century Gothic"/>
              </a:defRPr>
            </a:lvl4pPr>
            <a:lvl5pPr marL="1828800" indent="0" algn="ctr" defTabSz="914400" rtl="0" eaLnBrk="1" latinLnBrk="0" hangingPunct="1">
              <a:spcBef>
                <a:spcPts val="600"/>
              </a:spcBef>
              <a:buFont typeface="Calisto MT" pitchFamily="18" charset="0"/>
              <a:buNone/>
              <a:defRPr sz="1800" kern="1200">
                <a:solidFill>
                  <a:schemeClr val="tx1">
                    <a:tint val="75000"/>
                  </a:schemeClr>
                </a:solidFill>
                <a:effectLst>
                  <a:outerShdw blurRad="63500" dir="2700000" algn="tl" rotWithShape="0">
                    <a:schemeClr val="tx1">
                      <a:alpha val="40000"/>
                    </a:schemeClr>
                  </a:outerShdw>
                </a:effectLst>
                <a:latin typeface="Century Gothic"/>
                <a:ea typeface="+mn-ea"/>
                <a:cs typeface="Century Gothic"/>
              </a:defRPr>
            </a:lvl5pPr>
            <a:lvl6pPr marL="2286000" indent="0" algn="ctr" defTabSz="914400" rtl="0" eaLnBrk="1" latinLnBrk="0" hangingPunct="1">
              <a:spcBef>
                <a:spcPct val="20000"/>
              </a:spcBef>
              <a:buClr>
                <a:schemeClr val="bg2">
                  <a:lumMod val="60000"/>
                  <a:lumOff val="40000"/>
                </a:schemeClr>
              </a:buClr>
              <a:buFont typeface="Arial" pitchFamily="34" charset="0"/>
              <a:buNone/>
              <a:defRPr lang="en-US" sz="1800" kern="1200">
                <a:solidFill>
                  <a:schemeClr val="tx1">
                    <a:tint val="75000"/>
                  </a:schemeClr>
                </a:solidFill>
                <a:effectLst>
                  <a:outerShdw blurRad="63500" dir="2700000" algn="tl" rotWithShape="0">
                    <a:schemeClr val="tx1">
                      <a:alpha val="40000"/>
                    </a:schemeClr>
                  </a:outerShdw>
                </a:effectLst>
                <a:latin typeface="+mn-lt"/>
                <a:ea typeface="+mn-ea"/>
                <a:cs typeface="+mn-cs"/>
              </a:defRPr>
            </a:lvl6pPr>
            <a:lvl7pPr marL="2743200" indent="0" algn="ctr" defTabSz="914400" rtl="0" eaLnBrk="1" latinLnBrk="0" hangingPunct="1">
              <a:spcBef>
                <a:spcPct val="20000"/>
              </a:spcBef>
              <a:buFont typeface="Arial" pitchFamily="34" charset="0"/>
              <a:buNone/>
              <a:defRPr lang="en-US" sz="1800" kern="1200">
                <a:solidFill>
                  <a:schemeClr val="tx1">
                    <a:tint val="75000"/>
                  </a:schemeClr>
                </a:solidFill>
                <a:effectLst>
                  <a:outerShdw blurRad="63500" dir="2700000" algn="tl" rotWithShape="0">
                    <a:schemeClr val="tx1">
                      <a:alpha val="40000"/>
                    </a:schemeClr>
                  </a:outerShdw>
                </a:effectLst>
                <a:latin typeface="+mn-lt"/>
                <a:ea typeface="+mn-ea"/>
                <a:cs typeface="+mn-cs"/>
              </a:defRPr>
            </a:lvl7pPr>
            <a:lvl8pPr marL="3200400" indent="0" algn="ctr" defTabSz="914400" rtl="0" eaLnBrk="1" latinLnBrk="0" hangingPunct="1">
              <a:spcBef>
                <a:spcPct val="20000"/>
              </a:spcBef>
              <a:buClr>
                <a:schemeClr val="bg2">
                  <a:lumMod val="60000"/>
                  <a:lumOff val="40000"/>
                </a:schemeClr>
              </a:buClr>
              <a:buFont typeface="Arial" pitchFamily="34" charset="0"/>
              <a:buNone/>
              <a:defRPr lang="en-US" sz="1800" kern="1200">
                <a:solidFill>
                  <a:schemeClr val="tx1">
                    <a:tint val="75000"/>
                  </a:schemeClr>
                </a:solidFill>
                <a:effectLst>
                  <a:outerShdw blurRad="63500" dir="2700000" algn="tl" rotWithShape="0">
                    <a:schemeClr val="tx1">
                      <a:alpha val="40000"/>
                    </a:schemeClr>
                  </a:outerShdw>
                </a:effectLst>
                <a:latin typeface="+mn-lt"/>
                <a:ea typeface="+mn-ea"/>
                <a:cs typeface="+mn-cs"/>
              </a:defRPr>
            </a:lvl8pPr>
            <a:lvl9pPr marL="3657600" indent="0" algn="ctr" defTabSz="914400" rtl="0" eaLnBrk="1" latinLnBrk="0" hangingPunct="1">
              <a:spcBef>
                <a:spcPct val="20000"/>
              </a:spcBef>
              <a:buFont typeface="Arial" pitchFamily="34" charset="0"/>
              <a:buNone/>
              <a:defRPr lang="en-US" sz="1800" kern="1200">
                <a:solidFill>
                  <a:schemeClr val="tx1">
                    <a:tint val="75000"/>
                  </a:schemeClr>
                </a:solidFill>
                <a:effectLst>
                  <a:outerShdw blurRad="63500" dir="2700000" algn="tl" rotWithShape="0">
                    <a:schemeClr val="tx1">
                      <a:alpha val="40000"/>
                    </a:schemeClr>
                  </a:outerShdw>
                </a:effectLst>
                <a:latin typeface="+mn-lt"/>
                <a:ea typeface="+mn-ea"/>
                <a:cs typeface="+mn-cs"/>
              </a:defRPr>
            </a:lvl9pPr>
          </a:lstStyle>
          <a:p>
            <a:pPr algn="just">
              <a:spcBef>
                <a:spcPts val="0"/>
              </a:spcBef>
            </a:pPr>
            <a:r>
              <a:rPr lang="pt-BR" dirty="0">
                <a:solidFill>
                  <a:schemeClr val="accent1">
                    <a:lumMod val="20000"/>
                    <a:lumOff val="80000"/>
                  </a:schemeClr>
                </a:solidFill>
                <a:effectLst/>
                <a:latin typeface="Browallia New" panose="020B0604020202020204" pitchFamily="34" charset="-34"/>
                <a:cs typeface="Browallia New" panose="020B0604020202020204" pitchFamily="34" charset="-34"/>
              </a:rPr>
              <a:t>Escola de Evangelização de Pacientes</a:t>
            </a:r>
          </a:p>
          <a:p>
            <a:pPr algn="just">
              <a:spcBef>
                <a:spcPts val="0"/>
              </a:spcBef>
            </a:pPr>
            <a:r>
              <a:rPr lang="pt-BR" dirty="0">
                <a:solidFill>
                  <a:schemeClr val="accent1">
                    <a:lumMod val="20000"/>
                    <a:lumOff val="80000"/>
                  </a:schemeClr>
                </a:solidFill>
                <a:effectLst/>
                <a:latin typeface="Browallia New" panose="020B0604020202020204" pitchFamily="34" charset="-34"/>
                <a:cs typeface="Browallia New" panose="020B0604020202020204" pitchFamily="34" charset="-34"/>
              </a:rPr>
              <a:t>Grupo Espírita </a:t>
            </a:r>
            <a:r>
              <a:rPr lang="pt-BR" dirty="0" err="1">
                <a:solidFill>
                  <a:schemeClr val="accent1">
                    <a:lumMod val="20000"/>
                    <a:lumOff val="80000"/>
                  </a:schemeClr>
                </a:solidFill>
                <a:effectLst/>
                <a:latin typeface="Browallia New" panose="020B0604020202020204" pitchFamily="34" charset="-34"/>
                <a:cs typeface="Browallia New" panose="020B0604020202020204" pitchFamily="34" charset="-34"/>
              </a:rPr>
              <a:t>Guillon</a:t>
            </a:r>
            <a:r>
              <a:rPr lang="pt-BR" dirty="0">
                <a:solidFill>
                  <a:schemeClr val="accent1">
                    <a:lumMod val="20000"/>
                    <a:lumOff val="80000"/>
                  </a:schemeClr>
                </a:solidFill>
                <a:effectLst/>
                <a:latin typeface="Browallia New" panose="020B0604020202020204" pitchFamily="34" charset="-34"/>
                <a:cs typeface="Browallia New" panose="020B0604020202020204" pitchFamily="34" charset="-34"/>
              </a:rPr>
              <a:t> Ribeiro</a:t>
            </a:r>
          </a:p>
        </p:txBody>
      </p:sp>
    </p:spTree>
    <p:extLst>
      <p:ext uri="{BB962C8B-B14F-4D97-AF65-F5344CB8AC3E}">
        <p14:creationId xmlns:p14="http://schemas.microsoft.com/office/powerpoint/2010/main" val="22023282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O Período juvenil</a:t>
            </a:r>
            <a:endParaRPr lang="pt-BR" dirty="0"/>
          </a:p>
        </p:txBody>
      </p:sp>
      <p:sp>
        <p:nvSpPr>
          <p:cNvPr id="3" name="Content Placeholder 2"/>
          <p:cNvSpPr>
            <a:spLocks noGrp="1"/>
          </p:cNvSpPr>
          <p:nvPr>
            <p:ph idx="1"/>
          </p:nvPr>
        </p:nvSpPr>
        <p:spPr/>
        <p:txBody>
          <a:bodyPr>
            <a:normAutofit fontScale="92500" lnSpcReduction="20000"/>
          </a:bodyPr>
          <a:lstStyle/>
          <a:p>
            <a:r>
              <a:rPr lang="pt-BR" i="1" dirty="0"/>
              <a:t>Que é o que motiva a mudança que se opera no caráter do indivíduo em certa idade, especialmente ao sair da adolescência? É que o Espírito se modifica? </a:t>
            </a:r>
          </a:p>
          <a:p>
            <a:pPr lvl="1"/>
            <a:r>
              <a:rPr lang="pt-BR" dirty="0"/>
              <a:t>“É que o Espírito retoma a natureza que lhe e é própria e se mostra qual era. [...]”</a:t>
            </a:r>
          </a:p>
          <a:p>
            <a:pPr lvl="4"/>
            <a:r>
              <a:rPr lang="pt-BR" dirty="0"/>
              <a:t>(ALLAN KARDEC. </a:t>
            </a:r>
            <a:r>
              <a:rPr lang="pt-BR" i="1" dirty="0"/>
              <a:t>O Livro dos Espíritos</a:t>
            </a:r>
            <a:r>
              <a:rPr lang="pt-BR" dirty="0"/>
              <a:t>, </a:t>
            </a:r>
            <a:r>
              <a:rPr lang="pt-BR" dirty="0" err="1"/>
              <a:t>perg</a:t>
            </a:r>
            <a:r>
              <a:rPr lang="pt-BR" dirty="0"/>
              <a:t>. 385.)</a:t>
            </a:r>
          </a:p>
          <a:p>
            <a:pPr marL="3522663"/>
            <a:r>
              <a:rPr lang="pt-BR" dirty="0"/>
              <a:t>“[...] É também o período da imaturidade, do desperdício de oportunidades, porque tudo parece tão distante e farto, que os prejuízos de tempo e produção não têm significado profundo, dando nascimento a futuros conflitos que necessitam ser vencidos.”</a:t>
            </a:r>
          </a:p>
          <a:p>
            <a:pPr lvl="4"/>
            <a:r>
              <a:rPr lang="pt-BR" dirty="0"/>
              <a:t>(JOANNA DE </a:t>
            </a:r>
            <a:r>
              <a:rPr lang="pt-BR" dirty="0" err="1"/>
              <a:t>ÂNGELIS</a:t>
            </a:r>
            <a:r>
              <a:rPr lang="pt-BR" dirty="0"/>
              <a:t>. </a:t>
            </a:r>
            <a:r>
              <a:rPr lang="pt-BR" i="1" dirty="0"/>
              <a:t>Vida: desafios e soluções</a:t>
            </a:r>
            <a:r>
              <a:rPr lang="pt-BR" dirty="0"/>
              <a:t>, p. 74-75.)</a:t>
            </a:r>
          </a:p>
        </p:txBody>
      </p:sp>
      <p:pic>
        <p:nvPicPr>
          <p:cNvPr id="5" name="Imagem 4"/>
          <p:cNvPicPr>
            <a:picLocks noChangeAspect="1"/>
          </p:cNvPicPr>
          <p:nvPr/>
        </p:nvPicPr>
        <p:blipFill rotWithShape="1">
          <a:blip r:embed="rId3"/>
          <a:srcRect l="4185" r="4525" b="9005"/>
          <a:stretch/>
        </p:blipFill>
        <p:spPr>
          <a:xfrm>
            <a:off x="541082" y="3509682"/>
            <a:ext cx="2719689" cy="1694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668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As transformações e conflitos na adolescência</a:t>
            </a:r>
          </a:p>
        </p:txBody>
      </p:sp>
      <p:sp>
        <p:nvSpPr>
          <p:cNvPr id="3" name="Content Placeholder 2"/>
          <p:cNvSpPr>
            <a:spLocks noGrp="1"/>
          </p:cNvSpPr>
          <p:nvPr>
            <p:ph idx="1"/>
          </p:nvPr>
        </p:nvSpPr>
        <p:spPr>
          <a:xfrm>
            <a:off x="339376" y="1767037"/>
            <a:ext cx="5340988" cy="4655277"/>
          </a:xfrm>
        </p:spPr>
        <p:txBody>
          <a:bodyPr/>
          <a:lstStyle/>
          <a:p>
            <a:r>
              <a:rPr lang="pt-BR" dirty="0"/>
              <a:t>“Carregando a soma das personalidades vividas em outras reencarnações, a sua identificação com o mundo atual demanda tempo e amadurecimento, mediante os quais pode aquilatar quem realmente é e o que legitimamente deseja.”</a:t>
            </a:r>
          </a:p>
          <a:p>
            <a:pPr lvl="4"/>
            <a:r>
              <a:rPr lang="pt-BR" dirty="0"/>
              <a:t>(JOANNA DE </a:t>
            </a:r>
            <a:r>
              <a:rPr lang="pt-BR" dirty="0" err="1"/>
              <a:t>ÂNGELIS</a:t>
            </a:r>
            <a:r>
              <a:rPr lang="pt-BR" dirty="0"/>
              <a:t>. </a:t>
            </a:r>
            <a:r>
              <a:rPr lang="pt-BR" i="1" dirty="0"/>
              <a:t>Adolescência e Vida</a:t>
            </a:r>
            <a:r>
              <a:rPr lang="pt-BR" dirty="0"/>
              <a:t>, cap. 5.)</a:t>
            </a:r>
          </a:p>
        </p:txBody>
      </p:sp>
      <p:pic>
        <p:nvPicPr>
          <p:cNvPr id="5" name="Imagem 4"/>
          <p:cNvPicPr>
            <a:picLocks noChangeAspect="1"/>
          </p:cNvPicPr>
          <p:nvPr/>
        </p:nvPicPr>
        <p:blipFill rotWithShape="1">
          <a:blip r:embed="rId3"/>
          <a:srcRect l="42847" t="7033" r="9906"/>
          <a:stretch/>
        </p:blipFill>
        <p:spPr>
          <a:xfrm>
            <a:off x="6248400" y="1767037"/>
            <a:ext cx="2617694" cy="3433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912517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O exemplo</a:t>
            </a:r>
            <a:endParaRPr lang="pt-BR" dirty="0"/>
          </a:p>
        </p:txBody>
      </p:sp>
      <p:sp>
        <p:nvSpPr>
          <p:cNvPr id="3" name="Content Placeholder 2"/>
          <p:cNvSpPr>
            <a:spLocks noGrp="1"/>
          </p:cNvSpPr>
          <p:nvPr>
            <p:ph idx="1"/>
          </p:nvPr>
        </p:nvSpPr>
        <p:spPr/>
        <p:txBody>
          <a:bodyPr/>
          <a:lstStyle/>
          <a:p>
            <a:r>
              <a:rPr lang="pt-BR" dirty="0"/>
              <a:t>“Quando alguém convive com adolescente encontra-se sob a alça de mira da sua acurada observação. Ele compara as atitudes com as palavras, o comportamento cotidiano com os conteúdos filosóficos, não acreditando senão naquilo que é demonstrado, jamais no que é proposto pelo verbo. Em razão disso, surgem os conflitos domésticos, nos quais os genitores se dizem incompreendidos e não seguidos, olvidando-se que são os responsáveis, até certo ponto, pelo insucesso das suas proposições.”</a:t>
            </a:r>
          </a:p>
          <a:p>
            <a:pPr lvl="4"/>
            <a:r>
              <a:rPr lang="pt-BR" dirty="0"/>
              <a:t>(JOANNA DE </a:t>
            </a:r>
            <a:r>
              <a:rPr lang="pt-BR" dirty="0" err="1"/>
              <a:t>ÂNGELIS</a:t>
            </a:r>
            <a:r>
              <a:rPr lang="pt-BR" dirty="0"/>
              <a:t>. </a:t>
            </a:r>
            <a:r>
              <a:rPr lang="pt-BR" i="1" dirty="0"/>
              <a:t>Adolescência e Vida</a:t>
            </a:r>
            <a:r>
              <a:rPr lang="pt-BR" dirty="0"/>
              <a:t>, p. 35.)</a:t>
            </a:r>
          </a:p>
        </p:txBody>
      </p:sp>
    </p:spTree>
    <p:extLst>
      <p:ext uri="{BB962C8B-B14F-4D97-AF65-F5344CB8AC3E}">
        <p14:creationId xmlns:p14="http://schemas.microsoft.com/office/powerpoint/2010/main" val="24242500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O diálogo</a:t>
            </a:r>
            <a:endParaRPr lang="pt-BR" dirty="0"/>
          </a:p>
        </p:txBody>
      </p:sp>
      <p:sp>
        <p:nvSpPr>
          <p:cNvPr id="3" name="Content Placeholder 2"/>
          <p:cNvSpPr>
            <a:spLocks noGrp="1"/>
          </p:cNvSpPr>
          <p:nvPr>
            <p:ph idx="1"/>
          </p:nvPr>
        </p:nvSpPr>
        <p:spPr>
          <a:xfrm>
            <a:off x="339376" y="1767037"/>
            <a:ext cx="4662115" cy="4655277"/>
          </a:xfrm>
        </p:spPr>
        <p:txBody>
          <a:bodyPr>
            <a:normAutofit/>
          </a:bodyPr>
          <a:lstStyle/>
          <a:p>
            <a:r>
              <a:rPr lang="pt-BR" dirty="0"/>
              <a:t>“Procuremos considerar com mais cuidado as opiniões do adolescente e ajudá-lo a desenvolver uma visão crítica da realidade, permitindo-lhe expressar suas ideias e abrindo nosso pensamento a ele, em um diálogo franco e isento das pressões ideológicas.”</a:t>
            </a:r>
          </a:p>
          <a:p>
            <a:pPr lvl="4"/>
            <a:r>
              <a:rPr lang="pt-BR" dirty="0"/>
              <a:t>(DALVA SILVA SOUZA. </a:t>
            </a:r>
            <a:r>
              <a:rPr lang="pt-BR" i="1" dirty="0"/>
              <a:t>Os Caminhos do Amor</a:t>
            </a:r>
            <a:r>
              <a:rPr lang="pt-BR" dirty="0"/>
              <a:t>, p. 120.)</a:t>
            </a:r>
          </a:p>
        </p:txBody>
      </p:sp>
      <p:pic>
        <p:nvPicPr>
          <p:cNvPr id="4" name="Imagem 3"/>
          <p:cNvPicPr>
            <a:picLocks noChangeAspect="1"/>
          </p:cNvPicPr>
          <p:nvPr/>
        </p:nvPicPr>
        <p:blipFill>
          <a:blip r:embed="rId3"/>
          <a:stretch>
            <a:fillRect/>
          </a:stretch>
        </p:blipFill>
        <p:spPr>
          <a:xfrm>
            <a:off x="5389419" y="1919437"/>
            <a:ext cx="3476676" cy="25021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51591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A convivência com os pais</a:t>
            </a:r>
            <a:endParaRPr lang="pt-BR" dirty="0"/>
          </a:p>
        </p:txBody>
      </p:sp>
      <p:sp>
        <p:nvSpPr>
          <p:cNvPr id="3" name="Content Placeholder 2"/>
          <p:cNvSpPr>
            <a:spLocks noGrp="1"/>
          </p:cNvSpPr>
          <p:nvPr>
            <p:ph idx="1"/>
          </p:nvPr>
        </p:nvSpPr>
        <p:spPr>
          <a:xfrm>
            <a:off x="3643744" y="1767037"/>
            <a:ext cx="5222349" cy="4655277"/>
          </a:xfrm>
        </p:spPr>
        <p:txBody>
          <a:bodyPr/>
          <a:lstStyle/>
          <a:p>
            <a:r>
              <a:rPr lang="pt-BR" dirty="0"/>
              <a:t>“A fase da adolescência precisa [...], não mais de sentinelas vigiando e amparando seus passos, mas, sim, de mútuo apoio e orientação dos pais, no sentido de esclarecimento espiritual e diálogo evangelizado.”</a:t>
            </a:r>
          </a:p>
          <a:p>
            <a:pPr lvl="4"/>
            <a:r>
              <a:rPr lang="pt-BR" dirty="0"/>
              <a:t>(WALTER BARCELOS. </a:t>
            </a:r>
            <a:r>
              <a:rPr lang="pt-BR" i="1" dirty="0"/>
              <a:t>Sexo e Evolução</a:t>
            </a:r>
            <a:r>
              <a:rPr lang="pt-BR" dirty="0"/>
              <a:t>, </a:t>
            </a:r>
            <a:br>
              <a:rPr lang="pt-BR" dirty="0"/>
            </a:br>
            <a:r>
              <a:rPr lang="pt-BR" dirty="0"/>
              <a:t>p. 151.)</a:t>
            </a:r>
          </a:p>
        </p:txBody>
      </p:sp>
      <p:pic>
        <p:nvPicPr>
          <p:cNvPr id="4" name="Picture 3" descr="j0426559.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9376" y="1877873"/>
            <a:ext cx="2780500" cy="4180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5889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A obsessão juvenil</a:t>
            </a:r>
            <a:endParaRPr lang="pt-BR" dirty="0"/>
          </a:p>
        </p:txBody>
      </p:sp>
      <p:sp>
        <p:nvSpPr>
          <p:cNvPr id="3" name="Content Placeholder 2"/>
          <p:cNvSpPr>
            <a:spLocks noGrp="1"/>
          </p:cNvSpPr>
          <p:nvPr>
            <p:ph idx="1"/>
          </p:nvPr>
        </p:nvSpPr>
        <p:spPr>
          <a:xfrm>
            <a:off x="3325090" y="1767037"/>
            <a:ext cx="5541003" cy="4655277"/>
          </a:xfrm>
        </p:spPr>
        <p:txBody>
          <a:bodyPr/>
          <a:lstStyle/>
          <a:p>
            <a:r>
              <a:rPr lang="pt-BR" dirty="0"/>
              <a:t>“A fase em que o encarnado começa a recobrar o seu passado psíquico, [...] ao mesmo tempo que se lhe eclodem velhas sensações e anseios, em virtude do amadurecimento das glândulas sexuais, também se presta a que muitas entidades desencarnadas redescubram velhos inimigos ou comparsas de aventuras que tais entidades desejam perseguir.”</a:t>
            </a:r>
          </a:p>
          <a:p>
            <a:pPr lvl="4"/>
            <a:r>
              <a:rPr lang="pt-BR" dirty="0"/>
              <a:t>(CAMILO. </a:t>
            </a:r>
            <a:r>
              <a:rPr lang="pt-BR" i="1" dirty="0"/>
              <a:t>Desafios da Educação</a:t>
            </a:r>
            <a:r>
              <a:rPr lang="pt-BR" dirty="0"/>
              <a:t>, p. 48-49.)</a:t>
            </a:r>
          </a:p>
        </p:txBody>
      </p:sp>
      <p:pic>
        <p:nvPicPr>
          <p:cNvPr id="5" name="Imagem 4"/>
          <p:cNvPicPr>
            <a:picLocks noChangeAspect="1"/>
          </p:cNvPicPr>
          <p:nvPr/>
        </p:nvPicPr>
        <p:blipFill rotWithShape="1">
          <a:blip r:embed="rId3"/>
          <a:srcRect r="38424"/>
          <a:stretch/>
        </p:blipFill>
        <p:spPr>
          <a:xfrm>
            <a:off x="339376" y="1892367"/>
            <a:ext cx="2725518" cy="29567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65777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O tratamento da obsessão juvenil</a:t>
            </a:r>
            <a:endParaRPr lang="pt-BR" dirty="0"/>
          </a:p>
        </p:txBody>
      </p:sp>
      <p:sp>
        <p:nvSpPr>
          <p:cNvPr id="3" name="Content Placeholder 2"/>
          <p:cNvSpPr>
            <a:spLocks noGrp="1"/>
          </p:cNvSpPr>
          <p:nvPr>
            <p:ph idx="1"/>
          </p:nvPr>
        </p:nvSpPr>
        <p:spPr/>
        <p:txBody>
          <a:bodyPr>
            <a:normAutofit lnSpcReduction="10000"/>
          </a:bodyPr>
          <a:lstStyle/>
          <a:p>
            <a:r>
              <a:rPr lang="pt-BR" dirty="0"/>
              <a:t>“Sabendo-se que o agente é um ser que pensa e age movido por uma razão que lhe parece justa, qualquer política de ilaqueação da honestidade torna-se improfícua, aumentando a hostilidade e a tenacidade do perseguidor.”</a:t>
            </a:r>
          </a:p>
          <a:p>
            <a:pPr lvl="4"/>
            <a:r>
              <a:rPr lang="pt-BR" dirty="0"/>
              <a:t>(MANOEL P. MIRANDA. </a:t>
            </a:r>
            <a:r>
              <a:rPr lang="pt-BR" i="1" dirty="0"/>
              <a:t>Nas fronteiras da loucura</a:t>
            </a:r>
            <a:r>
              <a:rPr lang="pt-BR" dirty="0"/>
              <a:t>, p. 17-18.)</a:t>
            </a:r>
          </a:p>
          <a:p>
            <a:pPr lvl="1"/>
            <a:r>
              <a:rPr lang="pt-BR" b="1" dirty="0"/>
              <a:t>Recursos</a:t>
            </a:r>
          </a:p>
          <a:p>
            <a:pPr lvl="2"/>
            <a:r>
              <a:rPr lang="pt-BR" dirty="0"/>
              <a:t>Evitar discussão inoperante;</a:t>
            </a:r>
          </a:p>
          <a:p>
            <a:pPr lvl="2"/>
            <a:r>
              <a:rPr lang="pt-BR" dirty="0"/>
              <a:t>Educar o paciente à luz do Evangelho;</a:t>
            </a:r>
          </a:p>
          <a:p>
            <a:pPr lvl="2"/>
            <a:r>
              <a:rPr lang="pt-BR" dirty="0"/>
              <a:t>Atraí-lo a ações dignificantes e de beneficência;</a:t>
            </a:r>
          </a:p>
          <a:p>
            <a:pPr lvl="2"/>
            <a:r>
              <a:rPr lang="pt-BR" dirty="0"/>
              <a:t>Estimular-lhe o hábito da oração e da leitura edificante;</a:t>
            </a:r>
          </a:p>
          <a:p>
            <a:pPr lvl="2"/>
            <a:r>
              <a:rPr lang="pt-BR" dirty="0"/>
              <a:t>Aplicar-lhe os recursos fluídicos (passe, água, prece, etc.);</a:t>
            </a:r>
          </a:p>
          <a:p>
            <a:pPr lvl="2"/>
            <a:r>
              <a:rPr lang="pt-BR" dirty="0"/>
              <a:t>Reforma íntima.</a:t>
            </a:r>
          </a:p>
          <a:p>
            <a:pPr lvl="1"/>
            <a:endParaRPr lang="pt-BR" dirty="0"/>
          </a:p>
          <a:p>
            <a:pPr lvl="1"/>
            <a:endParaRPr lang="pt-BR" dirty="0"/>
          </a:p>
        </p:txBody>
      </p:sp>
    </p:spTree>
    <p:extLst>
      <p:ext uri="{BB962C8B-B14F-4D97-AF65-F5344CB8AC3E}">
        <p14:creationId xmlns:p14="http://schemas.microsoft.com/office/powerpoint/2010/main" val="28693355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A Casa Espírita</a:t>
            </a:r>
            <a:endParaRPr lang="pt-BR" dirty="0"/>
          </a:p>
        </p:txBody>
      </p:sp>
      <p:sp>
        <p:nvSpPr>
          <p:cNvPr id="3" name="Content Placeholder 2"/>
          <p:cNvSpPr>
            <a:spLocks noGrp="1"/>
          </p:cNvSpPr>
          <p:nvPr>
            <p:ph idx="1"/>
          </p:nvPr>
        </p:nvSpPr>
        <p:spPr>
          <a:xfrm>
            <a:off x="339376" y="1767037"/>
            <a:ext cx="4759097" cy="4655277"/>
          </a:xfrm>
        </p:spPr>
        <p:txBody>
          <a:bodyPr/>
          <a:lstStyle/>
          <a:p>
            <a:r>
              <a:rPr lang="pt-BR" dirty="0"/>
              <a:t>O Espiritismo, esclarecendo a criatura em torno da vida moral e das relações que existem entre os Espíritos e a obsessão, combatendo-lhe, ao menos, neste capítulo, algumas das suas causas, que são os vícios.</a:t>
            </a:r>
          </a:p>
          <a:p>
            <a:pPr lvl="4"/>
            <a:r>
              <a:rPr lang="pt-BR" dirty="0"/>
              <a:t>(MANOEL P. MIRANDA. </a:t>
            </a:r>
            <a:r>
              <a:rPr lang="pt-BR" i="1" dirty="0"/>
              <a:t>Roteiro de Libertação</a:t>
            </a:r>
            <a:r>
              <a:rPr lang="pt-BR" dirty="0"/>
              <a:t>, p. 117.)</a:t>
            </a:r>
          </a:p>
        </p:txBody>
      </p:sp>
      <p:pic>
        <p:nvPicPr>
          <p:cNvPr id="8" name="Picture 7" descr="casa na mão.bmp"/>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89419" y="1934746"/>
            <a:ext cx="3476676" cy="2853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66176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A Mocidade Espírita</a:t>
            </a:r>
            <a:endParaRPr lang="pt-BR" dirty="0"/>
          </a:p>
        </p:txBody>
      </p:sp>
      <p:sp>
        <p:nvSpPr>
          <p:cNvPr id="3" name="Content Placeholder 2"/>
          <p:cNvSpPr>
            <a:spLocks noGrp="1"/>
          </p:cNvSpPr>
          <p:nvPr>
            <p:ph idx="1"/>
          </p:nvPr>
        </p:nvSpPr>
        <p:spPr>
          <a:xfrm>
            <a:off x="3560618" y="1767037"/>
            <a:ext cx="5305476" cy="4655277"/>
          </a:xfrm>
        </p:spPr>
        <p:txBody>
          <a:bodyPr/>
          <a:lstStyle/>
          <a:p>
            <a:r>
              <a:rPr lang="pt-BR" dirty="0"/>
              <a:t>“Adentrando-se pelos postulados da religião espírita, o adolescente dispõe de um arsenal valioso de informações para uma crença racional, que enfrenta o materialismo na sua estrutura, usando os mesmos argumentos que a ciência pode oferecer, ciência que, por sua vez, é, também, a Doutrina Espírita.”</a:t>
            </a:r>
          </a:p>
          <a:p>
            <a:pPr lvl="4"/>
            <a:r>
              <a:rPr lang="pt-BR" dirty="0"/>
              <a:t>(JOANNA DE ANGELIS. </a:t>
            </a:r>
            <a:r>
              <a:rPr lang="pt-BR" i="1" dirty="0"/>
              <a:t>Adolescência e Vida</a:t>
            </a:r>
            <a:r>
              <a:rPr lang="pt-BR" dirty="0"/>
              <a:t>, p. 106-107.)</a:t>
            </a:r>
          </a:p>
        </p:txBody>
      </p:sp>
      <p:pic>
        <p:nvPicPr>
          <p:cNvPr id="1026" name="Picture 2" descr="Imagem relacionad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9376" y="1937728"/>
            <a:ext cx="3092825" cy="2322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633576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O trabalho na caridade</a:t>
            </a:r>
            <a:endParaRPr lang="pt-BR" dirty="0"/>
          </a:p>
        </p:txBody>
      </p:sp>
      <p:sp>
        <p:nvSpPr>
          <p:cNvPr id="3" name="Content Placeholder 2"/>
          <p:cNvSpPr>
            <a:spLocks noGrp="1"/>
          </p:cNvSpPr>
          <p:nvPr>
            <p:ph idx="1"/>
          </p:nvPr>
        </p:nvSpPr>
        <p:spPr>
          <a:xfrm>
            <a:off x="339376" y="1767037"/>
            <a:ext cx="4953060" cy="4655277"/>
          </a:xfrm>
        </p:spPr>
        <p:txBody>
          <a:bodyPr/>
          <a:lstStyle/>
          <a:p>
            <a:r>
              <a:rPr lang="pt-BR" i="1" dirty="0"/>
              <a:t>Por que meio podemos neutralizar a influência dos maus Espíritos?</a:t>
            </a:r>
          </a:p>
          <a:p>
            <a:pPr lvl="1"/>
            <a:r>
              <a:rPr lang="pt-BR" dirty="0"/>
              <a:t>“Praticando o bem e pondo em Deus toda a vossa confiança, repelireis a influência dos Espíritos inferiores e aniquilareis o império que desejem ter sobre vós. [...]”</a:t>
            </a:r>
          </a:p>
          <a:p>
            <a:pPr lvl="4"/>
            <a:r>
              <a:rPr lang="pt-BR" dirty="0"/>
              <a:t>(ALLAN KARDEC. </a:t>
            </a:r>
            <a:r>
              <a:rPr lang="pt-BR" i="1" dirty="0"/>
              <a:t>O Livro dos Espíritos</a:t>
            </a:r>
            <a:r>
              <a:rPr lang="pt-BR" dirty="0"/>
              <a:t>, </a:t>
            </a:r>
            <a:br>
              <a:rPr lang="pt-BR" dirty="0"/>
            </a:br>
            <a:r>
              <a:rPr lang="pt-BR" dirty="0" err="1"/>
              <a:t>perg</a:t>
            </a:r>
            <a:r>
              <a:rPr lang="pt-BR" dirty="0"/>
              <a:t>. 469.)</a:t>
            </a:r>
          </a:p>
        </p:txBody>
      </p:sp>
      <p:pic>
        <p:nvPicPr>
          <p:cNvPr id="5" name="Imagem 4"/>
          <p:cNvPicPr>
            <a:picLocks noChangeAspect="1"/>
          </p:cNvPicPr>
          <p:nvPr/>
        </p:nvPicPr>
        <p:blipFill>
          <a:blip r:embed="rId3"/>
          <a:stretch>
            <a:fillRect/>
          </a:stretch>
        </p:blipFill>
        <p:spPr>
          <a:xfrm>
            <a:off x="5543847" y="1964086"/>
            <a:ext cx="3322247" cy="24245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26103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ecedent">
  <a:themeElements>
    <a:clrScheme name="Personalizar 3">
      <a:dk1>
        <a:srgbClr val="000000"/>
      </a:dk1>
      <a:lt1>
        <a:srgbClr val="FFFFFF"/>
      </a:lt1>
      <a:dk2>
        <a:srgbClr val="696464"/>
      </a:dk2>
      <a:lt2>
        <a:srgbClr val="E9E5DC"/>
      </a:lt2>
      <a:accent1>
        <a:srgbClr val="CB2C30"/>
      </a:accent1>
      <a:accent2>
        <a:srgbClr val="E33C29"/>
      </a:accent2>
      <a:accent3>
        <a:srgbClr val="DD4F05"/>
      </a:accent3>
      <a:accent4>
        <a:srgbClr val="FB6B06"/>
      </a:accent4>
      <a:accent5>
        <a:srgbClr val="918485"/>
      </a:accent5>
      <a:accent6>
        <a:srgbClr val="855D5D"/>
      </a:accent6>
      <a:hlink>
        <a:srgbClr val="CC9900"/>
      </a:hlink>
      <a:folHlink>
        <a:srgbClr val="96A9A9"/>
      </a:folHlink>
    </a:clrScheme>
    <a:fontScheme name="Precedent">
      <a:majorFont>
        <a:latin typeface="Perpetua Titling MT"/>
        <a:ea typeface=""/>
        <a:cs typeface=""/>
        <a:font script="Jpan" typeface="ＭＳ Ｐ明朝"/>
      </a:majorFont>
      <a:minorFont>
        <a:latin typeface="Calisto MT"/>
        <a:ea typeface=""/>
        <a:cs typeface=""/>
        <a:font script="Jpan" typeface="ＭＳ Ｐ明朝"/>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Precedent.thmx</Template>
  <TotalTime>1401</TotalTime>
  <Words>2310</Words>
  <Application>Microsoft Macintosh PowerPoint</Application>
  <PresentationFormat>Apresentação na tela (4:3)</PresentationFormat>
  <Paragraphs>89</Paragraphs>
  <Slides>11</Slides>
  <Notes>10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11</vt:i4>
      </vt:variant>
    </vt:vector>
  </HeadingPairs>
  <TitlesOfParts>
    <vt:vector size="20" baseType="lpstr">
      <vt:lpstr>HiraginoSans-W3</vt:lpstr>
      <vt:lpstr>Arial</vt:lpstr>
      <vt:lpstr>Browallia New</vt:lpstr>
      <vt:lpstr>Calibri</vt:lpstr>
      <vt:lpstr>Calisto MT</vt:lpstr>
      <vt:lpstr>Hilde Sharpie</vt:lpstr>
      <vt:lpstr>KG Ten Thousand Reasons</vt:lpstr>
      <vt:lpstr>Perpetua Titling MT</vt:lpstr>
      <vt:lpstr>Precedent</vt:lpstr>
      <vt:lpstr>O Jovem e a Obsessão</vt:lpstr>
      <vt:lpstr>O Período juvenil</vt:lpstr>
      <vt:lpstr>As transformações e conflitos na adolescência</vt:lpstr>
      <vt:lpstr>O exemplo</vt:lpstr>
      <vt:lpstr>O diálogo</vt:lpstr>
      <vt:lpstr>A convivência com os pais</vt:lpstr>
      <vt:lpstr>A obsessão juvenil</vt:lpstr>
      <vt:lpstr>O tratamento da obsessão juvenil</vt:lpstr>
      <vt:lpstr>A Casa Espírita</vt:lpstr>
      <vt:lpstr>A Mocidade Espírita</vt:lpstr>
      <vt:lpstr>O trabalho na caridade</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45</cp:revision>
  <dcterms:created xsi:type="dcterms:W3CDTF">2012-07-18T03:20:58Z</dcterms:created>
  <dcterms:modified xsi:type="dcterms:W3CDTF">2018-06-20T02:16:05Z</dcterms:modified>
</cp:coreProperties>
</file>