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61" r:id="rId3"/>
    <p:sldId id="257" r:id="rId4"/>
    <p:sldId id="266" r:id="rId5"/>
    <p:sldId id="258" r:id="rId6"/>
    <p:sldId id="259" r:id="rId7"/>
    <p:sldId id="267" r:id="rId8"/>
    <p:sldId id="260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89"/>
    <p:restoredTop sz="81387" autoAdjust="0"/>
  </p:normalViewPr>
  <p:slideViewPr>
    <p:cSldViewPr snapToGrid="0" snapToObjects="1" showGuides="1">
      <p:cViewPr varScale="1">
        <p:scale>
          <a:sx n="97" d="100"/>
          <a:sy n="97" d="100"/>
        </p:scale>
        <p:origin x="60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EA9AD-67AA-CB4B-AC75-92237D97E524}" type="datetimeFigureOut">
              <a:rPr lang="pt-BR" smtClean="0"/>
              <a:t>02/05/2018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B254B-62FD-7145-A423-0CB654FDEB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68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dor da separação de um ente querido pela desencarnação é uma das poucas – senão a única – que nos alcança a todos indistintamente, não obstante seja essa separação momentânea, ou mesmo nem se dê em absoluto, pois com o espírito que partiu ainda podemos manter contato pela prece, durante o sono do corpo físico, ou de maneira mais concreta ou palpável: pelo intercâmbio mediúnico.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06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Mesmo para nós, espíritas, que compreendemos a continuidade da vida, a transitoriedade da separação e que temos muitas vezes ao nosso alcance notícias pela via mediúnica, a saudade é igualmente natural. Precisamos, contudo, nos apoiar no conhecimento que possuímos para não permitir que a saudade se converta em processo de desequilíbrio e de desespero.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956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Essa saudade-desespero quase sempre está associada à falta de fé na vida futura, à ideia da unicidade da existência, decorrente, não raro, das concepções materialistas.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97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se tratando da perda de entes queridos, talvez a mais incompreendida – para quem não possui o conhecimento espírita – seja a morte de crianças ou jovens. O Espiritismo, no entanto, esclarece que pode ser, para aquele quem “parte”, a conclusão de tarefas incompletas em existência anterior; ou, quase sempre, representa para os pais a prova ou a expiação de que necessitavam.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265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Importante frisar que a lembrança atormentada, desesperada por parte dos que “ficam” é penosa para o Espírito que retorna à Pátria Espiritual, que se sensibiliza e se preocupa com aqueles. Além do mais, tais vibrações são igualmente prejudiciais para os encarnados, pois demonstram apego, egoísmo, falta de fé e de resignação.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369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Querer que a pessoa amada permaneça encarcerada à matéria, mesmo já tendo cumprido sua “pena”, é mais egoísmo que afeição. Se pensarmos por esse ponto de vista, talvez consigamos superar a dor com mais serenidade, confiantes na assistência superior.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14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Emmanuel nos recomenda a prática da caridade, o trabalho no bem, o auxílio àqueles que atravessam dores ainda maiores que as nossas como um meio eficaz para superar a dor e a saudade.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841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Recurso mais poderoso de que dispomos para os momentos de aflição, a prece torna-se ainda mais recomendada caso o(a) companheiro(a) que partiu tenha deixado o mundo físico em condições difíceis, ou tenha sido muito apegada à matéria, ou não tenha tido o esclarecimento da vida espiritual, ou possua algum vício, enfim... A prece é remédio valioso e sem </a:t>
            </a:r>
            <a:r>
              <a:rPr lang="pt-BR" dirty="0" err="1"/>
              <a:t>contra-indicação</a:t>
            </a:r>
            <a:r>
              <a:rPr lang="pt-BR" dirty="0"/>
              <a:t>, tanto para quem “vai”, quanto para quem “fica”.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271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Eis o poder do Espiritismo, que nos liberta da ignorância espiritual, nos mostra qual a nossa verdadeira vida e nos oferece o consolo de que necessitamos nos momentos graves da existência.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371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254B-62FD-7145-A423-0CB654FDEB6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88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794" y="0"/>
            <a:ext cx="9144000" cy="6858000"/>
          </a:xfrm>
          <a:prstGeom prst="rect">
            <a:avLst/>
          </a:prstGeom>
        </p:spPr>
      </p:pic>
      <p:pic>
        <p:nvPicPr>
          <p:cNvPr id="4" name="Picture 7" descr="overlayTitl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>
                <a:solidFill>
                  <a:srgbClr val="883519"/>
                </a:solidFill>
                <a:latin typeface="Candy Round BTN Cond" charset="0"/>
                <a:ea typeface="Candy Round BTN Cond" charset="0"/>
                <a:cs typeface="Candy Round BTN Cond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8FFCFCD-2222-7446-8642-E76B91AD58AD}"/>
              </a:ext>
            </a:extLst>
          </p:cNvPr>
          <p:cNvSpPr/>
          <p:nvPr userDrawn="1"/>
        </p:nvSpPr>
        <p:spPr>
          <a:xfrm>
            <a:off x="0" y="5029200"/>
            <a:ext cx="9144000" cy="18288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alpha val="0"/>
                </a:schemeClr>
              </a:gs>
              <a:gs pos="100000">
                <a:schemeClr val="tx2">
                  <a:lumMod val="75000"/>
                  <a:alpha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99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271" y="89647"/>
            <a:ext cx="8419872" cy="1143000"/>
          </a:xfrm>
        </p:spPr>
        <p:txBody>
          <a:bodyPr/>
          <a:lstStyle>
            <a:lvl1pPr>
              <a:defRPr>
                <a:solidFill>
                  <a:srgbClr val="883519"/>
                </a:solidFill>
                <a:latin typeface="Candy Round BTN Cond" charset="0"/>
                <a:ea typeface="Candy Round BTN Cond" charset="0"/>
                <a:cs typeface="Candy Round BTN Cond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1" y="1499974"/>
            <a:ext cx="8421458" cy="5069254"/>
          </a:xfrm>
        </p:spPr>
        <p:txBody>
          <a:bodyPr anchor="ctr"/>
          <a:lstStyle>
            <a:lvl1pPr algn="just">
              <a:buClr>
                <a:schemeClr val="accent5"/>
              </a:buClr>
              <a:defRPr/>
            </a:lvl1pPr>
            <a:lvl2pPr algn="just">
              <a:buClr>
                <a:schemeClr val="accent5"/>
              </a:buClr>
              <a:defRPr/>
            </a:lvl2pPr>
            <a:lvl3pPr algn="just">
              <a:spcBef>
                <a:spcPts val="600"/>
              </a:spcBef>
              <a:buClr>
                <a:schemeClr val="tx2"/>
              </a:buClr>
              <a:defRPr/>
            </a:lvl3pPr>
            <a:lvl4pPr algn="just">
              <a:spcBef>
                <a:spcPts val="500"/>
              </a:spcBef>
              <a:buClr>
                <a:schemeClr val="accent5"/>
              </a:buClr>
              <a:defRPr/>
            </a:lvl4pPr>
            <a:lvl5pPr marL="1827213" indent="0" algn="r">
              <a:spcBef>
                <a:spcPts val="400"/>
              </a:spcBef>
              <a:spcAft>
                <a:spcPts val="1200"/>
              </a:spcAft>
              <a:buNone/>
              <a:tabLst/>
              <a:defRPr sz="1400"/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0" y="6569075"/>
            <a:ext cx="3294063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A5609-EE2C-D343-9696-7A6A56BD315B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1950" y="6569075"/>
            <a:ext cx="3295650" cy="28575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569075"/>
            <a:ext cx="533400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E7F6D-3827-884A-ACEB-417E8315B6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62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verlay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anchor="b" anchorCtr="0"/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2278E-ECA1-5341-B5F8-A4B3A5F438E9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B2635-3FE5-874F-BA80-75A559C775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55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verlay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4202652"/>
            <a:ext cx="7580376" cy="1682496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accent5">
                    <a:lumMod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Hilde Sharpie"/>
                <a:ea typeface="+mj-ea"/>
                <a:cs typeface="Hilde Sharpie"/>
              </a:defRPr>
            </a:lvl1pPr>
          </a:lstStyle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812" y="2431860"/>
            <a:ext cx="7580376" cy="1755648"/>
          </a:xfrm>
        </p:spPr>
        <p:txBody>
          <a:bodyPr anchor="b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4218B-752D-2C4C-8F5B-643B0769BB78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33EB9-5706-5B46-952B-23F9207586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2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/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/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7BD92-A9BD-5142-845A-97FCB3227E4B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96FFA-1769-DA46-99CC-FF22253386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86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/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4B36C-3493-424B-9890-1FF380AB987C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67B2C-0D65-EF41-9EB1-23EAA9F708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06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2ABAA-0423-CC49-A78A-BDCCE83FC3C1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C9282-F0B0-D547-96FE-C5C30D66CC5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61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overlay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CBCD2-CCFA-9748-8BEC-B17B100C4925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8883A-DEEB-A644-A89D-D10BE33456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61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verlay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anchor="b"/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/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5EC3-C34D-3F48-8A52-80EF42515666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57FF9-967C-7D41-AE3F-9E093A9F254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44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overlay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anchor="b"/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CA427-7B3E-FB45-821B-4BDE874289E6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B64D-3360-AA41-B9F3-EEDD49186D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29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/>
              <a:t>Drag picture to placeholder or click icon to add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4BE52-EDA2-FD42-8CCF-E995BE7C7DEC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CDF91-A436-DB4B-851D-9455E2431E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055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1966-6EF4-B74B-8304-A2B0E56250D6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71BD0-30BC-9F4D-8277-72013DDBBD6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045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verlayVertic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C338F-88EE-6647-9E6C-4D4AA4030FE2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B5C53-2A14-3B4C-8EC7-AB5DA833F9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88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overlayText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8900"/>
            <a:ext cx="758348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653D7B1-B3CE-2A41-87B7-3F54F46FDB3E}" type="datetimeFigureOut">
              <a:rPr lang="en-US"/>
              <a:pPr>
                <a:defRPr/>
              </a:pPr>
              <a:t>5/2/18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5E531F0-75CB-A84C-90DE-481E33F58F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82" r:id="rId5"/>
    <p:sldLayoutId id="2147483683" r:id="rId6"/>
    <p:sldLayoutId id="2147483684" r:id="rId7"/>
    <p:sldLayoutId id="2147483691" r:id="rId8"/>
    <p:sldLayoutId id="2147483692" r:id="rId9"/>
    <p:sldLayoutId id="2147483693" r:id="rId10"/>
    <p:sldLayoutId id="2147483685" r:id="rId11"/>
    <p:sldLayoutId id="2147483686" r:id="rId12"/>
    <p:sldLayoutId id="2147483694" r:id="rId13"/>
  </p:sldLayoutIdLst>
  <p:txStyles>
    <p:titleStyle>
      <a:lvl1pPr algn="ctr" rtl="0" fontAlgn="base">
        <a:lnSpc>
          <a:spcPct val="95000"/>
        </a:lnSpc>
        <a:spcBef>
          <a:spcPct val="0"/>
        </a:spcBef>
        <a:spcAft>
          <a:spcPct val="0"/>
        </a:spcAft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457200" indent="-457200" algn="l" rtl="0" fontAlgn="base">
        <a:spcBef>
          <a:spcPts val="2000"/>
        </a:spcBef>
        <a:spcAft>
          <a:spcPct val="0"/>
        </a:spcAft>
        <a:buSzPct val="90000"/>
        <a:buFont typeface="Wingdings" charset="0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914400" indent="-457200" algn="l" rtl="0" fontAlgn="base">
        <a:spcBef>
          <a:spcPts val="1000"/>
        </a:spcBef>
        <a:spcAft>
          <a:spcPct val="0"/>
        </a:spcAft>
        <a:buSzPct val="90000"/>
        <a:buFont typeface="Wingdings" charset="0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ＭＳ Ｐゴシック" charset="0"/>
          <a:cs typeface="+mn-cs"/>
        </a:defRPr>
      </a:lvl2pPr>
      <a:lvl3pPr marL="1371600" indent="-457200" algn="l" rtl="0" fontAlgn="base">
        <a:spcBef>
          <a:spcPts val="1000"/>
        </a:spcBef>
        <a:spcAft>
          <a:spcPct val="0"/>
        </a:spcAft>
        <a:buSzPct val="90000"/>
        <a:buFont typeface="Wingdings" charset="0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ＭＳ Ｐゴシック" charset="0"/>
          <a:cs typeface="+mn-cs"/>
        </a:defRPr>
      </a:lvl3pPr>
      <a:lvl4pPr marL="1828800" indent="-457200" algn="l" rtl="0" fontAlgn="base">
        <a:spcBef>
          <a:spcPts val="1000"/>
        </a:spcBef>
        <a:spcAft>
          <a:spcPct val="0"/>
        </a:spcAft>
        <a:buSzPct val="90000"/>
        <a:buFont typeface="Wingdings" charset="0"/>
        <a:buChar char=""/>
        <a:defRPr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ＭＳ Ｐゴシック" charset="0"/>
          <a:cs typeface="+mn-cs"/>
        </a:defRPr>
      </a:lvl4pPr>
      <a:lvl5pPr marL="2286000" indent="-457200" algn="l" rtl="0" fontAlgn="base">
        <a:spcBef>
          <a:spcPts val="1000"/>
        </a:spcBef>
        <a:spcAft>
          <a:spcPct val="0"/>
        </a:spcAft>
        <a:buSzPct val="90000"/>
        <a:buFont typeface="Wingdings" charset="0"/>
        <a:buChar char=""/>
        <a:defRPr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ＭＳ Ｐゴシック" charset="0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Perda de entes queridos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5812971"/>
            <a:ext cx="7583487" cy="830490"/>
          </a:xfrm>
        </p:spPr>
        <p:txBody>
          <a:bodyPr>
            <a:normAutofit/>
          </a:bodyPr>
          <a:lstStyle/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  <a:p>
            <a:r>
              <a:rPr lang="pt-BR" sz="1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4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Ribeiro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79462" y="3276600"/>
            <a:ext cx="7583487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rtl="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Wingdings" charset="0"/>
              <a:buNone/>
              <a:defRPr sz="2400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rtl="0" fontAlgn="base">
              <a:spcBef>
                <a:spcPts val="1000"/>
              </a:spcBef>
              <a:spcAft>
                <a:spcPct val="0"/>
              </a:spcAft>
              <a:buSzPct val="90000"/>
              <a:buFont typeface="Wingdings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ＭＳ Ｐゴシック" charset="0"/>
                <a:cs typeface="+mn-cs"/>
              </a:defRPr>
            </a:lvl2pPr>
            <a:lvl3pPr marL="914400" indent="0" algn="ctr" rtl="0" fontAlgn="base">
              <a:spcBef>
                <a:spcPts val="1000"/>
              </a:spcBef>
              <a:spcAft>
                <a:spcPct val="0"/>
              </a:spcAft>
              <a:buSzPct val="90000"/>
              <a:buFont typeface="Wingdings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ＭＳ Ｐゴシック" charset="0"/>
                <a:cs typeface="+mn-cs"/>
              </a:defRPr>
            </a:lvl3pPr>
            <a:lvl4pPr marL="1371600" indent="0" algn="ctr" rtl="0" fontAlgn="base">
              <a:spcBef>
                <a:spcPts val="1000"/>
              </a:spcBef>
              <a:spcAft>
                <a:spcPct val="0"/>
              </a:spcAft>
              <a:buSzPct val="90000"/>
              <a:buFont typeface="Wingdings" charset="0"/>
              <a:buNone/>
              <a:defRPr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ＭＳ Ｐゴシック" charset="0"/>
                <a:cs typeface="+mn-cs"/>
              </a:defRPr>
            </a:lvl4pPr>
            <a:lvl5pPr marL="1828800" indent="0" algn="ctr" rtl="0" fontAlgn="base">
              <a:spcBef>
                <a:spcPts val="1000"/>
              </a:spcBef>
              <a:spcAft>
                <a:spcPct val="0"/>
              </a:spcAft>
              <a:buSzPct val="90000"/>
              <a:buFont typeface="Wingdings" charset="0"/>
              <a:buNone/>
              <a:defRPr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1000"/>
              </a:spcBef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1000"/>
              </a:spcBef>
              <a:buSzPct val="90000"/>
              <a:buFont typeface="Wingdings" pitchFamily="2" charset="2"/>
              <a:buNone/>
              <a:defRPr lang="en-US" sz="1800" kern="1200" baseline="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1000"/>
              </a:spcBef>
              <a:buSzPct val="90000"/>
              <a:buFont typeface="Wingdings" pitchFamily="2" charset="2"/>
              <a:buNone/>
              <a:defRPr lang="en-US" sz="1800" kern="1200" baseline="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1000"/>
              </a:spcBef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pt-BR" dirty="0"/>
              <a:t>Compreendendo a dor humana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Igualdade perante a morte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2" y="1499974"/>
            <a:ext cx="5372264" cy="5069254"/>
          </a:xfrm>
        </p:spPr>
        <p:txBody>
          <a:bodyPr/>
          <a:lstStyle/>
          <a:p>
            <a:r>
              <a:rPr lang="pt-BR" dirty="0"/>
              <a:t>“Essa causa de dor atinge assim o rico, como o pobre: representa uma prova, ou expiação, e comum é a lei. Tendes, porém, uma </a:t>
            </a:r>
            <a:r>
              <a:rPr lang="pt-BR" dirty="0" err="1"/>
              <a:t>consola-ção</a:t>
            </a:r>
            <a:r>
              <a:rPr lang="pt-BR" dirty="0"/>
              <a:t> em poderdes comunicar-vos com os vossos amigos pelos meios que vos estão ao </a:t>
            </a:r>
            <a:r>
              <a:rPr lang="pt-BR" dirty="0" err="1"/>
              <a:t>alcan-ce</a:t>
            </a:r>
            <a:r>
              <a:rPr lang="pt-BR" dirty="0"/>
              <a:t>, enquanto não dispondes de outros mais diretos e mais acessíveis aos vossos sentidos.”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934)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523" y="1916550"/>
            <a:ext cx="2831619" cy="4236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88900"/>
            <a:ext cx="8418513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>
                <a:ea typeface="+mj-ea"/>
              </a:rPr>
              <a:t>Saudade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4575" y="1500188"/>
            <a:ext cx="5197475" cy="5068887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pt-BR" dirty="0">
                <a:ea typeface="+mn-ea"/>
                <a:cs typeface="+mn-cs"/>
              </a:rPr>
              <a:t>“Ante as lembranças queridas dos entes amados que te precederam na Grande Transformação, é natural que as tuas orações, em auxilio a eles, surjam orvalhadas de lágrimas.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pt-BR" dirty="0">
                <a:ea typeface="+mn-ea"/>
                <a:cs typeface="+mn-cs"/>
              </a:rPr>
              <a:t>Entretanto, não permitas que a saudade se te faça </a:t>
            </a:r>
            <a:r>
              <a:rPr lang="pt-BR" dirty="0" err="1">
                <a:ea typeface="+mn-ea"/>
                <a:cs typeface="+mn-cs"/>
              </a:rPr>
              <a:t>deses-pero</a:t>
            </a:r>
            <a:r>
              <a:rPr lang="pt-BR" dirty="0">
                <a:ea typeface="+mn-ea"/>
                <a:cs typeface="+mn-cs"/>
              </a:rPr>
              <a:t>.”</a:t>
            </a:r>
          </a:p>
          <a:p>
            <a:pPr marL="1270000" lvl="4" fontAlgn="auto">
              <a:buFont typeface="Wingdings" pitchFamily="2" charset="2"/>
              <a:buNone/>
              <a:defRPr/>
            </a:pPr>
            <a:r>
              <a:rPr lang="pt-BR" dirty="0">
                <a:ea typeface="+mn-ea"/>
              </a:rPr>
              <a:t>(EMMANUEL. </a:t>
            </a:r>
            <a:r>
              <a:rPr lang="pt-BR" i="1" dirty="0">
                <a:ea typeface="+mn-ea"/>
              </a:rPr>
              <a:t>Amor e Saudade</a:t>
            </a:r>
            <a:r>
              <a:rPr lang="pt-BR" dirty="0">
                <a:ea typeface="+mn-ea"/>
              </a:rPr>
              <a:t>, mensagem “Saudade e amor”)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71" y="2212181"/>
            <a:ext cx="3086100" cy="3644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Vida futura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1" y="1499974"/>
            <a:ext cx="8421458" cy="2194696"/>
          </a:xfrm>
        </p:spPr>
        <p:txBody>
          <a:bodyPr>
            <a:normAutofit fontScale="92500"/>
          </a:bodyPr>
          <a:lstStyle/>
          <a:p>
            <a:pPr>
              <a:tabLst>
                <a:tab pos="4929188" algn="l"/>
              </a:tabLst>
            </a:pPr>
            <a:r>
              <a:rPr lang="pt-BR" dirty="0"/>
              <a:t>“A ideia do nada tem qualquer coisa que repugna à razão. [...] Crer em Deus, sem admitir a vida futura, fora um contrassenso. O sentimento de uma existência melhor reside no foro íntimo de todos os homens e não é possível que Deus aí o tenha colocado em vão.”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959)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090" y="3835714"/>
            <a:ext cx="4095820" cy="2733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88900"/>
            <a:ext cx="8418513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>
                <a:ea typeface="+mj-ea"/>
              </a:rPr>
              <a:t>Mortes prematuras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500188"/>
            <a:ext cx="8420100" cy="5068887"/>
          </a:xfrm>
        </p:spPr>
        <p:txBody>
          <a:bodyPr>
            <a:normAutofit/>
          </a:bodyPr>
          <a:lstStyle/>
          <a:p>
            <a:pPr marL="3968750" indent="-476250"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pt-BR" dirty="0">
                <a:ea typeface="+mn-ea"/>
                <a:cs typeface="+mn-cs"/>
              </a:rPr>
              <a:t>“O Espírito que anima o corpo de uma criança, pode até ser mais </a:t>
            </a:r>
            <a:r>
              <a:rPr lang="pt-BR" dirty="0" err="1">
                <a:ea typeface="+mn-ea"/>
                <a:cs typeface="+mn-cs"/>
              </a:rPr>
              <a:t>desen-volvido</a:t>
            </a:r>
            <a:r>
              <a:rPr lang="pt-BR" dirty="0">
                <a:ea typeface="+mn-ea"/>
                <a:cs typeface="+mn-cs"/>
              </a:rPr>
              <a:t>, quanto o de um adulto, se mais progrediu.”</a:t>
            </a:r>
          </a:p>
          <a:p>
            <a:pPr marL="1341438" lvl="4" fontAlgn="auto">
              <a:defRPr/>
            </a:pPr>
            <a:r>
              <a:rPr lang="pt-BR" dirty="0">
                <a:ea typeface="+mn-ea"/>
              </a:rPr>
              <a:t>(</a:t>
            </a:r>
            <a:r>
              <a:rPr lang="pt-BR" dirty="0"/>
              <a:t>ALLAN KARDEC</a:t>
            </a:r>
            <a:r>
              <a:rPr lang="pt-BR" dirty="0">
                <a:ea typeface="+mn-ea"/>
              </a:rPr>
              <a:t>. </a:t>
            </a:r>
            <a:r>
              <a:rPr lang="pt-BR" i="1" dirty="0">
                <a:ea typeface="+mn-ea"/>
              </a:rPr>
              <a:t>O Livro dos Espíritos</a:t>
            </a:r>
            <a:r>
              <a:rPr lang="pt-BR" dirty="0">
                <a:ea typeface="+mn-ea"/>
              </a:rPr>
              <a:t>, </a:t>
            </a:r>
            <a:r>
              <a:rPr lang="pt-BR" dirty="0" err="1">
                <a:ea typeface="+mn-ea"/>
              </a:rPr>
              <a:t>perg</a:t>
            </a:r>
            <a:r>
              <a:rPr lang="pt-BR" dirty="0">
                <a:ea typeface="+mn-ea"/>
              </a:rPr>
              <a:t>. 379)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pt-BR" dirty="0">
                <a:ea typeface="+mn-ea"/>
                <a:cs typeface="+mn-cs"/>
              </a:rPr>
              <a:t>“A curta duração da vida da criança pode representar, para o Espírito que a animava, o complemento de existência precedentemente interrompida antes do momento em que devera terminar, e sua morte, também não raro, constitui provação ou expiação para os pais.”</a:t>
            </a:r>
          </a:p>
          <a:p>
            <a:pPr lvl="4" fontAlgn="auto">
              <a:defRPr/>
            </a:pPr>
            <a:r>
              <a:rPr lang="pt-BR" dirty="0">
                <a:ea typeface="+mn-ea"/>
              </a:rPr>
              <a:t>(</a:t>
            </a:r>
            <a:r>
              <a:rPr lang="pt-BR" dirty="0"/>
              <a:t>ALLAN KARDEC</a:t>
            </a:r>
            <a:r>
              <a:rPr lang="pt-BR" dirty="0">
                <a:ea typeface="+mn-ea"/>
              </a:rPr>
              <a:t>. </a:t>
            </a:r>
            <a:r>
              <a:rPr lang="pt-BR" i="1" dirty="0">
                <a:ea typeface="+mn-ea"/>
              </a:rPr>
              <a:t>O Livro dos Espíritos</a:t>
            </a:r>
            <a:r>
              <a:rPr lang="pt-BR" dirty="0">
                <a:ea typeface="+mn-ea"/>
              </a:rPr>
              <a:t>, </a:t>
            </a:r>
            <a:r>
              <a:rPr lang="pt-BR" dirty="0" err="1">
                <a:ea typeface="+mn-ea"/>
              </a:rPr>
              <a:t>perg</a:t>
            </a:r>
            <a:r>
              <a:rPr lang="pt-BR" dirty="0">
                <a:ea typeface="+mn-ea"/>
              </a:rPr>
              <a:t>. 199)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5" y="1660828"/>
            <a:ext cx="3110301" cy="2069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lembrança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6453" y="1499974"/>
            <a:ext cx="5026275" cy="5069254"/>
          </a:xfrm>
        </p:spPr>
        <p:txBody>
          <a:bodyPr>
            <a:normAutofit lnSpcReduction="10000"/>
          </a:bodyPr>
          <a:lstStyle/>
          <a:p>
            <a:r>
              <a:rPr lang="pt-BR" dirty="0"/>
              <a:t>“O Espírito é sensível à lembrança e às saudades dos que lhe eram caros na Terra; mas, uma dor incessante e desarrazoada o toca penosamente, porque, nessa dor excessiva, ele vê falta de fé no futuro e de confiança em Deus e, por conseguinte, um obstáculo ao adiantamento dos que o choram e talvez à sua reunião com estes.”</a:t>
            </a:r>
          </a:p>
          <a:p>
            <a:pPr lvl="4"/>
            <a:r>
              <a:rPr lang="pt-BR" dirty="0"/>
              <a:t>(ALLAN KARDEC. O Livro dos Espíritos, </a:t>
            </a:r>
            <a:r>
              <a:rPr lang="pt-BR" dirty="0" err="1"/>
              <a:t>perg</a:t>
            </a:r>
            <a:r>
              <a:rPr lang="pt-BR" dirty="0"/>
              <a:t>. 936)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71" y="2574794"/>
            <a:ext cx="3221644" cy="2919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Outro ponto de vista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1" y="1499974"/>
            <a:ext cx="8421458" cy="2812534"/>
          </a:xfrm>
        </p:spPr>
        <p:txBody>
          <a:bodyPr>
            <a:normAutofit lnSpcReduction="10000"/>
          </a:bodyPr>
          <a:lstStyle/>
          <a:p>
            <a:pPr lvl="1"/>
            <a:r>
              <a:rPr lang="pt-BR" dirty="0"/>
              <a:t>“[...] Figuremos dois amigos que se achem metidos na mesma prisão. Ambos alcançarão um dia a liberdade, mas um a obtém antes do outro. Seria caridoso que o que continuou preso se entristecesse porque o seu amigo foi libertado primeiro? Não haveria, de sua parte, mais egoísmo do que afeição em querer que do seu cativeiro e do seu sofrer partilhasse o outro por igual tempo? [...]”</a:t>
            </a:r>
          </a:p>
          <a:p>
            <a:pPr lvl="4"/>
            <a:r>
              <a:rPr lang="pt-BR" dirty="0"/>
              <a:t>(ALLAN KARDEC. O Livro dos Espíritos, </a:t>
            </a:r>
            <a:r>
              <a:rPr lang="pt-BR" dirty="0" err="1"/>
              <a:t>perg</a:t>
            </a:r>
            <a:r>
              <a:rPr lang="pt-BR" dirty="0"/>
              <a:t>. 936)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00" y="4516810"/>
            <a:ext cx="4025900" cy="2052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Como lidar com a dor e a saudade?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“Lembra-lhes a presença amiga e visita um doente, qual se lhes estivesses atendendo a determinada solicitação;  </a:t>
            </a:r>
          </a:p>
          <a:p>
            <a:r>
              <a:rPr lang="pt-BR" dirty="0"/>
              <a:t>Distribui sorrisos e palavras de amor com os irmãos algemados a rudes provas, como se os visses falando por teus lábios e atravessarás os dias de tristeza ou de angústia com a luz da esperança no coração, caminhando, em rumo certo, para o reencontro feliz com todos eles, nas bênçãos de Jesus, em plena imortalidade.”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Amor e Saudade</a:t>
            </a:r>
            <a:r>
              <a:rPr lang="pt-BR" dirty="0"/>
              <a:t>, mensagem “Saudade e amor”)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prece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1" y="1499974"/>
            <a:ext cx="8421458" cy="275075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“A oração coopera eficazmente em favor do que partiu, muitas vezes com o espírito emaranhado na rede das ilusões da existência material. Todavia, o coração amigo que ficou aí no mundo, [...] nos momentos de repouso do corpo [...], pode encontrar o Espírito sofredor ou errante do amigo desencarnado, sem que a sua memória corporal registre o acontecimento na vigília comum.”</a:t>
            </a:r>
            <a:endParaRPr lang="pt-BR" altLang="ja-JP" dirty="0"/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330)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778" y="4354084"/>
            <a:ext cx="4102444" cy="2215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88900"/>
            <a:ext cx="8418513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>
                <a:ea typeface="+mj-ea"/>
              </a:rPr>
              <a:t>O Poder do Espiritismo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500188"/>
            <a:ext cx="8420100" cy="5068887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pt-BR" dirty="0">
                <a:ea typeface="+mn-ea"/>
                <a:cs typeface="+mn-cs"/>
              </a:rPr>
              <a:t>“[...] a Doutrina Espírita nos oferece suprema consolação, por ocasião de uma das mais legítimas dores.”</a:t>
            </a:r>
          </a:p>
          <a:p>
            <a:pPr lvl="4" fontAlgn="auto">
              <a:buFont typeface="Wingdings" pitchFamily="2" charset="2"/>
              <a:buNone/>
              <a:defRPr/>
            </a:pPr>
            <a:r>
              <a:rPr lang="pt-BR" dirty="0">
                <a:ea typeface="+mn-ea"/>
              </a:rPr>
              <a:t>(ALLAN KARDEC. </a:t>
            </a:r>
            <a:r>
              <a:rPr lang="pt-BR" i="1" dirty="0">
                <a:ea typeface="+mn-ea"/>
              </a:rPr>
              <a:t>O Livro dos Espíritos</a:t>
            </a:r>
            <a:r>
              <a:rPr lang="pt-BR" dirty="0">
                <a:ea typeface="+mn-ea"/>
              </a:rPr>
              <a:t>, </a:t>
            </a:r>
            <a:r>
              <a:rPr lang="pt-BR" dirty="0" err="1">
                <a:ea typeface="+mn-ea"/>
              </a:rPr>
              <a:t>perg</a:t>
            </a:r>
            <a:r>
              <a:rPr lang="pt-BR" dirty="0">
                <a:ea typeface="+mn-ea"/>
              </a:rPr>
              <a:t>. 936)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"/>
              <a:defRPr/>
            </a:pPr>
            <a:r>
              <a:rPr lang="x-none" dirty="0">
                <a:ea typeface="+mn-ea"/>
                <a:cs typeface="+mn-cs"/>
              </a:rPr>
              <a:t>“Imenso o poder do Consolador, o Cristianismo redivivo que liberta dos grilhões da ignorância a mente humana, apresentado-lhe a grandeza universal, iluminada pelo amor de um Pai de infinita bondade.”</a:t>
            </a:r>
            <a:endParaRPr lang="pt-BR" dirty="0">
              <a:ea typeface="+mn-ea"/>
              <a:cs typeface="+mn-cs"/>
            </a:endParaRPr>
          </a:p>
          <a:p>
            <a:pPr lvl="4" fontAlgn="auto">
              <a:buFont typeface="Wingdings" pitchFamily="2" charset="2"/>
              <a:buNone/>
              <a:defRPr/>
            </a:pPr>
            <a:r>
              <a:rPr lang="pt-BR" dirty="0">
                <a:ea typeface="+mn-ea"/>
              </a:rPr>
              <a:t>(BEZERRA DE MENEZES. </a:t>
            </a:r>
            <a:r>
              <a:rPr lang="pt-BR" i="1" dirty="0">
                <a:ea typeface="+mn-ea"/>
              </a:rPr>
              <a:t>Garimpeiros do além</a:t>
            </a:r>
            <a:r>
              <a:rPr lang="pt-BR" dirty="0">
                <a:ea typeface="+mn-ea"/>
              </a:rPr>
              <a:t>, p. 93-94)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Jesus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361272" y="1499974"/>
            <a:ext cx="3642317" cy="5069254"/>
          </a:xfrm>
        </p:spPr>
        <p:txBody>
          <a:bodyPr/>
          <a:lstStyle/>
          <a:p>
            <a:r>
              <a:rPr lang="pt-BR"/>
              <a:t>“Em verdade, em verdade vos digo que, se alguém guardar a minha palavra, nunca verá a morte.”</a:t>
            </a:r>
          </a:p>
          <a:p>
            <a:pPr lvl="4"/>
            <a:r>
              <a:rPr lang="pt-BR" dirty="0"/>
              <a:t>(João, 8:51)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36143" y="2447101"/>
            <a:ext cx="4445000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10742</TotalTime>
  <Words>1230</Words>
  <Application>Microsoft Macintosh PowerPoint</Application>
  <PresentationFormat>Apresentação na tela (4:3)</PresentationFormat>
  <Paragraphs>59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ＭＳ Ｐゴシック</vt:lpstr>
      <vt:lpstr>Calibri</vt:lpstr>
      <vt:lpstr>Candy Round BTN Cond</vt:lpstr>
      <vt:lpstr>Century Gothic</vt:lpstr>
      <vt:lpstr>Hilde Sharpie</vt:lpstr>
      <vt:lpstr>Wingdings</vt:lpstr>
      <vt:lpstr>Summer</vt:lpstr>
      <vt:lpstr>Perda de entes queridos</vt:lpstr>
      <vt:lpstr>Igualdade perante a morte</vt:lpstr>
      <vt:lpstr>Saudade</vt:lpstr>
      <vt:lpstr>Vida futura</vt:lpstr>
      <vt:lpstr>Mortes prematuras</vt:lpstr>
      <vt:lpstr>A lembrança</vt:lpstr>
      <vt:lpstr>Outro ponto de vista</vt:lpstr>
      <vt:lpstr>Como lidar com a dor e a saudade?</vt:lpstr>
      <vt:lpstr>A prece</vt:lpstr>
      <vt:lpstr>O Poder do Espiritismo</vt:lpstr>
      <vt:lpstr>Jesus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Perda de pessoas amadas</dc:title>
  <dc:creator>Adriano Alves</dc:creator>
  <cp:lastModifiedBy>Adriano Alves</cp:lastModifiedBy>
  <cp:revision>41</cp:revision>
  <dcterms:created xsi:type="dcterms:W3CDTF">2012-07-01T14:32:01Z</dcterms:created>
  <dcterms:modified xsi:type="dcterms:W3CDTF">2018-05-03T03:06:34Z</dcterms:modified>
</cp:coreProperties>
</file>