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7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Goudy Old Style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73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19"/>
    <p:restoredTop sz="82143" autoAdjust="0"/>
  </p:normalViewPr>
  <p:slideViewPr>
    <p:cSldViewPr snapToGrid="0" snapToObjects="1" showGuides="1">
      <p:cViewPr varScale="1">
        <p:scale>
          <a:sx n="98" d="100"/>
          <a:sy n="98" d="100"/>
        </p:scale>
        <p:origin x="1048" y="200"/>
      </p:cViewPr>
      <p:guideLst>
        <p:guide orient="horz" pos="2160"/>
        <p:guide pos="367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5F9CBF-6A90-154A-A54B-2C372A96F816}" type="doc">
      <dgm:prSet loTypeId="urn:microsoft.com/office/officeart/2009/layout/CircleArrowProcess" loCatId="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4458BA9C-BBB3-4647-B5E4-B43F8CAC6F90}">
      <dgm:prSet phldrT="[Text]"/>
      <dgm:spPr/>
      <dgm:t>
        <a:bodyPr/>
        <a:lstStyle/>
        <a:p>
          <a:r>
            <a:rPr lang="pt-BR" dirty="0">
              <a:latin typeface="Hilde Sharpie"/>
              <a:cs typeface="Hilde Sharpie"/>
            </a:rPr>
            <a:t>Sentimento Religioso</a:t>
          </a:r>
        </a:p>
      </dgm:t>
    </dgm:pt>
    <dgm:pt modelId="{4D1566F3-AA5C-E644-9B0A-AFDA16C80034}" type="parTrans" cxnId="{788E8843-9CA2-884D-808E-6D3EEC9C128E}">
      <dgm:prSet/>
      <dgm:spPr/>
      <dgm:t>
        <a:bodyPr/>
        <a:lstStyle/>
        <a:p>
          <a:endParaRPr lang="pt-BR">
            <a:latin typeface="Hilde Sharpie"/>
            <a:cs typeface="Hilde Sharpie"/>
          </a:endParaRPr>
        </a:p>
      </dgm:t>
    </dgm:pt>
    <dgm:pt modelId="{8A8FB2B6-B90E-9C45-8C13-C1AE7E12A164}" type="sibTrans" cxnId="{788E8843-9CA2-884D-808E-6D3EEC9C128E}">
      <dgm:prSet/>
      <dgm:spPr/>
      <dgm:t>
        <a:bodyPr/>
        <a:lstStyle/>
        <a:p>
          <a:endParaRPr lang="pt-BR">
            <a:latin typeface="Hilde Sharpie"/>
            <a:cs typeface="Hilde Sharpie"/>
          </a:endParaRPr>
        </a:p>
      </dgm:t>
    </dgm:pt>
    <dgm:pt modelId="{6E9325CE-1726-1D4A-B7C1-731A2D4A71E7}">
      <dgm:prSet phldrT="[Text]"/>
      <dgm:spPr/>
      <dgm:t>
        <a:bodyPr/>
        <a:lstStyle/>
        <a:p>
          <a:r>
            <a:rPr lang="pt-BR" dirty="0">
              <a:latin typeface="Hilde Sharpie"/>
              <a:cs typeface="Hilde Sharpie"/>
            </a:rPr>
            <a:t>Resignação</a:t>
          </a:r>
        </a:p>
      </dgm:t>
    </dgm:pt>
    <dgm:pt modelId="{C4103092-5B67-3C4F-A053-FBDCFE0D30AC}" type="parTrans" cxnId="{C21F80C8-F5F9-9C49-9F0E-4C8AA2651A4B}">
      <dgm:prSet/>
      <dgm:spPr/>
      <dgm:t>
        <a:bodyPr/>
        <a:lstStyle/>
        <a:p>
          <a:endParaRPr lang="pt-BR">
            <a:latin typeface="Hilde Sharpie"/>
            <a:cs typeface="Hilde Sharpie"/>
          </a:endParaRPr>
        </a:p>
      </dgm:t>
    </dgm:pt>
    <dgm:pt modelId="{6BCB231A-4758-9743-A890-9ACEAC0AFCDE}" type="sibTrans" cxnId="{C21F80C8-F5F9-9C49-9F0E-4C8AA2651A4B}">
      <dgm:prSet/>
      <dgm:spPr/>
      <dgm:t>
        <a:bodyPr/>
        <a:lstStyle/>
        <a:p>
          <a:endParaRPr lang="pt-BR">
            <a:latin typeface="Hilde Sharpie"/>
            <a:cs typeface="Hilde Sharpie"/>
          </a:endParaRPr>
        </a:p>
      </dgm:t>
    </dgm:pt>
    <dgm:pt modelId="{67F7E7AF-6734-0749-ADC1-766130C0D59A}">
      <dgm:prSet phldrT="[Text]"/>
      <dgm:spPr/>
      <dgm:t>
        <a:bodyPr/>
        <a:lstStyle/>
        <a:p>
          <a:r>
            <a:rPr lang="pt-BR" dirty="0">
              <a:latin typeface="Hilde Sharpie"/>
              <a:cs typeface="Hilde Sharpie"/>
            </a:rPr>
            <a:t>Indulgência perante o erro</a:t>
          </a:r>
        </a:p>
      </dgm:t>
    </dgm:pt>
    <dgm:pt modelId="{DA667B0E-E52E-9745-99FD-F46E7078E633}" type="parTrans" cxnId="{6BE490EB-E101-9A42-A0B8-9918AE50AF37}">
      <dgm:prSet/>
      <dgm:spPr/>
      <dgm:t>
        <a:bodyPr/>
        <a:lstStyle/>
        <a:p>
          <a:endParaRPr lang="pt-BR">
            <a:latin typeface="Hilde Sharpie"/>
            <a:cs typeface="Hilde Sharpie"/>
          </a:endParaRPr>
        </a:p>
      </dgm:t>
    </dgm:pt>
    <dgm:pt modelId="{9B83488C-35CA-2240-B2E3-FC6A2AA9EAF4}" type="sibTrans" cxnId="{6BE490EB-E101-9A42-A0B8-9918AE50AF37}">
      <dgm:prSet/>
      <dgm:spPr/>
      <dgm:t>
        <a:bodyPr/>
        <a:lstStyle/>
        <a:p>
          <a:endParaRPr lang="pt-BR">
            <a:latin typeface="Hilde Sharpie"/>
            <a:cs typeface="Hilde Sharpie"/>
          </a:endParaRPr>
        </a:p>
      </dgm:t>
    </dgm:pt>
    <dgm:pt modelId="{797C7682-8479-C640-BBE2-BA2E6C62C69E}" type="pres">
      <dgm:prSet presAssocID="{FD5F9CBF-6A90-154A-A54B-2C372A96F816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13A8B369-03AE-F64B-8B04-08C2BB9C7D0A}" type="pres">
      <dgm:prSet presAssocID="{4458BA9C-BBB3-4647-B5E4-B43F8CAC6F90}" presName="Accent1" presStyleCnt="0"/>
      <dgm:spPr/>
    </dgm:pt>
    <dgm:pt modelId="{A0BD4E4C-FD6F-1F41-A7BF-BD3F9B0F2502}" type="pres">
      <dgm:prSet presAssocID="{4458BA9C-BBB3-4647-B5E4-B43F8CAC6F90}" presName="Accent" presStyleLbl="node1" presStyleIdx="0" presStyleCnt="3"/>
      <dgm:spPr/>
    </dgm:pt>
    <dgm:pt modelId="{4F172F80-2977-494C-82E4-0CA4B7E09085}" type="pres">
      <dgm:prSet presAssocID="{4458BA9C-BBB3-4647-B5E4-B43F8CAC6F90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5548E4F3-F8CA-EA46-9F66-FD5D09D6A479}" type="pres">
      <dgm:prSet presAssocID="{6E9325CE-1726-1D4A-B7C1-731A2D4A71E7}" presName="Accent2" presStyleCnt="0"/>
      <dgm:spPr/>
    </dgm:pt>
    <dgm:pt modelId="{AEEBC8FB-BC2F-D548-B39E-69D0DF3834CC}" type="pres">
      <dgm:prSet presAssocID="{6E9325CE-1726-1D4A-B7C1-731A2D4A71E7}" presName="Accent" presStyleLbl="node1" presStyleIdx="1" presStyleCnt="3"/>
      <dgm:spPr/>
    </dgm:pt>
    <dgm:pt modelId="{99D5AAAE-B99B-264A-8ECC-C8068309218A}" type="pres">
      <dgm:prSet presAssocID="{6E9325CE-1726-1D4A-B7C1-731A2D4A71E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4B6C48FF-48EA-3149-A456-34A337656384}" type="pres">
      <dgm:prSet presAssocID="{67F7E7AF-6734-0749-ADC1-766130C0D59A}" presName="Accent3" presStyleCnt="0"/>
      <dgm:spPr/>
    </dgm:pt>
    <dgm:pt modelId="{F51B13C0-4995-1646-9A4E-B819771B900F}" type="pres">
      <dgm:prSet presAssocID="{67F7E7AF-6734-0749-ADC1-766130C0D59A}" presName="Accent" presStyleLbl="node1" presStyleIdx="2" presStyleCnt="3"/>
      <dgm:spPr/>
    </dgm:pt>
    <dgm:pt modelId="{03B437F6-35ED-6449-A755-4645485EEBDC}" type="pres">
      <dgm:prSet presAssocID="{67F7E7AF-6734-0749-ADC1-766130C0D59A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788E8843-9CA2-884D-808E-6D3EEC9C128E}" srcId="{FD5F9CBF-6A90-154A-A54B-2C372A96F816}" destId="{4458BA9C-BBB3-4647-B5E4-B43F8CAC6F90}" srcOrd="0" destOrd="0" parTransId="{4D1566F3-AA5C-E644-9B0A-AFDA16C80034}" sibTransId="{8A8FB2B6-B90E-9C45-8C13-C1AE7E12A164}"/>
    <dgm:cxn modelId="{96A3858A-0322-964A-AE12-6F5048225F41}" type="presOf" srcId="{FD5F9CBF-6A90-154A-A54B-2C372A96F816}" destId="{797C7682-8479-C640-BBE2-BA2E6C62C69E}" srcOrd="0" destOrd="0" presId="urn:microsoft.com/office/officeart/2009/layout/CircleArrowProcess"/>
    <dgm:cxn modelId="{D748628D-6184-B640-8E1C-D9BAB5EA3E1A}" type="presOf" srcId="{4458BA9C-BBB3-4647-B5E4-B43F8CAC6F90}" destId="{4F172F80-2977-494C-82E4-0CA4B7E09085}" srcOrd="0" destOrd="0" presId="urn:microsoft.com/office/officeart/2009/layout/CircleArrowProcess"/>
    <dgm:cxn modelId="{905267B7-B89A-7049-98B8-6827A0B51CE8}" type="presOf" srcId="{6E9325CE-1726-1D4A-B7C1-731A2D4A71E7}" destId="{99D5AAAE-B99B-264A-8ECC-C8068309218A}" srcOrd="0" destOrd="0" presId="urn:microsoft.com/office/officeart/2009/layout/CircleArrowProcess"/>
    <dgm:cxn modelId="{5035EEBE-A3DC-C043-BA61-97435F27D4F9}" type="presOf" srcId="{67F7E7AF-6734-0749-ADC1-766130C0D59A}" destId="{03B437F6-35ED-6449-A755-4645485EEBDC}" srcOrd="0" destOrd="0" presId="urn:microsoft.com/office/officeart/2009/layout/CircleArrowProcess"/>
    <dgm:cxn modelId="{C21F80C8-F5F9-9C49-9F0E-4C8AA2651A4B}" srcId="{FD5F9CBF-6A90-154A-A54B-2C372A96F816}" destId="{6E9325CE-1726-1D4A-B7C1-731A2D4A71E7}" srcOrd="1" destOrd="0" parTransId="{C4103092-5B67-3C4F-A053-FBDCFE0D30AC}" sibTransId="{6BCB231A-4758-9743-A890-9ACEAC0AFCDE}"/>
    <dgm:cxn modelId="{6BE490EB-E101-9A42-A0B8-9918AE50AF37}" srcId="{FD5F9CBF-6A90-154A-A54B-2C372A96F816}" destId="{67F7E7AF-6734-0749-ADC1-766130C0D59A}" srcOrd="2" destOrd="0" parTransId="{DA667B0E-E52E-9745-99FD-F46E7078E633}" sibTransId="{9B83488C-35CA-2240-B2E3-FC6A2AA9EAF4}"/>
    <dgm:cxn modelId="{A8AD128A-52ED-AC49-983F-EDB1B48D31ED}" type="presParOf" srcId="{797C7682-8479-C640-BBE2-BA2E6C62C69E}" destId="{13A8B369-03AE-F64B-8B04-08C2BB9C7D0A}" srcOrd="0" destOrd="0" presId="urn:microsoft.com/office/officeart/2009/layout/CircleArrowProcess"/>
    <dgm:cxn modelId="{9BF17937-3CBA-8640-A963-28224337AC9C}" type="presParOf" srcId="{13A8B369-03AE-F64B-8B04-08C2BB9C7D0A}" destId="{A0BD4E4C-FD6F-1F41-A7BF-BD3F9B0F2502}" srcOrd="0" destOrd="0" presId="urn:microsoft.com/office/officeart/2009/layout/CircleArrowProcess"/>
    <dgm:cxn modelId="{038BDDD1-1766-3547-B3BF-106FED552949}" type="presParOf" srcId="{797C7682-8479-C640-BBE2-BA2E6C62C69E}" destId="{4F172F80-2977-494C-82E4-0CA4B7E09085}" srcOrd="1" destOrd="0" presId="urn:microsoft.com/office/officeart/2009/layout/CircleArrowProcess"/>
    <dgm:cxn modelId="{55E3A17A-79B9-4643-80DC-B7341B90FDAB}" type="presParOf" srcId="{797C7682-8479-C640-BBE2-BA2E6C62C69E}" destId="{5548E4F3-F8CA-EA46-9F66-FD5D09D6A479}" srcOrd="2" destOrd="0" presId="urn:microsoft.com/office/officeart/2009/layout/CircleArrowProcess"/>
    <dgm:cxn modelId="{DFB83B3A-5976-BC4F-AF1F-98756CBE61E9}" type="presParOf" srcId="{5548E4F3-F8CA-EA46-9F66-FD5D09D6A479}" destId="{AEEBC8FB-BC2F-D548-B39E-69D0DF3834CC}" srcOrd="0" destOrd="0" presId="urn:microsoft.com/office/officeart/2009/layout/CircleArrowProcess"/>
    <dgm:cxn modelId="{48965AD7-1714-9142-A0D3-68CDCC25B3F6}" type="presParOf" srcId="{797C7682-8479-C640-BBE2-BA2E6C62C69E}" destId="{99D5AAAE-B99B-264A-8ECC-C8068309218A}" srcOrd="3" destOrd="0" presId="urn:microsoft.com/office/officeart/2009/layout/CircleArrowProcess"/>
    <dgm:cxn modelId="{E406DD64-9DAE-2C4A-BCF8-463612019A9C}" type="presParOf" srcId="{797C7682-8479-C640-BBE2-BA2E6C62C69E}" destId="{4B6C48FF-48EA-3149-A456-34A337656384}" srcOrd="4" destOrd="0" presId="urn:microsoft.com/office/officeart/2009/layout/CircleArrowProcess"/>
    <dgm:cxn modelId="{969310D8-E3AE-A641-AB85-29188051CB84}" type="presParOf" srcId="{4B6C48FF-48EA-3149-A456-34A337656384}" destId="{F51B13C0-4995-1646-9A4E-B819771B900F}" srcOrd="0" destOrd="0" presId="urn:microsoft.com/office/officeart/2009/layout/CircleArrowProcess"/>
    <dgm:cxn modelId="{26DD6DD2-1556-2A46-AD05-0C16CB8B8898}" type="presParOf" srcId="{797C7682-8479-C640-BBE2-BA2E6C62C69E}" destId="{03B437F6-35ED-6449-A755-4645485EEBD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D4E4C-FD6F-1F41-A7BF-BD3F9B0F2502}">
      <dsp:nvSpPr>
        <dsp:cNvPr id="0" name=""/>
        <dsp:cNvSpPr/>
      </dsp:nvSpPr>
      <dsp:spPr>
        <a:xfrm>
          <a:off x="1406804" y="26834"/>
          <a:ext cx="2434590" cy="243496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72F80-2977-494C-82E4-0CA4B7E09085}">
      <dsp:nvSpPr>
        <dsp:cNvPr id="0" name=""/>
        <dsp:cNvSpPr/>
      </dsp:nvSpPr>
      <dsp:spPr>
        <a:xfrm>
          <a:off x="1944928" y="905928"/>
          <a:ext cx="1352854" cy="676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Hilde Sharpie"/>
              <a:cs typeface="Hilde Sharpie"/>
            </a:rPr>
            <a:t>Sentimento Religioso</a:t>
          </a:r>
        </a:p>
      </dsp:txBody>
      <dsp:txXfrm>
        <a:off x="1944928" y="905928"/>
        <a:ext cx="1352854" cy="676265"/>
      </dsp:txXfrm>
    </dsp:sp>
    <dsp:sp modelId="{AEEBC8FB-BC2F-D548-B39E-69D0DF3834CC}">
      <dsp:nvSpPr>
        <dsp:cNvPr id="0" name=""/>
        <dsp:cNvSpPr/>
      </dsp:nvSpPr>
      <dsp:spPr>
        <a:xfrm>
          <a:off x="730605" y="1425899"/>
          <a:ext cx="2434590" cy="243496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-5080547"/>
            <a:satOff val="17657"/>
            <a:lumOff val="1284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5AAAE-B99B-264A-8ECC-C8068309218A}">
      <dsp:nvSpPr>
        <dsp:cNvPr id="0" name=""/>
        <dsp:cNvSpPr/>
      </dsp:nvSpPr>
      <dsp:spPr>
        <a:xfrm>
          <a:off x="1271473" y="2313087"/>
          <a:ext cx="1352854" cy="676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Hilde Sharpie"/>
              <a:cs typeface="Hilde Sharpie"/>
            </a:rPr>
            <a:t>Resignação</a:t>
          </a:r>
        </a:p>
      </dsp:txBody>
      <dsp:txXfrm>
        <a:off x="1271473" y="2313087"/>
        <a:ext cx="1352854" cy="676265"/>
      </dsp:txXfrm>
    </dsp:sp>
    <dsp:sp modelId="{F51B13C0-4995-1646-9A4E-B819771B900F}">
      <dsp:nvSpPr>
        <dsp:cNvPr id="0" name=""/>
        <dsp:cNvSpPr/>
      </dsp:nvSpPr>
      <dsp:spPr>
        <a:xfrm>
          <a:off x="1580083" y="2992387"/>
          <a:ext cx="2091690" cy="2092528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hueOff val="-10161094"/>
            <a:satOff val="35315"/>
            <a:lumOff val="256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B437F6-35ED-6449-A755-4645485EEBDC}">
      <dsp:nvSpPr>
        <dsp:cNvPr id="0" name=""/>
        <dsp:cNvSpPr/>
      </dsp:nvSpPr>
      <dsp:spPr>
        <a:xfrm>
          <a:off x="1948129" y="3722268"/>
          <a:ext cx="1352854" cy="676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Hilde Sharpie"/>
              <a:cs typeface="Hilde Sharpie"/>
            </a:rPr>
            <a:t>Indulgência perante o erro</a:t>
          </a:r>
        </a:p>
      </dsp:txBody>
      <dsp:txXfrm>
        <a:off x="1948129" y="3722268"/>
        <a:ext cx="1352854" cy="676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7AD47-8D2A-4DE3-A923-84E55D728633}" type="datetimeFigureOut">
              <a:rPr lang="pt-BR" smtClean="0"/>
              <a:t>19/06/2018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86422-CD4E-4B52-B6C1-0B3904D6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539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Iniciar</a:t>
            </a:r>
            <a:r>
              <a:rPr lang="pt-BR" baseline="0" dirty="0"/>
              <a:t> a palestra comentando sobre a imagem que foi usada para fazer o plano de fundo do “</a:t>
            </a:r>
            <a:r>
              <a:rPr lang="pt-BR" baseline="0" dirty="0" err="1"/>
              <a:t>Template</a:t>
            </a:r>
            <a:r>
              <a:rPr lang="pt-BR" baseline="0" dirty="0"/>
              <a:t>”. Essa imagem remete à ideia da invenção da lâmpada e, como se sabe, Thomas Alva Edison antes de conseguir obter sucesso, fez mais de 1000 tentativas de como fazê-la. Contudo, não desistiu. Encarou cara “erro” não como um fracasso, mas como uma maneira de como não se fazer a lâmpada. Seguiu com suas pesquisas e hoje a lâmpada é uma das invenções que revolucionaram a história da humanidade.</a:t>
            </a:r>
          </a:p>
          <a:p>
            <a:r>
              <a:rPr lang="pt-BR" baseline="0" dirty="0"/>
              <a:t>Desta forma, devemos ter em mente que errar faz parte da natureza humana. Deus nos permite errar para que com essas experiências, avancemos.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621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Quando Allan</a:t>
            </a:r>
            <a:r>
              <a:rPr lang="pt-BR" baseline="0" dirty="0"/>
              <a:t> Kardec pergunta ao Espírito de Verdade sobre os atributos da divindade, dois dos que são elencados é que Deus é justo e bom. Sua justiça se expressa tanto nos pequenos quanto nos grandes fatos da humanidade, sendo que cada criatura deve responder por seus atos e criações. Percebemos que essas duas características atribuídas a Deus devem andar juntas, pois se o homem comum ainda tem muito o que aprender e dentro de suas imperfeições comete muitos equívocos, se Deus também não fosse bom, sua justiça seria implacável, assemelhando-se Deus a um grande justiceiro, cumprindo sanções e punições. Contudo, em seu amor, permite que todos seus filhos busquem meios de ressarcir seus débitos, uns perante os outros, apoiando-se no entendimento, na concórdia e na caridade.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77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Quando falamos de livre-arbítrio, conforme  responde Emmanuel no livro O Consolador à pergunta 133, “A subordinação da criatura, em suas expressões do mundo físico, é lógica e natural nas leis das compensações, dentro das provas necessárias, mas, </a:t>
            </a:r>
            <a:r>
              <a:rPr lang="pt-B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íntimo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zona de pura </a:t>
            </a:r>
            <a:r>
              <a:rPr lang="pt-B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influenciação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espiritual, o homem é livre na escola do seu futuro caminho. Seus amigos do invisível localizam aí o santuário da sua independência sagrada. Em todas as situações, o homem educado pode reconhecer onde falam as circunstâncias da vontade de Deus, em seu benefício, e onde falam as que se formam pela força da sua vaidade pessoal ou do seu egoísmo. Como ele, portanto, estará sempre o mérito da escolha, nesse particular.”</a:t>
            </a:r>
          </a:p>
          <a:p>
            <a:endParaRPr lang="pt-B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Portanto, mesmo quando o homem recebe aconselhamentos do amigos espirituais, faz as suas escolhas conforme o que pensa e sente, recaindo sobre si as consequências de todas elas.  Por meio de suas escolhas, não necessariamente, o homem precisa errar para aprender. Pode fazer escolhas pautadas no bem angariando para si os recursos necessários para o seu crescimento sem precisar passar pelo sofrimento.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436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Se </a:t>
            </a:r>
            <a:r>
              <a:rPr lang="pt-BR" baseline="0" dirty="0"/>
              <a:t> lei de Deus está escrita na consciência de todos os seres humanos, estes sempre têm a possibilidade de fazer as melhores escolhas para seu destino. Na dúvida, quando não souber o que fazer, deve se utilizar da máxima preconizada no evangelho de Jesus: “Fazer aos outros o que quer para si”. Este é um guia infalível de bom proceder.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642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Quando se fala de punição, deve-se entender</a:t>
            </a:r>
            <a:r>
              <a:rPr lang="pt-BR" baseline="0" dirty="0"/>
              <a:t> neste contexto, que ela está associada à reparação de uma falta cometida. O objetivo é sempre o da educação do espírito, do seu progresso e adiantamento espiritual.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835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O livre-arbítrio é,</a:t>
            </a:r>
            <a:r>
              <a:rPr lang="pt-BR" baseline="0" dirty="0"/>
              <a:t> pois, o que nos distingue dos animais. Mas como o homem tem a possibilidade de semear o que quiser, precisa entender que colherá os frutos doces ou amargos do que plantou.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283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/>
              <a:t>Um sentimento muito comum  diante de um erro é que o espírito se sinta culpado,  quando reconhece que causou danos a si ou a outras pessoas. Joanna de </a:t>
            </a:r>
            <a:r>
              <a:rPr lang="pt-BR" baseline="0" dirty="0" err="1"/>
              <a:t>Ângelis</a:t>
            </a:r>
            <a:r>
              <a:rPr lang="pt-BR" baseline="0" dirty="0"/>
              <a:t>, no livro O Despertar do espírito nos diz que  “(...)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ao invés de pecado ou culpa, surge o conceito de </a:t>
            </a:r>
            <a:r>
              <a:rPr lang="pt-B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responsabilidade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mediante a qual a colheita se deriva da semeadura, sem qualquer expressão castradora do discernimento nem fatalista do sofrimento. Não obstante a anuência com esse contributo psicoterapêutico valioso, a culpa lúcida, bem absorvida, transforma-se em elemento positivo no que tange ao acontecimento malsucedido”. É assim, que consciente dos atos que cometeu, o espírito assume suas responsabilidades e aceita pacientemente os sofrimentos que advém dos atos cometidos.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 preciso lembrar também, que só admitir o erro, não é o bastante. Suas vítimas podem se tornar obsessores que buscam seus algozes com a intenção de vingança e justiça. Vibrar no erro ou culpar-se não auxilia, pelo contrário, cria pré-disposições orgânicas para inúmeras doenças físicas, psíquicas ou emocionais.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786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Uma vez consciente</a:t>
            </a:r>
            <a:r>
              <a:rPr lang="pt-BR" baseline="0" dirty="0"/>
              <a:t> de seus próprios erros, o próximo passo é reconduzir-se para o caminho do bem. Não cabe nem culpar-se e nem desculpar-se. É preciso buscar todos aqueles a quem ferimos ou prejudicamos e reconciliar amando.</a:t>
            </a:r>
          </a:p>
          <a:p>
            <a:pPr algn="just"/>
            <a:endParaRPr lang="pt-BR" baseline="0" dirty="0"/>
          </a:p>
          <a:p>
            <a:pPr algn="just"/>
            <a:r>
              <a:rPr lang="pt-BR" baseline="0" dirty="0"/>
              <a:t>Fazer referência à frase da imagem.  Lembrar que todos nós precisamos nos esforçar muito para não cometer o mesmo erro. É preciso vigilância moral diária para não reincidirmos nos mesmos equívocos.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569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Quando o homem busca se esclarecer e pautar sua vida conforme os ensinamentos de Jesus,</a:t>
            </a:r>
            <a:r>
              <a:rPr lang="pt-BR" baseline="0" dirty="0"/>
              <a:t> sua consciência se amplia e cada vez mais torna-se claro o que é o bem e mal.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932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/>
              <a:t>O Espiritismo</a:t>
            </a:r>
            <a:r>
              <a:rPr lang="pt-BR" baseline="0" dirty="0"/>
              <a:t>, ao explicar quais as origens e causas de nosso sofrimento e qual é a nossa destinação na Terra, nos auxilia em nosso progresso moral. Em O Livro dos Espíritos, questão 780, Allan Kardec pergunta ao Espírito de Verdade: “</a:t>
            </a:r>
            <a:r>
              <a:rPr lang="pt-B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progresso moral acompanha sempre o progresso intelectual? 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resposta dada é clara: “Decorre deste, mas nem sempre o segue imediatamente.”</a:t>
            </a:r>
            <a:r>
              <a:rPr lang="pt-BR" baseline="0" dirty="0"/>
              <a:t> A seguir, questiona: “</a:t>
            </a:r>
            <a:r>
              <a:rPr lang="pt-B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pode o progresso intelectual engendrar o progresso moral?. 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a resposta que se segue é: “Fazendo compreensíveis o bem e o mal. O homem, desde então, pode escolher. O desenvolvimento do livre-arbítrio acompanha o da inteligência e aumenta a responsabilidade dos atos.”</a:t>
            </a:r>
          </a:p>
          <a:p>
            <a:endParaRPr lang="pt-B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Desta forma, o Espiritismo nos ajuda a perceber a necessidade de se fazer o bem, de praticar a caridade em sua essência. Também nos convida à reflexão de nossos atos e, sobretudo, à mudança de rumo e objetivos de vida.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86422-CD4E-4B52-B6C1-0B3904D62CA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430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2"/>
          <a:srcRect l="7691" r="3620"/>
          <a:stretch/>
        </p:blipFill>
        <p:spPr>
          <a:xfrm>
            <a:off x="0" y="0"/>
            <a:ext cx="9144000" cy="6873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6286" y="4609440"/>
            <a:ext cx="7791479" cy="1276353"/>
          </a:xfrm>
        </p:spPr>
        <p:txBody>
          <a:bodyPr lIns="45720" tIns="0" rIns="45720" bIns="0" rtlCol="0" anchor="b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0" kern="1200">
                <a:solidFill>
                  <a:schemeClr val="accent4">
                    <a:lumMod val="20000"/>
                    <a:lumOff val="80000"/>
                  </a:schemeClr>
                </a:solidFill>
                <a:latin typeface="Hilde Sharpie"/>
                <a:ea typeface="+mj-ea"/>
                <a:cs typeface="Hilde Sharpie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6286" y="5971008"/>
            <a:ext cx="7791479" cy="745102"/>
          </a:xfrm>
        </p:spPr>
        <p:txBody>
          <a:bodyPr tIns="0" rIns="45720" bIns="0"/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bg1"/>
                </a:solidFill>
                <a:latin typeface="Helvetica Neue"/>
                <a:ea typeface="+mn-ea"/>
                <a:cs typeface="Helvetica Neu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4266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114" y="503238"/>
            <a:ext cx="8448550" cy="868362"/>
          </a:xfrm>
        </p:spPr>
        <p:txBody>
          <a:bodyPr/>
          <a:lstStyle>
            <a:lvl1pPr algn="l">
              <a:defRPr sz="5400">
                <a:solidFill>
                  <a:schemeClr val="accent1">
                    <a:lumMod val="50000"/>
                  </a:schemeClr>
                </a:solidFill>
                <a:latin typeface="Hilde Sharpie"/>
                <a:cs typeface="Hilde Sharpie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4114" y="1537855"/>
            <a:ext cx="8448550" cy="5052615"/>
          </a:xfrm>
        </p:spPr>
        <p:txBody>
          <a:bodyPr anchor="ctr"/>
          <a:lstStyle>
            <a:lvl1pPr marL="342900" indent="-342900" algn="just">
              <a:spcBef>
                <a:spcPts val="900"/>
              </a:spcBef>
              <a:buClr>
                <a:schemeClr val="accent4">
                  <a:lumMod val="50000"/>
                </a:schemeClr>
              </a:buClr>
              <a:buFont typeface="ZapfDingbatsITC"/>
              <a:buChar char="✘"/>
              <a:defRPr sz="2200">
                <a:latin typeface="Helvetica Neue"/>
                <a:cs typeface="Helvetica Neue"/>
              </a:defRPr>
            </a:lvl1pPr>
            <a:lvl2pPr marL="800100" indent="-342900" algn="just">
              <a:buFont typeface="ZapfDingbatsITC"/>
              <a:buChar char="✘"/>
              <a:defRPr sz="2000">
                <a:latin typeface="Helvetica Neue"/>
                <a:cs typeface="Helvetica Neue"/>
              </a:defRPr>
            </a:lvl2pPr>
            <a:lvl3pPr marL="1257300" indent="-342900" algn="just">
              <a:spcBef>
                <a:spcPts val="500"/>
              </a:spcBef>
              <a:buFont typeface="ZapfDingbatsITC"/>
              <a:buChar char="✘"/>
              <a:defRPr sz="1800">
                <a:latin typeface="Helvetica Neue"/>
                <a:cs typeface="Helvetica Neue"/>
              </a:defRPr>
            </a:lvl3pPr>
            <a:lvl4pPr marL="1541462" indent="-285750" algn="just">
              <a:spcBef>
                <a:spcPts val="400"/>
              </a:spcBef>
              <a:buFont typeface="ZapfDingbatsITC"/>
              <a:buChar char="✘"/>
              <a:defRPr sz="1600">
                <a:latin typeface="Helvetica Neue"/>
                <a:cs typeface="Helvetica Neue"/>
              </a:defRPr>
            </a:lvl4pPr>
            <a:lvl5pPr marL="447675" indent="0" algn="r">
              <a:spcAft>
                <a:spcPts val="1200"/>
              </a:spcAft>
              <a:buFont typeface="Arial"/>
              <a:buNone/>
              <a:defRPr sz="1400">
                <a:latin typeface="Helvetica Neue"/>
                <a:cs typeface="Helvetica Neue"/>
              </a:defRPr>
            </a:lvl5pPr>
            <a:lvl6pPr>
              <a:defRPr>
                <a:latin typeface="Helvetica Neue"/>
                <a:cs typeface="Helvetica Neue"/>
              </a:defRPr>
            </a:lvl6pPr>
            <a:lvl7pPr>
              <a:defRPr>
                <a:latin typeface="Helvetica Neue"/>
                <a:cs typeface="Helvetica Neue"/>
              </a:defRPr>
            </a:lvl7pPr>
            <a:lvl8pPr>
              <a:defRPr>
                <a:latin typeface="Helvetica Neue"/>
                <a:cs typeface="Helvetica Neue"/>
              </a:defRPr>
            </a:lvl8pPr>
            <a:lvl9pPr>
              <a:defRPr>
                <a:latin typeface="Helvetica Neue"/>
                <a:cs typeface="Helvetica Neue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131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tIns="0" rIns="45720" bIns="0"/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299200"/>
            <a:ext cx="1981200" cy="273050"/>
          </a:xfrm>
        </p:spPr>
        <p:txBody>
          <a:bodyPr/>
          <a:lstStyle>
            <a:lvl1pPr algn="l">
              <a:defRPr sz="1100" smtClean="0">
                <a:latin typeface="Rockwell" pitchFamily="18" charset="0"/>
              </a:defRPr>
            </a:lvl1pPr>
          </a:lstStyle>
          <a:p>
            <a:pPr>
              <a:defRPr/>
            </a:pPr>
            <a:fld id="{EB51438A-7D8C-6F45-A853-997D645F9B9E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962400" y="6299200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264525" y="6311900"/>
            <a:ext cx="685800" cy="265113"/>
          </a:xfrm>
        </p:spPr>
        <p:txBody>
          <a:bodyPr/>
          <a:lstStyle>
            <a:lvl1pPr>
              <a:defRPr sz="1100" smtClean="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>
              <a:defRPr/>
            </a:pPr>
            <a:fld id="{F51AE683-C1FF-3F4B-88F9-1873EE751F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2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lIns="45720" tIns="0" rIns="45720" bIns="0" rtlCol="0" anchor="b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tIns="0" rIns="45720" bIns="0" anchor="t" anchorCtr="0"/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1E58D-C04F-794A-BD41-23670ACFBB91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2D939-3ECA-2F4D-BE70-C081C5CDA48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95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D2CC-9D26-0D48-83A4-A4A81FB492B8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81C40-91C7-634A-AB34-DE71BC3504A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56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 rot="-360000">
            <a:off x="654050" y="444500"/>
            <a:ext cx="5416550" cy="3630613"/>
            <a:chOff x="1524000" y="381000"/>
            <a:chExt cx="3657600" cy="4737978"/>
          </a:xfrm>
        </p:grpSpPr>
        <p:sp>
          <p:nvSpPr>
            <p:cNvPr id="6" name="Rectangle 5"/>
            <p:cNvSpPr/>
            <p:nvPr userDrawn="1"/>
          </p:nvSpPr>
          <p:spPr>
            <a:xfrm>
              <a:off x="1523326" y="380823"/>
              <a:ext cx="3657600" cy="4723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ECE9B-B422-D049-B4E0-76D965AACC4F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81194-27DD-D54A-A851-A8CD17601B8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9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A5F93-14D4-6549-AE55-F16CA50EA360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9BB41-8A98-E248-A0BA-AE60BFDDC9C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6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64656-C329-4349-B953-A8F7CA02D23D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DF0C7-B9D3-3643-931C-61324C920DA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9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FD6D8-F531-4142-A884-6A9359D57296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E5CBC-1DCC-D54B-A44C-2388899811C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4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F2D39-EDAB-E24E-ABB8-789C936913E2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4235F-A82D-BB4C-B299-CB9776326EA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7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31B5A-B06D-DB41-8B4A-7FF399E55F9B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CE38C-97F8-8D42-9FA2-DDC2B37219D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90A18-D0F5-0C49-B3A3-A8BBCDFC97B2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CA4B-C1CB-7D4D-97F7-4B5206D657B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3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09140-5DF9-8D48-8093-1B6B06B1E3CD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2DE0C-A23A-9945-8D7B-9BBC37DC848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0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951E2-7D81-4144-B385-DFC341BFE30A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2A862-A3BE-E449-A890-30053F7D471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8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 rot="-178369">
            <a:off x="628650" y="506413"/>
            <a:ext cx="3851275" cy="5514975"/>
            <a:chOff x="1524000" y="381000"/>
            <a:chExt cx="3657600" cy="4737978"/>
          </a:xfrm>
        </p:grpSpPr>
        <p:sp>
          <p:nvSpPr>
            <p:cNvPr id="6" name="Rectangle 5"/>
            <p:cNvSpPr/>
            <p:nvPr userDrawn="1"/>
          </p:nvSpPr>
          <p:spPr>
            <a:xfrm>
              <a:off x="1522886" y="380938"/>
              <a:ext cx="3657600" cy="47243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53530-111B-7542-BFD0-5D5C2636A376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C8209-B120-4743-AB2C-3FC02946ED3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8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3"/>
          <p:cNvGrpSpPr>
            <a:grpSpLocks/>
          </p:cNvGrpSpPr>
          <p:nvPr/>
        </p:nvGrpSpPr>
        <p:grpSpPr bwMode="auto">
          <a:xfrm rot="-385649">
            <a:off x="312738" y="3521075"/>
            <a:ext cx="4089400" cy="3025775"/>
            <a:chOff x="1524000" y="381000"/>
            <a:chExt cx="3657600" cy="4737978"/>
          </a:xfrm>
        </p:grpSpPr>
        <p:sp>
          <p:nvSpPr>
            <p:cNvPr id="7" name="Rectangle 6"/>
            <p:cNvSpPr/>
            <p:nvPr userDrawn="1"/>
          </p:nvSpPr>
          <p:spPr>
            <a:xfrm>
              <a:off x="1522986" y="380761"/>
              <a:ext cx="3657600" cy="47255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 rot="232774">
            <a:off x="169863" y="241300"/>
            <a:ext cx="4087812" cy="3025775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3760" y="381014"/>
              <a:ext cx="3657600" cy="47255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9A13F-B9CB-3B40-B8AC-9845418DE6BF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68798-C213-E64B-AC6B-CF5CFF4DA62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7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 rot="232774">
            <a:off x="2058988" y="379413"/>
            <a:ext cx="5032375" cy="3443287"/>
            <a:chOff x="1524000" y="381000"/>
            <a:chExt cx="3657600" cy="4737978"/>
          </a:xfrm>
        </p:grpSpPr>
        <p:sp>
          <p:nvSpPr>
            <p:cNvPr id="6" name="Rectangle 5"/>
            <p:cNvSpPr/>
            <p:nvPr userDrawn="1"/>
          </p:nvSpPr>
          <p:spPr>
            <a:xfrm>
              <a:off x="1523766" y="381015"/>
              <a:ext cx="3657600" cy="47248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C1165-5031-AF41-BE67-843FE8A064B1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92B72-D3DE-E649-ADB9-795620B8709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7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3"/>
          <p:cNvGrpSpPr>
            <a:grpSpLocks/>
          </p:cNvGrpSpPr>
          <p:nvPr/>
        </p:nvGrpSpPr>
        <p:grpSpPr bwMode="auto">
          <a:xfrm rot="-180000">
            <a:off x="114300" y="115888"/>
            <a:ext cx="3968750" cy="3705225"/>
            <a:chOff x="1524000" y="381000"/>
            <a:chExt cx="3657600" cy="4737978"/>
          </a:xfrm>
        </p:grpSpPr>
        <p:sp>
          <p:nvSpPr>
            <p:cNvPr id="7" name="Rectangle 6"/>
            <p:cNvSpPr/>
            <p:nvPr userDrawn="1"/>
          </p:nvSpPr>
          <p:spPr>
            <a:xfrm>
              <a:off x="1522807" y="380904"/>
              <a:ext cx="3657600" cy="47237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 rot="360000">
            <a:off x="4165600" y="323850"/>
            <a:ext cx="4792663" cy="344328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3620" y="381036"/>
              <a:ext cx="3657600" cy="47248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BE872-4934-8F45-91AF-242958AF84CD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4A9A5-929B-0249-BA03-6C3EB78730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0A18F-9614-2043-934F-86ECFE06BEC9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4A84C-F473-524A-A6DE-76DE8374BA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4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EAB46-A29B-B04F-A245-5F4CA8AD6D75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1DCD1-9BC7-AB4D-903C-C5909AD00BF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2">
            <a:alphaModFix amt="35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CrisscrossEtching trans="44000" pressure="25"/>
                    </a14:imgEffect>
                  </a14:imgLayer>
                </a14:imgProps>
              </a:ext>
            </a:extLst>
          </a:blip>
          <a:srcRect l="7691" r="3620"/>
          <a:stretch/>
        </p:blipFill>
        <p:spPr>
          <a:xfrm>
            <a:off x="0" y="0"/>
            <a:ext cx="9144000" cy="6873461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503238"/>
            <a:ext cx="731361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2863" y="6315075"/>
            <a:ext cx="1295400" cy="265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2B9D372-B5F6-3541-A412-36AF1C3C13C3}" type="datetimeFigureOut">
              <a:rPr lang="en-US"/>
              <a:pPr>
                <a:defRPr/>
              </a:pPr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3350" y="6305550"/>
            <a:ext cx="3717925" cy="2587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575" y="5476875"/>
            <a:ext cx="1482725" cy="850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200" smtClean="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9D0BD36-32C8-2140-9B4A-198C84DB0D6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694" r:id="rId7"/>
    <p:sldLayoutId id="2147483707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charset="0"/>
          <a:ea typeface="ＭＳ Ｐゴシック" charset="0"/>
          <a:cs typeface="ＭＳ Ｐゴシック" charset="0"/>
        </a:defRPr>
      </a:lvl9pPr>
    </p:titleStyle>
    <p:bodyStyle>
      <a:lvl1pPr marL="463550" indent="-463550" algn="l" rtl="0" fontAlgn="base">
        <a:spcBef>
          <a:spcPts val="2000"/>
        </a:spcBef>
        <a:spcAft>
          <a:spcPct val="0"/>
        </a:spcAft>
        <a:buSzPct val="90000"/>
        <a:buBlip>
          <a:blip r:embed="rId24"/>
        </a:buBlip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14400" indent="-457200" algn="l" rtl="0" fontAlgn="base">
        <a:spcBef>
          <a:spcPts val="600"/>
        </a:spcBef>
        <a:spcAft>
          <a:spcPct val="0"/>
        </a:spcAft>
        <a:buSzPct val="90000"/>
        <a:buBlip>
          <a:blip r:embed="rId25"/>
        </a:buBlip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255713" indent="-341313" algn="l" rtl="0" fontAlgn="base">
        <a:spcBef>
          <a:spcPts val="600"/>
        </a:spcBef>
        <a:spcAft>
          <a:spcPct val="0"/>
        </a:spcAft>
        <a:buSzPct val="90000"/>
        <a:buBlip>
          <a:blip r:embed="rId26"/>
        </a:buBlip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7025" indent="-341313" algn="l" rtl="0" fontAlgn="base">
        <a:spcBef>
          <a:spcPts val="600"/>
        </a:spcBef>
        <a:spcAft>
          <a:spcPct val="0"/>
        </a:spcAft>
        <a:buSzPct val="90000"/>
        <a:buBlip>
          <a:blip r:embed="rId26"/>
        </a:buBlip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38338" indent="-341313" algn="l" rtl="0" fontAlgn="base">
        <a:spcBef>
          <a:spcPts val="600"/>
        </a:spcBef>
        <a:spcAft>
          <a:spcPct val="0"/>
        </a:spcAft>
        <a:buSzPct val="90000"/>
        <a:buBlip>
          <a:blip r:embed="rId26"/>
        </a:buBlip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6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5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BDA69A2E-9E95-314D-BCE6-6A5258798031}"/>
              </a:ext>
            </a:extLst>
          </p:cNvPr>
          <p:cNvSpPr/>
          <p:nvPr/>
        </p:nvSpPr>
        <p:spPr>
          <a:xfrm flipV="1">
            <a:off x="0" y="4609440"/>
            <a:ext cx="9144000" cy="224856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9FED30D-4FC3-2448-A274-94EEB9A3C258}"/>
              </a:ext>
            </a:extLst>
          </p:cNvPr>
          <p:cNvSpPr/>
          <p:nvPr/>
        </p:nvSpPr>
        <p:spPr>
          <a:xfrm>
            <a:off x="0" y="0"/>
            <a:ext cx="9144000" cy="2455817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6286" y="4694655"/>
            <a:ext cx="7791479" cy="127635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8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 Erro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Compreendendo a dor humana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5D94608-BB97-2347-9913-3AB9C2A89809}"/>
              </a:ext>
            </a:extLst>
          </p:cNvPr>
          <p:cNvSpPr txBox="1">
            <a:spLocks/>
          </p:cNvSpPr>
          <p:nvPr/>
        </p:nvSpPr>
        <p:spPr>
          <a:xfrm>
            <a:off x="606285" y="388814"/>
            <a:ext cx="7791479" cy="745102"/>
          </a:xfrm>
          <a:prstGeom prst="rect">
            <a:avLst/>
          </a:prstGeo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fontAlgn="base" latinLnBrk="0" hangingPunct="1">
              <a:lnSpc>
                <a:spcPts val="2600"/>
              </a:lnSpc>
              <a:spcBef>
                <a:spcPts val="0"/>
              </a:spcBef>
              <a:spcAft>
                <a:spcPct val="0"/>
              </a:spcAft>
              <a:buSzPct val="90000"/>
              <a:buFontTx/>
              <a:buNone/>
              <a:defRPr sz="2200" kern="1200">
                <a:solidFill>
                  <a:schemeClr val="bg1"/>
                </a:solidFill>
                <a:latin typeface="Helvetica Neue"/>
                <a:ea typeface="+mn-ea"/>
                <a:cs typeface="Helvetica Neue"/>
              </a:defRPr>
            </a:lvl1pPr>
            <a:lvl2pPr marL="457200" indent="0" algn="ctr" rtl="0" fontAlgn="base">
              <a:spcBef>
                <a:spcPts val="600"/>
              </a:spcBef>
              <a:spcAft>
                <a:spcPct val="0"/>
              </a:spcAft>
              <a:buSzPct val="9000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rtl="0" fontAlgn="base">
              <a:spcBef>
                <a:spcPts val="600"/>
              </a:spcBef>
              <a:spcAft>
                <a:spcPct val="0"/>
              </a:spcAft>
              <a:buSzPct val="9000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rtl="0" fontAlgn="base">
              <a:spcBef>
                <a:spcPts val="600"/>
              </a:spcBef>
              <a:spcAft>
                <a:spcPct val="0"/>
              </a:spcAft>
              <a:buSzPct val="9000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rtl="0" fontAlgn="base">
              <a:spcBef>
                <a:spcPts val="600"/>
              </a:spcBef>
              <a:spcAft>
                <a:spcPct val="0"/>
              </a:spcAft>
              <a:buSzPct val="9000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Grupo Espírita </a:t>
            </a:r>
            <a:r>
              <a:rPr lang="pt-BR" sz="14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Guillon</a:t>
            </a:r>
            <a:r>
              <a:rPr lang="pt-BR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Ribeiro</a:t>
            </a:r>
          </a:p>
          <a:p>
            <a:pPr>
              <a:lnSpc>
                <a:spcPct val="100000"/>
              </a:lnSpc>
            </a:pPr>
            <a:r>
              <a:rPr lang="pt-BR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Escola de Evangelização de Pacientes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Justiça Divina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“Deus promulgou leis plenas de sabedoria, tendo por </a:t>
            </a:r>
            <a:r>
              <a:rPr lang="pt-BR" b="1" dirty="0"/>
              <a:t>único objetivo o bem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A Gênese</a:t>
            </a:r>
            <a:r>
              <a:rPr lang="pt-BR" dirty="0"/>
              <a:t>, cap. </a:t>
            </a:r>
            <a:r>
              <a:rPr lang="pt-BR" dirty="0" err="1"/>
              <a:t>III</a:t>
            </a:r>
            <a:r>
              <a:rPr lang="pt-BR" dirty="0"/>
              <a:t>, item 6.)</a:t>
            </a:r>
          </a:p>
          <a:p>
            <a:pPr marL="3873500" indent="-349250"/>
            <a:r>
              <a:rPr lang="pt-BR" dirty="0"/>
              <a:t>“Quanto mais grave é o mal, tanto mais enérgico deve ser o remédio. Aquele, pois, que muito sofre deve reconhecer que muito tinha a expiar e deve regozijar-se à ideia da sua próxima cura.”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5, item 10.)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14" y="3245000"/>
            <a:ext cx="2927564" cy="2126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Deus não criou seres perfeitos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“... em virtude do seu [homem] livre-arbítrio, ele não pende fatalmente nem para o bem, nem para o mal. Quis Deus que ele ficasse sujeito à </a:t>
            </a:r>
            <a:r>
              <a:rPr lang="pt-BR" b="1" dirty="0"/>
              <a:t>lei do progresso </a:t>
            </a:r>
            <a:r>
              <a:rPr lang="pt-BR" dirty="0"/>
              <a:t>e que o progresso resulte do seu </a:t>
            </a:r>
            <a:r>
              <a:rPr lang="pt-BR" b="1" dirty="0"/>
              <a:t>trabalho</a:t>
            </a:r>
            <a:r>
              <a:rPr lang="pt-BR" dirty="0"/>
              <a:t>, a fim de que lhe pertença o fruto deste [...].”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A Gênese</a:t>
            </a:r>
            <a:r>
              <a:rPr lang="pt-BR" dirty="0"/>
              <a:t>, cap. </a:t>
            </a:r>
            <a:r>
              <a:rPr lang="pt-BR" dirty="0" err="1"/>
              <a:t>III</a:t>
            </a:r>
            <a:r>
              <a:rPr lang="pt-BR" dirty="0"/>
              <a:t>, item 9.)</a:t>
            </a:r>
          </a:p>
          <a:p>
            <a:r>
              <a:rPr lang="pt-BR" dirty="0"/>
              <a:t>“Todo ser racional está sujeito ao erro, mas a ele não se encontra obrigado.”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138.)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Lei Divina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Onde está escrita a lei de Deus?</a:t>
            </a:r>
          </a:p>
          <a:p>
            <a:pPr lvl="1"/>
            <a:r>
              <a:rPr lang="pt-BR" dirty="0"/>
              <a:t>“Na consciência.” </a:t>
            </a:r>
          </a:p>
          <a:p>
            <a:pPr marL="1074738" lvl="4" algn="l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621.)</a:t>
            </a:r>
          </a:p>
          <a:p>
            <a:pPr algn="l"/>
            <a:r>
              <a:rPr lang="pt-BR" dirty="0"/>
              <a:t>Em si mesmo encontra o homem </a:t>
            </a:r>
            <a:br>
              <a:rPr lang="pt-BR" dirty="0"/>
            </a:br>
            <a:r>
              <a:rPr lang="pt-BR" dirty="0"/>
              <a:t>tudo o que lhe é necessário para </a:t>
            </a:r>
            <a:br>
              <a:rPr lang="pt-BR" dirty="0"/>
            </a:br>
            <a:r>
              <a:rPr lang="pt-BR" dirty="0"/>
              <a:t>cumprir as Leis Divinas.</a:t>
            </a:r>
          </a:p>
          <a:p>
            <a:r>
              <a:rPr lang="pt-BR" dirty="0"/>
              <a:t>“A consciência lhe traça a rota, a lei divina lhe está gravada no coração e, ao demais, Deus </a:t>
            </a:r>
            <a:r>
              <a:rPr lang="pt-BR" dirty="0" err="1"/>
              <a:t>lha</a:t>
            </a:r>
            <a:r>
              <a:rPr lang="pt-BR" dirty="0"/>
              <a:t> lembra constantemente por intermédio de seus messias e profetas, de todos os Espíritos encarnados que trazem a missão de o esclarecer, moralizar e melhorar e, nestes últimos tempos, pela multidão dos Espíritos desencarnados que se manifestam em toda parte.”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A Gênese</a:t>
            </a:r>
            <a:r>
              <a:rPr lang="pt-BR" dirty="0"/>
              <a:t>, cap. </a:t>
            </a:r>
            <a:r>
              <a:rPr lang="pt-BR" dirty="0" err="1"/>
              <a:t>III</a:t>
            </a:r>
            <a:r>
              <a:rPr lang="pt-BR" dirty="0"/>
              <a:t>, item 6.)</a:t>
            </a:r>
          </a:p>
        </p:txBody>
      </p:sp>
      <p:pic>
        <p:nvPicPr>
          <p:cNvPr id="1026" name="Picture 2" descr="Resultado de imagem para consciÃªncia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5" r="27921"/>
          <a:stretch/>
        </p:blipFill>
        <p:spPr bwMode="auto">
          <a:xfrm>
            <a:off x="6048104" y="1682496"/>
            <a:ext cx="2339118" cy="2275543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Infração à Lei Divina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14" y="1478076"/>
            <a:ext cx="8610330" cy="3342118"/>
          </a:xfrm>
        </p:spPr>
        <p:txBody>
          <a:bodyPr>
            <a:normAutofit/>
          </a:bodyPr>
          <a:lstStyle/>
          <a:p>
            <a:r>
              <a:rPr lang="pt-BR" dirty="0"/>
              <a:t>“A lei [humana] não atinge, nem pode atingir todas asfaltas; incide especialmente sobre as que trazem prejuízo à sociedade e não sobre as que só́ prejudicam os que as cometem. Deus, porém, quer que todas as suas criaturas progridam e, portanto, não deixa impune qualquer desvio do caminho reto. [...] Nas pequenas coisas, como nas grandes, o homem é sempre 	punido por aquilo em que pecou.”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</a:t>
            </a:r>
            <a:br>
              <a:rPr lang="pt-BR" dirty="0"/>
            </a:br>
            <a:r>
              <a:rPr lang="pt-BR" dirty="0"/>
              <a:t>cap. 5, item 5.)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371" y="4589460"/>
            <a:ext cx="2561901" cy="1668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livre-arbítrio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14" y="1478075"/>
            <a:ext cx="4687337" cy="5112395"/>
          </a:xfrm>
        </p:spPr>
        <p:txBody>
          <a:bodyPr/>
          <a:lstStyle/>
          <a:p>
            <a:r>
              <a:rPr lang="pt-BR" dirty="0"/>
              <a:t>Tem o homem o livre-arbítrio de seus atos? </a:t>
            </a:r>
          </a:p>
          <a:p>
            <a:pPr lvl="1"/>
            <a:r>
              <a:rPr lang="pt-BR" dirty="0"/>
              <a:t>“Pois que tem a liberdade de pensar, tem igualmente a de obrar. Sem o livre-arbítrio, o homem seria máquina.” </a:t>
            </a:r>
          </a:p>
          <a:p>
            <a:pPr lvl="4"/>
            <a:r>
              <a:rPr lang="pt-BR" dirty="0"/>
              <a:t>(ALLAN KARDEC. O Livro dos Espíritos, </a:t>
            </a:r>
            <a:br>
              <a:rPr lang="pt-BR" dirty="0"/>
            </a:br>
            <a:r>
              <a:rPr lang="pt-BR" dirty="0" err="1"/>
              <a:t>perg</a:t>
            </a:r>
            <a:r>
              <a:rPr lang="pt-BR" dirty="0"/>
              <a:t>. 843.)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343" y="2284206"/>
            <a:ext cx="3160321" cy="3511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Consequências vibratórias do erro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“A </a:t>
            </a:r>
            <a:r>
              <a:rPr lang="pt-BR" b="1" dirty="0"/>
              <a:t>falta cometida </a:t>
            </a:r>
            <a:r>
              <a:rPr lang="pt-BR" dirty="0"/>
              <a:t>opera em nossa mente um </a:t>
            </a:r>
            <a:r>
              <a:rPr lang="pt-BR" b="1" dirty="0"/>
              <a:t>estado de perturbação</a:t>
            </a:r>
            <a:r>
              <a:rPr lang="pt-BR" dirty="0"/>
              <a:t>, ao qual não se reúnem simplesmente as forças desvairadas de nosso arrependimento, mas também as ondas de pesar e acusação da vítima e de quantos se lhe associam ao sentimento [...].</a:t>
            </a:r>
          </a:p>
          <a:p>
            <a:r>
              <a:rPr lang="pt-PT" dirty="0"/>
              <a:t>A cólera e o desespero, a crueldade e a intemperança criam zonas mórbidas de natureza particular no cosmo orgânico, impondo às células a distonia pela qual se anulam quase todos os recursos de defesa, abrindo-se leira fértil à cultura de micróbios patogênicos nos órgãos menos habilitados à resistência.</a:t>
            </a:r>
          </a:p>
          <a:p>
            <a:r>
              <a:rPr lang="pt-PT" dirty="0"/>
              <a:t>Nossas </a:t>
            </a:r>
            <a:r>
              <a:rPr lang="pt-PT" b="1" dirty="0"/>
              <a:t>emoções doentias </a:t>
            </a:r>
            <a:r>
              <a:rPr lang="pt-PT" dirty="0"/>
              <a:t>mais profundas, quaisquer que sejam, </a:t>
            </a:r>
            <a:r>
              <a:rPr lang="pt-PT" b="1" dirty="0"/>
              <a:t>geram estados enfermiços</a:t>
            </a:r>
            <a:r>
              <a:rPr lang="pt-PT" dirty="0"/>
              <a:t>.”</a:t>
            </a:r>
          </a:p>
          <a:p>
            <a:pPr lvl="4"/>
            <a:r>
              <a:rPr lang="pt-PT" dirty="0"/>
              <a:t>(EMMANUEL. </a:t>
            </a:r>
            <a:r>
              <a:rPr lang="pt-PT" i="1" dirty="0"/>
              <a:t>Pensamento e Vida</a:t>
            </a:r>
            <a:r>
              <a:rPr lang="pt-PT" dirty="0"/>
              <a:t>, cap. 15.)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Arrependimento e reparação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duração do sofrimento decorrente de uma falta “</a:t>
            </a:r>
            <a:r>
              <a:rPr lang="pt-BR" i="1" dirty="0"/>
              <a:t>fica subordinada ao arrependimento do culpado e ao seu retorno à senda do bem</a:t>
            </a:r>
            <a:r>
              <a:rPr lang="pt-BR" dirty="0"/>
              <a:t>; a pena dura tanto quanto a obstinação no mal”.</a:t>
            </a:r>
          </a:p>
          <a:p>
            <a:pPr marL="4003675" indent="-311150"/>
            <a:r>
              <a:rPr lang="pt-BR" dirty="0"/>
              <a:t>“Mas, não basta o simples pesar do mal causado; </a:t>
            </a:r>
            <a:r>
              <a:rPr lang="pt-BR" b="1" dirty="0"/>
              <a:t>é necessária a reparação</a:t>
            </a:r>
            <a:r>
              <a:rPr lang="pt-BR" dirty="0"/>
              <a:t>, pelo que o culpado se vê submetido a novas provas em que pode, sempre por sua livre vontade, praticar o bem, reparando o mal que haja feito.”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</a:t>
            </a:r>
            <a:br>
              <a:rPr lang="pt-BR" dirty="0"/>
            </a:br>
            <a:r>
              <a:rPr lang="pt-BR" dirty="0"/>
              <a:t>cap. 27, item 21.)</a:t>
            </a:r>
          </a:p>
        </p:txBody>
      </p:sp>
      <p:pic>
        <p:nvPicPr>
          <p:cNvPr id="1028" name="Picture 4" descr="Resultado de imagem para falhei. tÃ¡ falhado.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3" t="17209" r="21736" b="24210"/>
          <a:stretch/>
        </p:blipFill>
        <p:spPr bwMode="auto">
          <a:xfrm>
            <a:off x="487367" y="3707267"/>
            <a:ext cx="3278039" cy="2001202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96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Distinção entre o bem e o 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14" y="3984171"/>
            <a:ext cx="8448550" cy="2606298"/>
          </a:xfrm>
        </p:spPr>
        <p:txBody>
          <a:bodyPr>
            <a:normAutofit fontScale="92500"/>
          </a:bodyPr>
          <a:lstStyle/>
          <a:p>
            <a:r>
              <a:rPr lang="pt-BR" dirty="0"/>
              <a:t>Deus deu ao homem a inteligência para distinguir o bem do mal.</a:t>
            </a:r>
          </a:p>
          <a:p>
            <a:r>
              <a:rPr lang="pt-BR" i="1" dirty="0"/>
              <a:t>“Estando sujeito ao erro, não pode o homem enganar-se na apreciação do bem e do mal e crer que pratica o bem quando em realidade pratica o mal?</a:t>
            </a:r>
          </a:p>
          <a:p>
            <a:pPr lvl="1"/>
            <a:r>
              <a:rPr lang="pt-BR" dirty="0"/>
              <a:t>‘Jesus disse: vede o que queríeis que vos fizessem ou não vos fizessem. Tudo se resume nisso. Não vos enganareis.’”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631 e 632.)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152348" y="1677320"/>
            <a:ext cx="2932082" cy="2199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Os efeitos do Espiritismo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63440" y="1537855"/>
            <a:ext cx="4179224" cy="5052615"/>
          </a:xfrm>
        </p:spPr>
        <p:txBody>
          <a:bodyPr/>
          <a:lstStyle/>
          <a:p>
            <a:r>
              <a:rPr lang="pt-BR" dirty="0"/>
              <a:t>“Ele, porém, faz mais: mostra os inevitáveis efeitos do mal e, conseguintemente, a necessidade do bem.”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Conclusão, itens </a:t>
            </a:r>
            <a:r>
              <a:rPr lang="pt-BR" dirty="0" err="1"/>
              <a:t>VII</a:t>
            </a:r>
            <a:r>
              <a:rPr lang="pt-BR" dirty="0"/>
              <a:t> e </a:t>
            </a:r>
            <a:r>
              <a:rPr lang="pt-BR" dirty="0" err="1"/>
              <a:t>VIII</a:t>
            </a:r>
            <a:r>
              <a:rPr lang="pt-BR" dirty="0"/>
              <a:t>.)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750524"/>
              </p:ext>
            </p:extLst>
          </p:nvPr>
        </p:nvGraphicFramePr>
        <p:xfrm>
          <a:off x="0" y="1477963"/>
          <a:ext cx="4572000" cy="5111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114" y="855704"/>
            <a:ext cx="4177886" cy="1449891"/>
          </a:xfrm>
        </p:spPr>
        <p:txBody>
          <a:bodyPr anchor="b"/>
          <a:lstStyle/>
          <a:p>
            <a:r>
              <a:rPr lang="pt-BR" sz="6600" dirty="0"/>
              <a:t>Chico Xavier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14" y="2442755"/>
            <a:ext cx="4177886" cy="3024310"/>
          </a:xfrm>
        </p:spPr>
        <p:txBody>
          <a:bodyPr anchor="t"/>
          <a:lstStyle/>
          <a:p>
            <a:pPr marL="0" indent="0">
              <a:buNone/>
            </a:pPr>
            <a:r>
              <a:rPr lang="pt-BR" i="1" dirty="0"/>
              <a:t>“Embora ninguém possa voltar atrás e fazer um novo começo, qualquer um pode começar agora e fazer um novo fim.”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96183">
            <a:off x="5090752" y="1562606"/>
            <a:ext cx="3228917" cy="3118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</TotalTime>
  <Words>1830</Words>
  <Application>Microsoft Macintosh PowerPoint</Application>
  <PresentationFormat>Apresentação na tela (4:3)</PresentationFormat>
  <Paragraphs>79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ＭＳ Ｐゴシック</vt:lpstr>
      <vt:lpstr>Arial</vt:lpstr>
      <vt:lpstr>Calibri</vt:lpstr>
      <vt:lpstr>Goudy Old Style</vt:lpstr>
      <vt:lpstr>Helvetica Neue</vt:lpstr>
      <vt:lpstr>Hilde Sharpie</vt:lpstr>
      <vt:lpstr>Impact</vt:lpstr>
      <vt:lpstr>Rockwell</vt:lpstr>
      <vt:lpstr>ZapfDingbatsITC</vt:lpstr>
      <vt:lpstr>Inkwell</vt:lpstr>
      <vt:lpstr>O Erro</vt:lpstr>
      <vt:lpstr>Justiça Divina</vt:lpstr>
      <vt:lpstr>Deus não criou seres perfeitos</vt:lpstr>
      <vt:lpstr>A Lei Divina</vt:lpstr>
      <vt:lpstr>Infração à Lei Divina</vt:lpstr>
      <vt:lpstr>O livre-arbítrio</vt:lpstr>
      <vt:lpstr>Consequências vibratórias do erro</vt:lpstr>
      <vt:lpstr>Arrependimento e reparação</vt:lpstr>
      <vt:lpstr>Distinção entre o bem e o mal</vt:lpstr>
      <vt:lpstr>Os efeitos do Espiritismo</vt:lpstr>
      <vt:lpstr>Chico Xavier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Erro</dc:title>
  <dc:creator>Adriano Alves</dc:creator>
  <cp:lastModifiedBy>Adriano Alves</cp:lastModifiedBy>
  <cp:revision>58</cp:revision>
  <dcterms:created xsi:type="dcterms:W3CDTF">2012-06-06T01:30:35Z</dcterms:created>
  <dcterms:modified xsi:type="dcterms:W3CDTF">2018-06-20T01:42:35Z</dcterms:modified>
</cp:coreProperties>
</file>