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82" r:id="rId1"/>
  </p:sldMasterIdLst>
  <p:notesMasterIdLst>
    <p:notesMasterId r:id="rId12"/>
  </p:notesMasterIdLst>
  <p:sldIdLst>
    <p:sldId id="256" r:id="rId2"/>
    <p:sldId id="258" r:id="rId3"/>
    <p:sldId id="259" r:id="rId4"/>
    <p:sldId id="261" r:id="rId5"/>
    <p:sldId id="260" r:id="rId6"/>
    <p:sldId id="263" r:id="rId7"/>
    <p:sldId id="267" r:id="rId8"/>
    <p:sldId id="265" r:id="rId9"/>
    <p:sldId id="266" r:id="rId10"/>
    <p:sldId id="264" r:id="rId11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83312"/>
  </p:normalViewPr>
  <p:slideViewPr>
    <p:cSldViewPr snapToGrid="0" snapToObjects="1" showGuides="1">
      <p:cViewPr>
        <p:scale>
          <a:sx n="110" d="100"/>
          <a:sy n="110" d="100"/>
        </p:scale>
        <p:origin x="896" y="1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1BE7E2-0E62-A04E-8D93-394D45037018}" type="datetimeFigureOut">
              <a:rPr lang="pt-BR" smtClean="0"/>
              <a:t>17/02/2021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pt-BR"/>
              <a:t>Editar estilos de texto Mestre
Segundo nível
Terceiro nível
Quarto nível
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276EAD9-221F-1841-A52C-F6F7760458E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712323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dirty="0"/>
              <a:t>O capítulo estudado hoje corresponde aos comentários do mentor espiritual ao versículo acima da 1ª carta de João. Observemos que o Evangelista deixa claro sob que condição teremos ouvida nossa prece: “se pedirmos... Segundo a Sua vontade...”. Vejamos, a seguir, que esclarecimentos Emmanuel nos endereça.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76EAD9-221F-1841-A52C-F6F7760458EA}" type="slidenum">
              <a:rPr lang="pt-BR" smtClean="0"/>
              <a:t>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142671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dirty="0"/>
              <a:t>A imagem serve para ilustrar um conto segundo qual certo homem tendo sido obrigado a subir ao telhado de sua casa, em razão de uma enchente, rejeita resgate, por 3 vezes, convicto de que Deus o salvaria de outra forma (talvez fazendo baixar as águas) e acaba desencarnando porque não soube reconhecer a ação divina...</a:t>
            </a:r>
          </a:p>
          <a:p>
            <a:endParaRPr lang="pt-BR" dirty="0"/>
          </a:p>
          <a:p>
            <a:r>
              <a:rPr lang="pt-BR" dirty="0"/>
              <a:t>Logo na abertura do capítulo, Emmanuel destaca que tão importante quanto voltar nossa rogativa ao Alto é buscarmos o entendimento mais amplo do que é realmente necessário para nós, do ponto de vista espiritual, para que saibamos acolher a maneira como Deus atenderá essa nossa necessidade.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76EAD9-221F-1841-A52C-F6F7760458EA}" type="slidenum">
              <a:rPr lang="pt-BR" smtClean="0"/>
              <a:t>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381712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No exercício da prece, é fundamental exercitemos a humildade para reconhecer que Deus, como Pai amoroso e justo, nos reserva as experiências precisas para o nosso progresso. Portanto, o ditado “Deus escreve certo por linhas tortas” é falso, pois denotaria improviso por parte de Deus, que estaria agindo para contornar circunstâncias que Lhe teriam escapado do planejamento. Em verdade, o que ocorre com frequência é confundirmos o </a:t>
            </a:r>
            <a:r>
              <a:rPr lang="pt-BR" b="1" dirty="0"/>
              <a:t>nosso</a:t>
            </a:r>
            <a:r>
              <a:rPr lang="pt-BR" dirty="0"/>
              <a:t> planejamento com o </a:t>
            </a:r>
            <a:r>
              <a:rPr lang="pt-BR" b="1" dirty="0"/>
              <a:t>Dele</a:t>
            </a:r>
            <a:r>
              <a:rPr lang="pt-BR" dirty="0"/>
              <a:t>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76EAD9-221F-1841-A52C-F6F7760458EA}" type="slidenum">
              <a:rPr lang="pt-BR" smtClean="0"/>
              <a:t>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6789385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Na carta de João em estudo, o versículo seguinte (o 15) ao que Emmanuel comenta nesse capítulo, e que foi alvo de suas reflexões em outra obra (Segue-me), diz-nos justamente que devemos condicionar nosso pedido ao Critério Divino. Eis o que significa “confiar”: ter a certeza de que nosso pedido será atendido, por estarmos certos de que ele está em conformidade com a Vontade de Deus.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76EAD9-221F-1841-A52C-F6F7760458EA}" type="slidenum">
              <a:rPr lang="pt-BR" smtClean="0"/>
              <a:t>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2113088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O que nos impede de acolher o que pedimos são os nossos defeitos morais, segundo os quais desejamos coisas que nos trarão infelicidade. A resposta divina vem muitas vezes por meio da provação e até da expiação que, se bem suportadas, nos proporcionarão o aprendizado de que necessitamos para crescer e nos fortalecer.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76EAD9-221F-1841-A52C-F6F7760458EA}" type="slidenum">
              <a:rPr lang="pt-BR" smtClean="0"/>
              <a:t>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2729548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Claríssima a advertência do mentor! Somos livres para pedir o que quisermos, mas Deus, que conhece nosso passado, nos atenderá conforme nosso mérito e naquilo que seja o melhor para nosso futuro, do ponto de vista educativo.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76EAD9-221F-1841-A52C-F6F7760458EA}" type="slidenum">
              <a:rPr lang="pt-BR" smtClean="0"/>
              <a:t>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1077908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Antes de formularmos nosso pedido, reflitamos se o que desejamos: 1) é o que nos fará melhores para o próximo; 2) louvará os propósitos divinos; e 3) nos fará mais úteis na obra da Criação.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76EAD9-221F-1841-A52C-F6F7760458EA}" type="slidenum">
              <a:rPr lang="pt-BR" smtClean="0"/>
              <a:t>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3294272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Tenhamos a certeza de que tudo acontece em nossas vidas COMO, ONDE e QUANDO Deus julga mais conveniente ao nosso progresso espiritual e, nessa intenção, ainda envia até nós Mensageiros Divinos que nos auxiliarão nessa tarefa, em todas as esferas: familiar, profissional, social, religiosa, assistencial, etc.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76EAD9-221F-1841-A52C-F6F7760458EA}" type="slidenum">
              <a:rPr lang="pt-BR" smtClean="0"/>
              <a:t>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2740544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Quando orarmos, portanto, que possamos unir o nosso ao Plano divino, submeter a nossa à Vontade divina e reconhecer, como espíritos imperfeitos que somos, que tudo concorre para a nossa harmonização </a:t>
            </a:r>
            <a:r>
              <a:rPr lang="pt-BR"/>
              <a:t>e felicidade.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76EAD9-221F-1841-A52C-F6F7760458EA}" type="slidenum">
              <a:rPr lang="pt-BR" smtClean="0"/>
              <a:t>10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089766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tiff"/><Relationship Id="rId1" Type="http://schemas.openxmlformats.org/officeDocument/2006/relationships/slideMaster" Target="../slideMasters/slideMaster1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microsoft.com/office/2007/relationships/hdphoto" Target="../media/hdphoto2.wdp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tângulo 20">
            <a:extLst>
              <a:ext uri="{FF2B5EF4-FFF2-40B4-BE49-F238E27FC236}">
                <a16:creationId xmlns:a16="http://schemas.microsoft.com/office/drawing/2014/main" id="{2627D129-C8D6-544C-8D4B-A8399BB2FF92}"/>
              </a:ext>
            </a:extLst>
          </p:cNvPr>
          <p:cNvSpPr/>
          <p:nvPr userDrawn="1"/>
        </p:nvSpPr>
        <p:spPr>
          <a:xfrm>
            <a:off x="-2146" y="4894733"/>
            <a:ext cx="9146146" cy="1963267"/>
          </a:xfrm>
          <a:prstGeom prst="rect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9" name="Imagem 18">
            <a:extLst>
              <a:ext uri="{FF2B5EF4-FFF2-40B4-BE49-F238E27FC236}">
                <a16:creationId xmlns:a16="http://schemas.microsoft.com/office/drawing/2014/main" id="{A1A35F4E-2540-4B40-8005-D1A82C9247D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2325"/>
          <a:stretch/>
        </p:blipFill>
        <p:spPr>
          <a:xfrm>
            <a:off x="0" y="-1"/>
            <a:ext cx="9144000" cy="4894734"/>
          </a:xfrm>
          <a:prstGeom prst="rect">
            <a:avLst/>
          </a:prstGeom>
        </p:spPr>
      </p:pic>
      <p:sp>
        <p:nvSpPr>
          <p:cNvPr id="13" name="Rectangle 6">
            <a:extLst>
              <a:ext uri="{FF2B5EF4-FFF2-40B4-BE49-F238E27FC236}">
                <a16:creationId xmlns:a16="http://schemas.microsoft.com/office/drawing/2014/main" id="{6F42719A-FD80-044D-A1A7-E6DB93F49583}"/>
              </a:ext>
            </a:extLst>
          </p:cNvPr>
          <p:cNvSpPr/>
          <p:nvPr userDrawn="1"/>
        </p:nvSpPr>
        <p:spPr>
          <a:xfrm>
            <a:off x="0" y="171634"/>
            <a:ext cx="9148135" cy="80683"/>
          </a:xfrm>
          <a:prstGeom prst="rect">
            <a:avLst/>
          </a:prstGeom>
          <a:blipFill dpi="0" rotWithShape="1">
            <a:blip r:embed="rId3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35000"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4" name="Rectangle 7">
            <a:extLst>
              <a:ext uri="{FF2B5EF4-FFF2-40B4-BE49-F238E27FC236}">
                <a16:creationId xmlns:a16="http://schemas.microsoft.com/office/drawing/2014/main" id="{A85DA2C6-DFE9-E144-AD64-E91E34645E50}"/>
              </a:ext>
            </a:extLst>
          </p:cNvPr>
          <p:cNvSpPr/>
          <p:nvPr userDrawn="1"/>
        </p:nvSpPr>
        <p:spPr>
          <a:xfrm>
            <a:off x="0" y="4746300"/>
            <a:ext cx="9148135" cy="80683"/>
          </a:xfrm>
          <a:prstGeom prst="rect">
            <a:avLst/>
          </a:prstGeom>
          <a:blipFill dpi="0" rotWithShape="1">
            <a:blip r:embed="rId3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35000"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5" name="Rectangle 8">
            <a:extLst>
              <a:ext uri="{FF2B5EF4-FFF2-40B4-BE49-F238E27FC236}">
                <a16:creationId xmlns:a16="http://schemas.microsoft.com/office/drawing/2014/main" id="{BC122A0A-3546-934C-B615-5AD22856B818}"/>
              </a:ext>
            </a:extLst>
          </p:cNvPr>
          <p:cNvSpPr/>
          <p:nvPr userDrawn="1"/>
        </p:nvSpPr>
        <p:spPr>
          <a:xfrm>
            <a:off x="-2146" y="4894733"/>
            <a:ext cx="9146146" cy="1963268"/>
          </a:xfrm>
          <a:prstGeom prst="rect">
            <a:avLst/>
          </a:prstGeom>
          <a:blipFill dpi="0" rotWithShape="1">
            <a:blip r:embed="rId3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35000"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2386" y="1432223"/>
            <a:ext cx="6799102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8000" b="0" cap="all" baseline="0">
                <a:solidFill>
                  <a:schemeClr val="bg2"/>
                </a:solidFill>
              </a:defRPr>
            </a:lvl1pPr>
          </a:lstStyle>
          <a:p>
            <a:r>
              <a:rPr lang="pt-BR" dirty="0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02386" y="5233349"/>
            <a:ext cx="6799102" cy="1069848"/>
          </a:xfrm>
        </p:spPr>
        <p:txBody>
          <a:bodyPr>
            <a:normAutofit/>
          </a:bodyPr>
          <a:lstStyle>
            <a:lvl1pPr marL="0" indent="0" algn="l">
              <a:buNone/>
              <a:defRPr sz="2000" b="0">
                <a:solidFill>
                  <a:schemeClr val="bg1"/>
                </a:solidFill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pt-BR" dirty="0"/>
              <a:t>Clique para editar o estilo do subtítulo Mestre</a:t>
            </a:r>
            <a:endParaRPr lang="en-US" dirty="0"/>
          </a:p>
        </p:txBody>
      </p:sp>
      <p:grpSp>
        <p:nvGrpSpPr>
          <p:cNvPr id="16" name="Group 9">
            <a:extLst>
              <a:ext uri="{FF2B5EF4-FFF2-40B4-BE49-F238E27FC236}">
                <a16:creationId xmlns:a16="http://schemas.microsoft.com/office/drawing/2014/main" id="{2E893501-3D47-4541-BE19-CE90CDA66A03}"/>
              </a:ext>
            </a:extLst>
          </p:cNvPr>
          <p:cNvGrpSpPr/>
          <p:nvPr userDrawn="1"/>
        </p:nvGrpSpPr>
        <p:grpSpPr>
          <a:xfrm>
            <a:off x="7709578" y="5330385"/>
            <a:ext cx="1080904" cy="1080902"/>
            <a:chOff x="9685338" y="4460675"/>
            <a:chExt cx="1080904" cy="1080902"/>
          </a:xfrm>
        </p:grpSpPr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3FDB022C-1104-5646-A7E7-E5EFE5C99B08}"/>
                </a:ext>
              </a:extLst>
            </p:cNvPr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5">
                <a:duotone>
                  <a:schemeClr val="accent4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6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354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72965361-5EAF-0B41-8102-1B3B475FC940}"/>
                </a:ext>
              </a:extLst>
            </p:cNvPr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354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641489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84632"/>
            <a:ext cx="7900988" cy="1609344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85800" y="2121408"/>
            <a:ext cx="7900988" cy="4222242"/>
          </a:xfrm>
        </p:spPr>
        <p:txBody>
          <a:bodyPr anchor="ctr"/>
          <a:lstStyle>
            <a:lvl1pPr algn="just">
              <a:lnSpc>
                <a:spcPct val="100000"/>
              </a:lnSpc>
              <a:spcBef>
                <a:spcPts val="900"/>
              </a:spcBef>
              <a:defRPr sz="2200"/>
            </a:lvl1pPr>
            <a:lvl2pPr algn="just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 algn="just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defRPr sz="1800"/>
            </a:lvl3pPr>
            <a:lvl4pPr algn="just">
              <a:lnSpc>
                <a:spcPct val="100000"/>
              </a:lnSpc>
              <a:spcAft>
                <a:spcPts val="0"/>
              </a:spcAft>
              <a:defRPr/>
            </a:lvl4pPr>
            <a:lvl5pPr marL="1097280" indent="0" algn="r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5pPr>
          </a:lstStyle>
          <a:p>
            <a:pPr lvl="0"/>
            <a:r>
              <a:rPr lang="pt-BR" dirty="0"/>
              <a:t>Editar estilos de texto Mestre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67778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9144000" cy="1940010"/>
          </a:xfrm>
          <a:prstGeom prst="rect">
            <a:avLst/>
          </a:prstGeom>
          <a:blipFill dpi="0" rotWithShape="1">
            <a:blip r:embed="rId2">
              <a:alphaModFix amt="8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82740" y="1225296"/>
            <a:ext cx="6903476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6400" b="0" cap="small" baseline="0"/>
            </a:lvl1pPr>
          </a:lstStyle>
          <a:p>
            <a:r>
              <a:rPr lang="pt-BR" dirty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4330" y="5020056"/>
            <a:ext cx="6789420" cy="1066800"/>
          </a:xfrm>
        </p:spPr>
        <p:txBody>
          <a:bodyPr anchor="t">
            <a:normAutofit/>
          </a:bodyPr>
          <a:lstStyle>
            <a:lvl1pPr marL="0" indent="0">
              <a:buNone/>
              <a:defRPr sz="1800" b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dirty="0"/>
              <a:t>Editar estilos de texto Mestre
Segundo nível
Terceiro nível
Quarto nível
Quinto nível</a:t>
            </a:r>
            <a:endParaRPr lang="en-US" dirty="0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203489" y="2313129"/>
            <a:ext cx="1344773" cy="1344773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4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100600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60"/>
            <a:ext cx="365760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Editar estilos de texto Mestre
Segundo nível
Terceiro nível
Quarto nível
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92218" y="2194560"/>
            <a:ext cx="365760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Editar estilos de texto Mestre
Segundo nível
Terceiro nível
Quarto nível
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264B3B-AC38-C34C-B040-2E2B2BAE6215}" type="datetimeFigureOut">
              <a:rPr lang="pt-BR" smtClean="0"/>
              <a:t>17/02/2021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6272785"/>
            <a:ext cx="4745736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063C76-C9DC-3A4F-841A-440D1F270EB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548524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048256"/>
            <a:ext cx="365760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
Segundo nível
Terceiro nível
Quarto nível
Quinto nível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2743200"/>
            <a:ext cx="365760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Editar estilos de texto Mestre
Segundo nível
Terceiro nível
Quarto nível
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20793" y="2048256"/>
            <a:ext cx="365760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
Segundo nível
Terceiro nível
Quarto nível
Quinto nível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20793" y="2743200"/>
            <a:ext cx="365760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Editar estilos de texto Mestre
Segundo nível
Terceiro nível
Quarto nível
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264B3B-AC38-C34C-B040-2E2B2BAE6215}" type="datetimeFigureOut">
              <a:rPr lang="pt-BR" smtClean="0"/>
              <a:t>17/02/2021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685800" y="6272785"/>
            <a:ext cx="4745736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063C76-C9DC-3A4F-841A-440D1F270EB8}" type="slidenum">
              <a:rPr lang="pt-BR" smtClean="0"/>
              <a:t>‹nº›</a:t>
            </a:fld>
            <a:endParaRPr lang="pt-BR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26432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89264B3B-AC38-C34C-B040-2E2B2BAE6215}" type="datetimeFigureOut">
              <a:rPr lang="pt-BR" smtClean="0"/>
              <a:t>17/02/2021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685800" y="6272785"/>
            <a:ext cx="4745736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063C76-C9DC-3A4F-841A-440D1F270EB8}" type="slidenum">
              <a:rPr lang="pt-BR" smtClean="0"/>
              <a:t>‹nº›</a:t>
            </a:fld>
            <a:endParaRPr lang="pt-BR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67952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264B3B-AC38-C34C-B040-2E2B2BAE6215}" type="datetimeFigureOut">
              <a:rPr lang="pt-BR" smtClean="0"/>
              <a:t>17/02/2021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85800" y="6272785"/>
            <a:ext cx="4745736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063C76-C9DC-3A4F-841A-440D1F270EB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966797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6227806" y="1"/>
            <a:ext cx="2916194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12230" y="685800"/>
            <a:ext cx="2400300" cy="1737360"/>
          </a:xfrm>
        </p:spPr>
        <p:txBody>
          <a:bodyPr anchor="b">
            <a:normAutofit/>
          </a:bodyPr>
          <a:lstStyle>
            <a:lvl1pPr>
              <a:defRPr sz="2800" b="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685800"/>
            <a:ext cx="5033772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Editar estilos de texto Mestre
Segundo nível
Terceiro nível
Quarto nível
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12230" y="2423160"/>
            <a:ext cx="24003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35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Editar estilos de texto Mestre
Segundo nível
Terceiro nível
Quarto nível
Quinto nível</a:t>
            </a:r>
            <a:endParaRPr lang="en-US"/>
          </a:p>
        </p:txBody>
      </p:sp>
      <p:grpSp>
        <p:nvGrpSpPr>
          <p:cNvPr id="12" name="Group 11"/>
          <p:cNvGrpSpPr/>
          <p:nvPr/>
        </p:nvGrpSpPr>
        <p:grpSpPr>
          <a:xfrm>
            <a:off x="8522664" y="6255258"/>
            <a:ext cx="393192" cy="393192"/>
            <a:chOff x="8532189" y="5068824"/>
            <a:chExt cx="393192" cy="393192"/>
          </a:xfrm>
        </p:grpSpPr>
        <p:sp>
          <p:nvSpPr>
            <p:cNvPr id="13" name="Oval 12"/>
            <p:cNvSpPr>
              <a:spLocks noChangeAspect="1"/>
            </p:cNvSpPr>
            <p:nvPr/>
          </p:nvSpPr>
          <p:spPr>
            <a:xfrm>
              <a:off x="8532189" y="5068824"/>
              <a:ext cx="393192" cy="39319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4" name="Oval 13"/>
            <p:cNvSpPr>
              <a:spLocks noChangeAspect="1"/>
            </p:cNvSpPr>
            <p:nvPr/>
          </p:nvSpPr>
          <p:spPr>
            <a:xfrm>
              <a:off x="8568766" y="5105400"/>
              <a:ext cx="320039" cy="320040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264B3B-AC38-C34C-B040-2E2B2BAE6215}" type="datetimeFigureOut">
              <a:rPr lang="pt-BR" smtClean="0"/>
              <a:t>17/02/2021</a:t>
            </a:fld>
            <a:endParaRPr lang="pt-BR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685800" y="6272785"/>
            <a:ext cx="4745736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063C76-C9DC-3A4F-841A-440D1F270EB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818390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6227806" y="1"/>
            <a:ext cx="2916194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12230" y="685800"/>
            <a:ext cx="2400300" cy="1737360"/>
          </a:xfrm>
        </p:spPr>
        <p:txBody>
          <a:bodyPr anchor="b">
            <a:normAutofit/>
          </a:bodyPr>
          <a:lstStyle>
            <a:lvl1pPr>
              <a:defRPr sz="2800" b="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227805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12230" y="2423160"/>
            <a:ext cx="24003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35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Editar estilos de texto Mestre
Segundo nível
Terceiro nível
Quarto nível
Quinto nível</a:t>
            </a:r>
            <a:endParaRPr lang="en-US"/>
          </a:p>
        </p:txBody>
      </p:sp>
      <p:grpSp>
        <p:nvGrpSpPr>
          <p:cNvPr id="12" name="Group 11"/>
          <p:cNvGrpSpPr/>
          <p:nvPr/>
        </p:nvGrpSpPr>
        <p:grpSpPr>
          <a:xfrm>
            <a:off x="8522664" y="6255258"/>
            <a:ext cx="393192" cy="393192"/>
            <a:chOff x="8532189" y="5068824"/>
            <a:chExt cx="393192" cy="393192"/>
          </a:xfrm>
        </p:grpSpPr>
        <p:sp>
          <p:nvSpPr>
            <p:cNvPr id="13" name="Oval 12"/>
            <p:cNvSpPr>
              <a:spLocks noChangeAspect="1"/>
            </p:cNvSpPr>
            <p:nvPr/>
          </p:nvSpPr>
          <p:spPr>
            <a:xfrm>
              <a:off x="8532189" y="5068824"/>
              <a:ext cx="393192" cy="39319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4" name="Oval 13"/>
            <p:cNvSpPr>
              <a:spLocks noChangeAspect="1"/>
            </p:cNvSpPr>
            <p:nvPr/>
          </p:nvSpPr>
          <p:spPr>
            <a:xfrm>
              <a:off x="8568766" y="5105400"/>
              <a:ext cx="320039" cy="320040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264B3B-AC38-C34C-B040-2E2B2BAE6215}" type="datetimeFigureOut">
              <a:rPr lang="pt-BR" smtClean="0"/>
              <a:t>17/02/2021</a:t>
            </a:fld>
            <a:endParaRPr lang="pt-BR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063C76-C9DC-3A4F-841A-440D1F270EB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2510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Editar estilos de texto Mestre
Segundo nível
Terceiro nível
Quarto nível
Quinto nível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264B3B-AC38-C34C-B040-2E2B2BAE6215}" type="datetimeFigureOut">
              <a:rPr lang="pt-BR" smtClean="0"/>
              <a:t>17/02/2021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685800" y="6272785"/>
            <a:ext cx="4745736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063C76-C9DC-3A4F-841A-440D1F270EB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275007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533400"/>
            <a:ext cx="1914525" cy="5638800"/>
          </a:xfrm>
        </p:spPr>
        <p:txBody>
          <a:bodyPr vert="eaVert"/>
          <a:lstStyle>
            <a:lvl1pPr>
              <a:defRPr b="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00100" y="533400"/>
            <a:ext cx="5629275" cy="5638800"/>
          </a:xfrm>
        </p:spPr>
        <p:txBody>
          <a:bodyPr vert="eaVert"/>
          <a:lstStyle/>
          <a:p>
            <a:pPr lvl="0"/>
            <a:r>
              <a:rPr lang="pt-BR"/>
              <a:t>Editar estilos de texto Mestre
Segundo nível
Terceiro nível
Quarto nível
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264B3B-AC38-C34C-B040-2E2B2BAE6215}" type="datetimeFigureOut">
              <a:rPr lang="pt-BR" smtClean="0"/>
              <a:t>17/02/2021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685800" y="6272785"/>
            <a:ext cx="4745736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063C76-C9DC-3A4F-841A-440D1F270EB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761008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8522664" y="6255258"/>
            <a:ext cx="393192" cy="393192"/>
            <a:chOff x="8532189" y="5068824"/>
            <a:chExt cx="393192" cy="393192"/>
          </a:xfrm>
        </p:grpSpPr>
        <p:sp>
          <p:nvSpPr>
            <p:cNvPr id="8" name="Oval 7"/>
            <p:cNvSpPr>
              <a:spLocks noChangeAspect="1"/>
            </p:cNvSpPr>
            <p:nvPr/>
          </p:nvSpPr>
          <p:spPr>
            <a:xfrm>
              <a:off x="8532189" y="5068824"/>
              <a:ext cx="393192" cy="393192"/>
            </a:xfrm>
            <a:prstGeom prst="ellipse">
              <a:avLst/>
            </a:prstGeom>
            <a:blipFill dpi="0" rotWithShape="1">
              <a:blip r:embed="rId13">
                <a:duotone>
                  <a:schemeClr val="accent4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9" name="Oval 8"/>
            <p:cNvSpPr>
              <a:spLocks noChangeAspect="1"/>
            </p:cNvSpPr>
            <p:nvPr/>
          </p:nvSpPr>
          <p:spPr>
            <a:xfrm>
              <a:off x="8568766" y="5105400"/>
              <a:ext cx="320039" cy="320040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0" y="484632"/>
            <a:ext cx="7772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21408"/>
            <a:ext cx="7772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Editar estilos de texto Mestre
Segundo nível
Terceiro nível
Quarto nível
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2368" y="6272785"/>
            <a:ext cx="24551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89264B3B-AC38-C34C-B040-2E2B2BAE6215}" type="datetimeFigureOut">
              <a:rPr lang="pt-BR" smtClean="0"/>
              <a:t>17/02/2021</a:t>
            </a:fld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83346" y="6272785"/>
            <a:ext cx="4800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b="1" spc="-70" baseline="0">
                <a:solidFill>
                  <a:srgbClr val="FFFFFF"/>
                </a:solidFill>
                <a:latin typeface="+mn-lt"/>
              </a:defRPr>
            </a:lvl1pPr>
          </a:lstStyle>
          <a:p>
            <a:fld id="{98063C76-C9DC-3A4F-841A-440D1F270EB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692158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3" r:id="rId1"/>
    <p:sldLayoutId id="2147483884" r:id="rId2"/>
    <p:sldLayoutId id="2147483885" r:id="rId3"/>
    <p:sldLayoutId id="2147483886" r:id="rId4"/>
    <p:sldLayoutId id="2147483887" r:id="rId5"/>
    <p:sldLayoutId id="2147483888" r:id="rId6"/>
    <p:sldLayoutId id="2147483889" r:id="rId7"/>
    <p:sldLayoutId id="2147483890" r:id="rId8"/>
    <p:sldLayoutId id="2147483891" r:id="rId9"/>
    <p:sldLayoutId id="2147483892" r:id="rId10"/>
    <p:sldLayoutId id="214748389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200" b="0" kern="1200" cap="all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tif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tif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tif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tif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1B427D2-7AAB-AF47-ACAD-BEE2681A842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02386" y="3429000"/>
            <a:ext cx="6799102" cy="1039030"/>
          </a:xfrm>
        </p:spPr>
        <p:txBody>
          <a:bodyPr/>
          <a:lstStyle/>
          <a:p>
            <a:r>
              <a:rPr lang="pt-BR" dirty="0"/>
              <a:t>Oraremos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EF15773D-B08E-0C4B-8AD3-9C5F2BFBB55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pt-BR" sz="2800" dirty="0"/>
              <a:t>Ceifa de Luz</a:t>
            </a:r>
          </a:p>
        </p:txBody>
      </p:sp>
      <p:sp>
        <p:nvSpPr>
          <p:cNvPr id="4" name="Subtítulo 2">
            <a:extLst>
              <a:ext uri="{FF2B5EF4-FFF2-40B4-BE49-F238E27FC236}">
                <a16:creationId xmlns:a16="http://schemas.microsoft.com/office/drawing/2014/main" id="{662B5930-E532-E045-AA74-E9F05747CE81}"/>
              </a:ext>
            </a:extLst>
          </p:cNvPr>
          <p:cNvSpPr txBox="1">
            <a:spLocks/>
          </p:cNvSpPr>
          <p:nvPr/>
        </p:nvSpPr>
        <p:spPr>
          <a:xfrm>
            <a:off x="788671" y="6161485"/>
            <a:ext cx="6812817" cy="470042"/>
          </a:xfrm>
          <a:prstGeom prst="rect">
            <a:avLst/>
          </a:prstGeom>
        </p:spPr>
        <p:txBody>
          <a:bodyPr vert="horz" lIns="68580" tIns="34290" rIns="68580" bIns="34290" rtlCol="0" anchor="b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pt-BR" sz="12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Escola de Evangelização de Pacientes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pt-BR" sz="12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Grupo Espírita </a:t>
            </a:r>
            <a:r>
              <a:rPr lang="pt-BR" sz="1200" dirty="0" err="1">
                <a:solidFill>
                  <a:schemeClr val="accent4">
                    <a:lumMod val="60000"/>
                    <a:lumOff val="40000"/>
                  </a:schemeClr>
                </a:solidFill>
              </a:rPr>
              <a:t>Guillon</a:t>
            </a:r>
            <a:r>
              <a:rPr lang="pt-BR" sz="12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 Ribeiro</a:t>
            </a:r>
          </a:p>
        </p:txBody>
      </p:sp>
    </p:spTree>
    <p:extLst>
      <p:ext uri="{BB962C8B-B14F-4D97-AF65-F5344CB8AC3E}">
        <p14:creationId xmlns:p14="http://schemas.microsoft.com/office/powerpoint/2010/main" val="41406353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4982823-A310-244B-B8B6-A572CF9C9C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pt-BR" sz="4950" dirty="0"/>
              <a:t>“E esta é a confiança que temos para ele, que, se pedirmos alguma coisa segundo a sua vontade, ele nos ouve.” – João.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2CB4CB7-AA8C-7143-BB32-AA2B1B9814E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anchor="ctr"/>
          <a:lstStyle/>
          <a:p>
            <a:r>
              <a:rPr lang="pt-BR" dirty="0"/>
              <a:t>(</a:t>
            </a:r>
            <a:r>
              <a:rPr lang="pt-BR" dirty="0" err="1"/>
              <a:t>I</a:t>
            </a:r>
            <a:r>
              <a:rPr lang="pt-BR" dirty="0"/>
              <a:t> João, 5:14.)</a:t>
            </a:r>
          </a:p>
        </p:txBody>
      </p:sp>
    </p:spTree>
    <p:extLst>
      <p:ext uri="{BB962C8B-B14F-4D97-AF65-F5344CB8AC3E}">
        <p14:creationId xmlns:p14="http://schemas.microsoft.com/office/powerpoint/2010/main" val="41107027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7796C6A-D103-DE4E-83B5-BE9AF59CAB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Além do pedido, o entendimento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AD87265-C334-4D44-8507-7C38D13A55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46910" y="2448306"/>
            <a:ext cx="4630028" cy="3277000"/>
          </a:xfrm>
        </p:spPr>
        <p:txBody>
          <a:bodyPr>
            <a:normAutofit fontScale="92500"/>
          </a:bodyPr>
          <a:lstStyle/>
          <a:p>
            <a:r>
              <a:rPr lang="pt-BR" dirty="0"/>
              <a:t>“Exporemos em prece ao Senhor os nossos obstáculos, pedindo as providências que se nos façam necessárias à paz e à execução dos encargos que a vida nos delegou; entretanto, suplicaremos também a ele nos ilumine o entendimento, para que lhes saibamos receber dignamente as decisões.”</a:t>
            </a:r>
          </a:p>
          <a:p>
            <a:pPr lvl="4"/>
            <a:r>
              <a:rPr lang="pt-BR" dirty="0"/>
              <a:t>(EMMANUEL. </a:t>
            </a:r>
            <a:r>
              <a:rPr lang="pt-BR" i="1" dirty="0"/>
              <a:t>Ceifa de Luz</a:t>
            </a:r>
            <a:r>
              <a:rPr lang="pt-BR" dirty="0"/>
              <a:t>, cap. 44.)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860CA285-2A39-3846-A873-F938A32DC68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54" t="778" r="394" b="586"/>
          <a:stretch/>
        </p:blipFill>
        <p:spPr>
          <a:xfrm>
            <a:off x="685800" y="3076833"/>
            <a:ext cx="2918848" cy="2019945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841808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4F24EDA-87CE-3B44-949C-D84E61DE23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484632"/>
            <a:ext cx="7900988" cy="1609344"/>
          </a:xfrm>
        </p:spPr>
        <p:txBody>
          <a:bodyPr/>
          <a:lstStyle/>
          <a:p>
            <a:r>
              <a:rPr lang="pt-BR" dirty="0"/>
              <a:t>Recursos e caminhos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E116CC2-D650-E346-8902-7453846EC9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2120900"/>
            <a:ext cx="4544122" cy="4222750"/>
          </a:xfrm>
        </p:spPr>
        <p:txBody>
          <a:bodyPr/>
          <a:lstStyle/>
          <a:p>
            <a:r>
              <a:rPr lang="pt-BR" dirty="0"/>
              <a:t>“Tenhamos suficiente gratidão para não </a:t>
            </a:r>
            <a:r>
              <a:rPr lang="pt-BR" dirty="0" err="1"/>
              <a:t>suprimir-Lhe</a:t>
            </a:r>
            <a:r>
              <a:rPr lang="pt-BR" dirty="0"/>
              <a:t> a benção. </a:t>
            </a:r>
          </a:p>
          <a:p>
            <a:r>
              <a:rPr lang="pt-BR" dirty="0"/>
              <a:t>A Providência Divina possui os recursos e caminhos que Lhe são próprios para alcançar-nos.”</a:t>
            </a:r>
          </a:p>
          <a:p>
            <a:pPr lvl="4"/>
            <a:r>
              <a:rPr lang="pt-BR" dirty="0"/>
              <a:t>(EMMANUEL. </a:t>
            </a:r>
            <a:r>
              <a:rPr lang="pt-BR" i="1" dirty="0"/>
              <a:t>Ceifa de Luz</a:t>
            </a:r>
            <a:r>
              <a:rPr lang="pt-BR" dirty="0"/>
              <a:t>, cap. 44.)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F1A86D99-4DB8-DE43-9469-AF54D1E40DD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6758"/>
          <a:stretch/>
        </p:blipFill>
        <p:spPr>
          <a:xfrm>
            <a:off x="5538788" y="2811264"/>
            <a:ext cx="3048000" cy="2842022"/>
          </a:xfrm>
          <a:prstGeom prst="rect">
            <a:avLst/>
          </a:prstGeom>
          <a:ln>
            <a:solidFill>
              <a:schemeClr val="accent4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5009258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71D006A-7FA7-3043-91D8-6E8C61C149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484632"/>
            <a:ext cx="7900988" cy="1609344"/>
          </a:xfrm>
        </p:spPr>
        <p:txBody>
          <a:bodyPr/>
          <a:lstStyle/>
          <a:p>
            <a:r>
              <a:rPr lang="pt-BR" dirty="0"/>
              <a:t>Confiemos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77EA19A-42C9-3E41-8CE0-92BEFED6E4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04371" y="2120900"/>
            <a:ext cx="4282416" cy="4222750"/>
          </a:xfrm>
        </p:spPr>
        <p:txBody>
          <a:bodyPr>
            <a:normAutofit/>
          </a:bodyPr>
          <a:lstStyle/>
          <a:p>
            <a:pPr lvl="1"/>
            <a:r>
              <a:rPr lang="pt-BR" i="1" dirty="0"/>
              <a:t>“E se sabemos que ele nos ouve, quanto ao que lhe pedimos, estamos certos de que obtemos os pedidos que lhe temos feito.”</a:t>
            </a:r>
            <a:r>
              <a:rPr lang="pt-BR" dirty="0"/>
              <a:t> – João</a:t>
            </a:r>
          </a:p>
          <a:p>
            <a:pPr lvl="4"/>
            <a:r>
              <a:rPr lang="pt-BR" dirty="0"/>
              <a:t>(</a:t>
            </a:r>
            <a:r>
              <a:rPr lang="pt-BR" dirty="0" err="1"/>
              <a:t>I</a:t>
            </a:r>
            <a:r>
              <a:rPr lang="pt-BR" dirty="0"/>
              <a:t> João, 5:15.)</a:t>
            </a:r>
          </a:p>
          <a:p>
            <a:r>
              <a:rPr lang="pt-BR" dirty="0"/>
              <a:t>“Em nos dirigindo ao Senhor, rogando alguma concessão, condicionemo-nos ao Critério Divino.”</a:t>
            </a:r>
          </a:p>
          <a:p>
            <a:pPr lvl="4"/>
            <a:r>
              <a:rPr lang="pt-BR" dirty="0"/>
              <a:t>(EMMANUEL. </a:t>
            </a:r>
            <a:r>
              <a:rPr lang="pt-BR" i="1" dirty="0"/>
              <a:t>Segue-me</a:t>
            </a:r>
            <a:r>
              <a:rPr lang="pt-BR" dirty="0"/>
              <a:t>, mensagem “Confiaremos”.)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BE2C0187-4601-B24A-A5BF-0E3DA144B5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3255962"/>
            <a:ext cx="3048000" cy="1952625"/>
          </a:xfrm>
          <a:prstGeom prst="rect">
            <a:avLst/>
          </a:prstGeom>
          <a:ln>
            <a:solidFill>
              <a:schemeClr val="accent4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778256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7F8920D-210C-8942-B0EA-0CFDFE090A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O que nos impede de acolher o que pedimos?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73EDF27-022F-8D40-8F40-83C898376D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2121408"/>
            <a:ext cx="7900988" cy="2699064"/>
          </a:xfrm>
        </p:spPr>
        <p:txBody>
          <a:bodyPr>
            <a:normAutofit fontScale="92500" lnSpcReduction="10000"/>
          </a:bodyPr>
          <a:lstStyle/>
          <a:p>
            <a:r>
              <a:rPr lang="pt-BR" dirty="0"/>
              <a:t>“Rogamos a Deus a presença da felicidade em nossos dias, segundo a concepção com que a imaginamos, mas somos, via de regra, portadores de certos defeitos, que nos impediriam acolhê-la, sem agravar as próprias dívidas, e Deus, em muitos casos, nos envia primeiramente o espinho da provação, que nos faculte a experiência precisa para recebê-la em momento oportuno, como determina o recurso operatório para o corpo doente, antes que se lhe restaure a saúde.”</a:t>
            </a:r>
          </a:p>
          <a:p>
            <a:pPr lvl="4"/>
            <a:r>
              <a:rPr lang="pt-BR" dirty="0"/>
              <a:t>(EMMANUEL. </a:t>
            </a:r>
            <a:r>
              <a:rPr lang="pt-BR" i="1" dirty="0"/>
              <a:t>Ceifa de Luz</a:t>
            </a:r>
            <a:r>
              <a:rPr lang="pt-BR" dirty="0"/>
              <a:t>, cap. 44.)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80923A89-71A9-1944-8B91-5FCFA55677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91853" y="4787019"/>
            <a:ext cx="6088882" cy="1809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20577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BB41166-B7C3-8540-8F99-8970C29CFB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Pedido e solução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7693A2D-B854-E74F-81FA-FB3A5DB964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“Em qualquer setor de organização humana, o benefício solicitado se divide em duas fases essenciais – o </a:t>
            </a:r>
            <a:r>
              <a:rPr lang="pt-BR" b="1" dirty="0"/>
              <a:t>pedido</a:t>
            </a:r>
            <a:r>
              <a:rPr lang="pt-BR" dirty="0"/>
              <a:t> e a </a:t>
            </a:r>
            <a:r>
              <a:rPr lang="pt-BR" b="1" dirty="0"/>
              <a:t>solução</a:t>
            </a:r>
            <a:r>
              <a:rPr lang="pt-BR" dirty="0"/>
              <a:t>. </a:t>
            </a:r>
          </a:p>
          <a:p>
            <a:r>
              <a:rPr lang="pt-BR" dirty="0"/>
              <a:t>Forçoso, porém, reconhecer que, se </a:t>
            </a:r>
            <a:r>
              <a:rPr lang="pt-BR" b="1" dirty="0"/>
              <a:t>todo pedido é livre</a:t>
            </a:r>
            <a:r>
              <a:rPr lang="pt-BR" dirty="0"/>
              <a:t>, qualquer solução exige exame. Empregadores não atendem às requisições dos subordinados sem analisar-lhes a ficha de </a:t>
            </a:r>
            <a:r>
              <a:rPr lang="pt-BR" b="1" dirty="0"/>
              <a:t>mérito</a:t>
            </a:r>
            <a:r>
              <a:rPr lang="pt-BR" dirty="0"/>
              <a:t>, sob pena de prejudicarem a máquina administrativa. Professores não satisfarão exigências de alunos sem, antes, lhes observar o aproveitamento, se não querem perturbar as </a:t>
            </a:r>
            <a:r>
              <a:rPr lang="pt-BR" b="1" dirty="0"/>
              <a:t>funções educativas</a:t>
            </a:r>
            <a:r>
              <a:rPr lang="pt-BR" dirty="0"/>
              <a:t> da escola.”</a:t>
            </a:r>
          </a:p>
          <a:p>
            <a:pPr lvl="4"/>
            <a:r>
              <a:rPr lang="pt-BR" dirty="0"/>
              <a:t>(EMMANUEL. </a:t>
            </a:r>
            <a:r>
              <a:rPr lang="pt-BR" i="1" dirty="0"/>
              <a:t>Segue-me</a:t>
            </a:r>
            <a:r>
              <a:rPr lang="pt-BR" dirty="0"/>
              <a:t>, mensagem “Confiaremos”.)</a:t>
            </a:r>
          </a:p>
        </p:txBody>
      </p:sp>
    </p:spTree>
    <p:extLst>
      <p:ext uri="{BB962C8B-B14F-4D97-AF65-F5344CB8AC3E}">
        <p14:creationId xmlns:p14="http://schemas.microsoft.com/office/powerpoint/2010/main" val="19153321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7F8920D-210C-8942-B0EA-0CFDFE090A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484632"/>
            <a:ext cx="7900988" cy="1609344"/>
          </a:xfrm>
        </p:spPr>
        <p:txBody>
          <a:bodyPr/>
          <a:lstStyle/>
          <a:p>
            <a:r>
              <a:rPr lang="pt-BR" dirty="0"/>
              <a:t>Qual deve ser nossa postura mental?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73EDF27-022F-8D40-8F40-83C898376D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2121408"/>
            <a:ext cx="7900988" cy="4222242"/>
          </a:xfrm>
        </p:spPr>
        <p:txBody>
          <a:bodyPr/>
          <a:lstStyle/>
          <a:p>
            <a:r>
              <a:rPr lang="pt-BR" dirty="0"/>
              <a:t>“Digamos no íntimo do ser: </a:t>
            </a:r>
          </a:p>
          <a:p>
            <a:pPr lvl="1"/>
            <a:r>
              <a:rPr lang="pt-BR" dirty="0"/>
              <a:t>‘Se julgardes, Senhor, que isso nos ajudará a ser melhores para os nossos irmãos, em louvor dos vossos desígnios...’</a:t>
            </a:r>
          </a:p>
          <a:p>
            <a:pPr lvl="1"/>
            <a:r>
              <a:rPr lang="pt-BR" dirty="0"/>
              <a:t>‘Se considerardes que assim poderemos ser mais úteis em vossa obra...’</a:t>
            </a:r>
          </a:p>
          <a:p>
            <a:r>
              <a:rPr lang="pt-BR" dirty="0"/>
              <a:t>E façamos dentro de nós o silêncio preciso, emudecendo qualquer indisciplina mental.”</a:t>
            </a:r>
          </a:p>
          <a:p>
            <a:pPr lvl="4"/>
            <a:r>
              <a:rPr lang="pt-BR" dirty="0"/>
              <a:t>(EMMANUEL. </a:t>
            </a:r>
            <a:r>
              <a:rPr lang="pt-BR" i="1" dirty="0"/>
              <a:t>Segue-me</a:t>
            </a:r>
            <a:r>
              <a:rPr lang="pt-BR" dirty="0"/>
              <a:t>, mensagem “Confiaremos”.)</a:t>
            </a:r>
          </a:p>
        </p:txBody>
      </p:sp>
    </p:spTree>
    <p:extLst>
      <p:ext uri="{BB962C8B-B14F-4D97-AF65-F5344CB8AC3E}">
        <p14:creationId xmlns:p14="http://schemas.microsoft.com/office/powerpoint/2010/main" val="14845262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7F8920D-210C-8942-B0EA-0CFDFE090A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484632"/>
            <a:ext cx="7900988" cy="1609344"/>
          </a:xfrm>
        </p:spPr>
        <p:txBody>
          <a:bodyPr/>
          <a:lstStyle/>
          <a:p>
            <a:r>
              <a:rPr lang="pt-BR"/>
              <a:t>Como, onde e quando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73EDF27-022F-8D40-8F40-83C898376D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2120900"/>
            <a:ext cx="7900988" cy="2555875"/>
          </a:xfrm>
        </p:spPr>
        <p:txBody>
          <a:bodyPr/>
          <a:lstStyle/>
          <a:p>
            <a:r>
              <a:rPr lang="pt-BR" dirty="0"/>
              <a:t>“... somente Deus – pelos Mensageiros Divinos que o representam, junto de nós – sabe, em nosso favor, como, onde e quando nos atender.”</a:t>
            </a:r>
          </a:p>
          <a:p>
            <a:pPr lvl="4"/>
            <a:r>
              <a:rPr lang="pt-BR" dirty="0"/>
              <a:t>(EMMANUEL. </a:t>
            </a:r>
            <a:r>
              <a:rPr lang="pt-BR" i="1" dirty="0"/>
              <a:t>Segue-me</a:t>
            </a:r>
            <a:r>
              <a:rPr lang="pt-BR" dirty="0"/>
              <a:t>, mensagem “Confiaremos”.)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6AB1AFA8-CEBC-BA4D-9846-456B20DA90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9394" y="4676775"/>
            <a:ext cx="3733800" cy="1666875"/>
          </a:xfrm>
          <a:prstGeom prst="rect">
            <a:avLst/>
          </a:prstGeom>
          <a:ln>
            <a:solidFill>
              <a:schemeClr val="accent4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6782872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7F8920D-210C-8942-B0EA-0CFDFE090A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484632"/>
            <a:ext cx="7900988" cy="1609344"/>
          </a:xfrm>
        </p:spPr>
        <p:txBody>
          <a:bodyPr/>
          <a:lstStyle/>
          <a:p>
            <a:r>
              <a:rPr lang="pt-BR" dirty="0"/>
              <a:t>Como oraremos?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73EDF27-022F-8D40-8F40-83C898376D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2121408"/>
            <a:ext cx="7900988" cy="4222242"/>
          </a:xfrm>
        </p:spPr>
        <p:txBody>
          <a:bodyPr/>
          <a:lstStyle/>
          <a:p>
            <a:r>
              <a:rPr lang="pt-BR" dirty="0"/>
              <a:t>“Oremos, unindo-nos aos planos do Senhor, sem exigir que os planos do Senhor se submetam aos nossos, e aprenderemos a ver e a aceitar o que seja melhor para nós, asserenando o coração. </a:t>
            </a:r>
          </a:p>
          <a:p>
            <a:r>
              <a:rPr lang="pt-BR" dirty="0"/>
              <a:t>Não gritarmos ‘eu quero...’ mas afirmar, em nossa condição de espíritos imperfeitos: ‘se posso querer...’.”</a:t>
            </a:r>
          </a:p>
          <a:p>
            <a:pPr lvl="4"/>
            <a:r>
              <a:rPr lang="pt-BR" dirty="0"/>
              <a:t>(EMMANUEL. </a:t>
            </a:r>
            <a:r>
              <a:rPr lang="pt-BR" i="1" dirty="0"/>
              <a:t>Segue-me</a:t>
            </a:r>
            <a:r>
              <a:rPr lang="pt-BR" dirty="0"/>
              <a:t>, mensagem “Confiaremos”.)</a:t>
            </a:r>
          </a:p>
          <a:p>
            <a:r>
              <a:rPr lang="pt-BR" dirty="0"/>
              <a:t>“... porque a Vontade do Senhor inclui, invariavelmente, a harmonia e a felicidade de nossa vida.”</a:t>
            </a:r>
          </a:p>
          <a:p>
            <a:pPr lvl="4"/>
            <a:r>
              <a:rPr lang="pt-BR" dirty="0"/>
              <a:t>(EMMANUEL. </a:t>
            </a:r>
            <a:r>
              <a:rPr lang="pt-BR" i="1" dirty="0"/>
              <a:t>Ceifa de Luz</a:t>
            </a:r>
            <a:r>
              <a:rPr lang="pt-BR" dirty="0"/>
              <a:t>, cap. 44.)</a:t>
            </a:r>
          </a:p>
        </p:txBody>
      </p:sp>
    </p:spTree>
    <p:extLst>
      <p:ext uri="{BB962C8B-B14F-4D97-AF65-F5344CB8AC3E}">
        <p14:creationId xmlns:p14="http://schemas.microsoft.com/office/powerpoint/2010/main" val="216278078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ipo de Madeira">
  <a:themeElements>
    <a:clrScheme name="Tipo de Madeira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Tipo de Madeira">
      <a:majorFont>
        <a:latin typeface="Rockwell Condensed" panose="02060603050405020104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ipo de Madeira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142A1326-48AB-42A9-8428-CB14AA30176D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Wood Type</Template>
  <TotalTime>2015</TotalTime>
  <Words>1220</Words>
  <Application>Microsoft Macintosh PowerPoint</Application>
  <PresentationFormat>Apresentação na tela (4:3)</PresentationFormat>
  <Paragraphs>60</Paragraphs>
  <Slides>10</Slides>
  <Notes>9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10</vt:i4>
      </vt:variant>
    </vt:vector>
  </HeadingPairs>
  <TitlesOfParts>
    <vt:vector size="16" baseType="lpstr">
      <vt:lpstr>Calibri</vt:lpstr>
      <vt:lpstr>Rockwell</vt:lpstr>
      <vt:lpstr>Rockwell Condensed</vt:lpstr>
      <vt:lpstr>Rockwell Extra Bold</vt:lpstr>
      <vt:lpstr>Wingdings</vt:lpstr>
      <vt:lpstr>Tipo de Madeira</vt:lpstr>
      <vt:lpstr>Oraremos</vt:lpstr>
      <vt:lpstr>“E esta é a confiança que temos para ele, que, se pedirmos alguma coisa segundo a sua vontade, ele nos ouve.” – João.</vt:lpstr>
      <vt:lpstr>Além do pedido, o entendimento</vt:lpstr>
      <vt:lpstr>Recursos e caminhos</vt:lpstr>
      <vt:lpstr>Confiemos</vt:lpstr>
      <vt:lpstr>O que nos impede de acolher o que pedimos?</vt:lpstr>
      <vt:lpstr>Pedido e solução</vt:lpstr>
      <vt:lpstr>Qual deve ser nossa postura mental?</vt:lpstr>
      <vt:lpstr>Como, onde e quando</vt:lpstr>
      <vt:lpstr>Como oraremos?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Adriano Alves</dc:creator>
  <cp:lastModifiedBy>Adriano Alves</cp:lastModifiedBy>
  <cp:revision>32</cp:revision>
  <dcterms:created xsi:type="dcterms:W3CDTF">2018-09-04T14:00:38Z</dcterms:created>
  <dcterms:modified xsi:type="dcterms:W3CDTF">2021-02-18T00:06:53Z</dcterms:modified>
</cp:coreProperties>
</file>