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8" r:id="rId1"/>
  </p:sldMasterIdLst>
  <p:notesMasterIdLst>
    <p:notesMasterId r:id="rId19"/>
  </p:notes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604"/>
    <p:restoredTop sz="80548"/>
  </p:normalViewPr>
  <p:slideViewPr>
    <p:cSldViewPr snapToGrid="0" snapToObjects="1" showGuides="1">
      <p:cViewPr>
        <p:scale>
          <a:sx n="87" d="100"/>
          <a:sy n="87" d="100"/>
        </p:scale>
        <p:origin x="432" y="336"/>
      </p:cViewPr>
      <p:guideLst>
        <p:guide orient="horz" pos="415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03B39-EBAB-1F40-9249-EAAEA537BB9B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7A017-D015-1844-B19A-3C52DF0A85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356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capítulo estudado hoje corresponde aos comentários do mentor espiritual ao versículo acima da 1ª carta de João. Mas observem que o evangelista menciona “caridade” e Emmanuel intitula o capítulo por “esmola maior”. Afinal qual a diferença entre esmola e caridade? São a mesma coisa? Uma está contida na outra? Vamos refletir juntos. [</a:t>
            </a:r>
            <a:r>
              <a:rPr lang="pt-BR"/>
              <a:t>próximo slide]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7A017-D015-1844-B19A-3C52DF0A858A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4260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“Do ponto de vista espírita, pode haver: esmola sem caridade, esmola com caridade e... Caridade sem esmola, dependendo dos sentimentos que acompanhem ou inspirem o modo de agir das criaturas.” (RODOLFO </a:t>
            </a:r>
            <a:r>
              <a:rPr lang="pt-BR" dirty="0" err="1"/>
              <a:t>CALLIGARIS</a:t>
            </a:r>
            <a:r>
              <a:rPr lang="pt-BR" dirty="0"/>
              <a:t>. </a:t>
            </a:r>
            <a:r>
              <a:rPr lang="pt-BR" i="1" dirty="0"/>
              <a:t>As Leis</a:t>
            </a:r>
            <a:r>
              <a:rPr lang="pt-BR" i="1" baseline="0" dirty="0"/>
              <a:t> Morais</a:t>
            </a:r>
            <a:r>
              <a:rPr lang="pt-BR" baseline="0" dirty="0"/>
              <a:t>, cap. 41</a:t>
            </a:r>
            <a:r>
              <a:rPr lang="pt-BR" dirty="0"/>
              <a:t>)</a:t>
            </a:r>
          </a:p>
          <a:p>
            <a:endParaRPr lang="pt-BR" dirty="0"/>
          </a:p>
          <a:p>
            <a:r>
              <a:rPr lang="pt-BR" dirty="0"/>
              <a:t>É importante destacar que Emmanuel, neste capítulo, aponta</a:t>
            </a:r>
            <a:r>
              <a:rPr lang="pt-BR" baseline="0" dirty="0"/>
              <a:t> “esmola” como sendo a caridade material, para ressaltar que a caridade é praticada em sua forma mais nobre em gestos que não dependem de recursos materiais.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7A017-D015-1844-B19A-3C52DF0A858A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1106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Nas instruções dos espíritos, contidas em </a:t>
            </a:r>
            <a:r>
              <a:rPr lang="pt-BR" i="1" dirty="0"/>
              <a:t>O Evangelho Segundo o Espiritismo</a:t>
            </a:r>
            <a:r>
              <a:rPr lang="pt-BR" dirty="0"/>
              <a:t>, vemos que,</a:t>
            </a:r>
            <a:r>
              <a:rPr lang="pt-BR" baseline="0" dirty="0"/>
              <a:t> de fato, existem duas formas de se exercer a caridade: materialmente e moralmente. O Espírito salienta, contudo que a prática da caridade moral não nos exime de realizar a material, que, aliás, é a mais fácil de todas, pois que nos cabe tão somente dar do que, muitas vezes, nos sobra.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7A017-D015-1844-B19A-3C52DF0A858A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596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Emmanuel, portanto, lista uma série de atitudes que podemos e devemos começar a exercitar, em vários setores de nossa convivência com o próximo.</a:t>
            </a:r>
          </a:p>
          <a:p>
            <a:r>
              <a:rPr lang="pt-BR" dirty="0"/>
              <a:t>O primeiro deles é o nosso primeiro núcleo social: a família. Ambiente onde (</a:t>
            </a:r>
            <a:r>
              <a:rPr lang="pt-BR" dirty="0" err="1"/>
              <a:t>re</a:t>
            </a:r>
            <a:r>
              <a:rPr lang="pt-BR" dirty="0"/>
              <a:t>)encontramos os espíritos com os quais devemos desenvolver ou aprimorar o afeto e os bons sentimentos,</a:t>
            </a:r>
            <a:r>
              <a:rPr lang="pt-BR" baseline="0" dirty="0"/>
              <a:t> meta fundamental de nossas existências.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7A017-D015-1844-B19A-3C52DF0A858A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7420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ambiente profissional também é extremamente importante, pois,</a:t>
            </a:r>
            <a:r>
              <a:rPr lang="pt-BR" baseline="0" dirty="0"/>
              <a:t> para muitos, é o local onde se dedica o maior número de horas do dia, exigindo, assim, cuidado de cada um para não desenvolvermos animosidades, mas sim cultivarmos relações de respeito.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7A017-D015-1844-B19A-3C52DF0A858A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099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ser humano é social, por natureza.</a:t>
            </a:r>
            <a:r>
              <a:rPr lang="pt-BR" baseline="0" dirty="0"/>
              <a:t> Estamos todos submetidos à lei de sociedade, que é lei divina, e apenas pelo convívio temos condições de aprimorar nossa personalidade, transformando os caracteres negativos que conseguirmos identificar e aperfeiçoando as qualidades positivas que já temos conquistado.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7A017-D015-1844-B19A-3C52DF0A858A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3257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Nos espaços públicos temos oportunidade de exercitar gentileza, simplicidade, simpatia, colaboração, respeito a pessoas fora dos </a:t>
            </a:r>
            <a:r>
              <a:rPr lang="pt-BR" baseline="0" dirty="0"/>
              <a:t>círculos da consanguinidade, do afeto ou da hierarquia, agregando, por isso, valor ainda maior a tais gestos.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7A017-D015-1844-B19A-3C52DF0A858A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2343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autor</a:t>
            </a:r>
            <a:r>
              <a:rPr lang="pt-BR" baseline="0" dirty="0"/>
              <a:t> espírita </a:t>
            </a:r>
            <a:r>
              <a:rPr lang="pt-BR" dirty="0"/>
              <a:t>Rodolfo </a:t>
            </a:r>
            <a:r>
              <a:rPr lang="pt-BR" dirty="0" err="1"/>
              <a:t>Calligaris</a:t>
            </a:r>
            <a:r>
              <a:rPr lang="pt-BR" dirty="0"/>
              <a:t>, na obra </a:t>
            </a:r>
            <a:r>
              <a:rPr lang="pt-BR" i="1" dirty="0"/>
              <a:t>As Lei Morais</a:t>
            </a:r>
            <a:r>
              <a:rPr lang="pt-BR" dirty="0"/>
              <a:t>, destaca em dois capítulos (41 e 42) o</a:t>
            </a:r>
            <a:r>
              <a:rPr lang="pt-BR" baseline="0" dirty="0"/>
              <a:t> tema “esmola e caridade”. No segundo destes, recortamos alguns se seus apontamentos para complementarmos a abordagem do Emmanuel a respeito de atitudes simples que devemos nos esforçar por cultivar e que são expressões de caridade.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7A017-D015-1844-B19A-3C52DF0A858A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32367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Talvez a maneira mais ao nosso alcance de fazermos a caridade: pela prece.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7A017-D015-1844-B19A-3C52DF0A858A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7662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Quando reencarnados somos estimulados a aprender a falar e aprimoramos constantemente essa habilidade, mas aprender a silenciar é algo bem mais desafiador.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7A017-D015-1844-B19A-3C52DF0A858A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64557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Uma expressão de caridade fundamental nos dias atuais, quando nos deparamos com tantas pessoas deprimidas, pessimistas...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7A017-D015-1844-B19A-3C52DF0A858A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34877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foto mostra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Alveiro Vargas, quando tinha apenas 9 anos. Conhecido como “pequeno anjo da Colômbia”, o garotinho resolveu mudar a vida dos mais velhos, em sua cidade natal,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Bucamaranga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Sem recursos e por conta própria, ele organizou seus amigos, também crianças, da favela onde morava e passou a levar cuidados, amor e carinho aos idosos.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Agora, pense: o que você diria a uma criança de 9 anos que lhe dissesse que deseja cuidar dos idosos abandonados de seu bairro?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7A017-D015-1844-B19A-3C52DF0A858A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65092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7A017-D015-1844-B19A-3C52DF0A858A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2551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Ou, por outro lado, se oferecêssemos aos outros a mesma indulgência que reservamos a nós próprios quando falhamos. É um outro ponto de vista...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7A017-D015-1844-B19A-3C52DF0A858A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20071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querido autor (Rodolfo </a:t>
            </a:r>
            <a:r>
              <a:rPr lang="pt-BR" dirty="0" err="1"/>
              <a:t>Calligaris</a:t>
            </a:r>
            <a:r>
              <a:rPr lang="pt-BR" dirty="0"/>
              <a:t>) conclui seus apontamentos desse capítulo na mesma linha adotada por Emmanuel no capítulo da obra em estudo: a de que a prática da caridade é o que é esperado de cada um de nós... [próximo slide]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7A017-D015-1844-B19A-3C52DF0A858A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20100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... ou seja, que a caridade é o nosso dever moral perante a Economia Divina e que a “esmola maior” é o cumprimento desse dever.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7A017-D015-1844-B19A-3C52DF0A858A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1133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b="2676"/>
          <a:stretch/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accent4">
                    <a:lumMod val="75000"/>
                  </a:schemeClr>
                </a:solidFill>
              </a:defRPr>
            </a:lvl1pPr>
            <a:lvl2pPr marL="457189" indent="0" algn="ctr">
              <a:buNone/>
              <a:defRPr sz="1600"/>
            </a:lvl2pPr>
            <a:lvl3pPr marL="914377" indent="0" algn="ctr">
              <a:buNone/>
              <a:defRPr sz="16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4639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629946" cy="1499616"/>
          </a:xfrm>
        </p:spPr>
        <p:txBody>
          <a:bodyPr>
            <a:normAutofit/>
          </a:bodyPr>
          <a:lstStyle>
            <a:lvl1pPr>
              <a:defRPr sz="5400" cap="small" baseline="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68096" y="2285999"/>
            <a:ext cx="7629947" cy="4186989"/>
          </a:xfrm>
        </p:spPr>
        <p:txBody>
          <a:bodyPr anchor="ctr"/>
          <a:lstStyle>
            <a:lvl2pPr marL="454025" indent="-274638">
              <a:buSzPct val="100000"/>
              <a:buFont typeface="Arial Unicode MS" panose="020B0604020202020204" pitchFamily="34" charset="-128"/>
              <a:buChar char="⑉"/>
              <a:tabLst/>
              <a:defRPr/>
            </a:lvl2pPr>
            <a:lvl3pPr marL="717550" indent="-263525">
              <a:buSzPct val="100000"/>
              <a:buFont typeface="Arial Unicode MS" panose="020B0604020202020204" pitchFamily="34" charset="-128"/>
              <a:buChar char="⑉"/>
              <a:tabLst/>
              <a:defRPr/>
            </a:lvl3pPr>
            <a:lvl4pPr marL="1030288" indent="-263525">
              <a:buSzPct val="100000"/>
              <a:buFont typeface="Arial Unicode MS" panose="020B0604020202020204" pitchFamily="34" charset="-128"/>
              <a:buChar char="⑉"/>
              <a:tabLst/>
              <a:defRPr/>
            </a:lvl4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318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</a:blip>
          <a:srcRect t="25658" b="2676"/>
          <a:stretch/>
        </p:blipFill>
        <p:spPr>
          <a:xfrm>
            <a:off x="0" y="0"/>
            <a:ext cx="9144000" cy="33666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7755" y="3357859"/>
            <a:ext cx="8120495" cy="2044320"/>
          </a:xfrm>
        </p:spPr>
        <p:txBody>
          <a:bodyPr anchor="b">
            <a:normAutofit/>
          </a:bodyPr>
          <a:lstStyle>
            <a:lvl1pPr algn="r">
              <a:defRPr sz="4400" b="0" cap="small" spc="200" baseline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pt-BR" dirty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37755" y="5402179"/>
            <a:ext cx="8120495" cy="1020998"/>
          </a:xfrm>
        </p:spPr>
        <p:txBody>
          <a:bodyPr lIns="91440" rIns="91440" anchor="t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59732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0AA68-9051-764D-B753-623562F169E3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CB4A-A3C9-3946-A2A5-28FEEA128C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9964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0AA68-9051-764D-B753-623562F169E3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CB4A-A3C9-3946-A2A5-28FEEA128C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255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0AA68-9051-764D-B753-623562F169E3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CB4A-A3C9-3946-A2A5-28FEEA128C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2114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0AA68-9051-764D-B753-623562F169E3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CB4A-A3C9-3946-A2A5-28FEEA128C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7854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0AA68-9051-764D-B753-623562F169E3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CB4A-A3C9-3946-A2A5-28FEEA128C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118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0AA68-9051-764D-B753-623562F169E3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CB4A-A3C9-3946-A2A5-28FEEA128C33}" type="slidenum">
              <a:rPr lang="pt-BR" smtClean="0"/>
              <a:t>‹nº›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436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0AA68-9051-764D-B753-623562F169E3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CB4A-A3C9-3946-A2A5-28FEEA128C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9002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0AA68-9051-764D-B753-623562F169E3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CB4A-A3C9-3946-A2A5-28FEEA128C33}" type="slidenum">
              <a:rPr lang="pt-BR" smtClean="0"/>
              <a:t>‹nº›</a:t>
            </a:fld>
            <a:endParaRPr lang="pt-B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44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13">
            <a:duotone>
              <a:schemeClr val="accent2">
                <a:shade val="45000"/>
                <a:satMod val="135000"/>
              </a:schemeClr>
              <a:prstClr val="white"/>
            </a:duotone>
            <a:alphaModFix amt="20000"/>
          </a:blip>
          <a:stretch>
            <a:fillRect/>
          </a:stretch>
        </p:blipFill>
        <p:spPr>
          <a:xfrm>
            <a:off x="0" y="0"/>
            <a:ext cx="9144000" cy="21945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A6C0AA68-9051-764D-B753-623562F169E3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8472CB4A-A3C9-3946-A2A5-28FEEA128C33}" type="slidenum">
              <a:rPr lang="pt-BR" smtClean="0"/>
              <a:t>‹nº›</a:t>
            </a:fld>
            <a:endParaRPr lang="pt-BR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5335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377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accent4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just" defTabSz="914377" rtl="0" eaLnBrk="1" latinLnBrk="0" hangingPunct="1">
        <a:lnSpc>
          <a:spcPct val="90000"/>
        </a:lnSpc>
        <a:spcBef>
          <a:spcPts val="800"/>
        </a:spcBef>
        <a:spcAft>
          <a:spcPts val="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accent4">
              <a:lumMod val="50000"/>
            </a:schemeClr>
          </a:solidFill>
          <a:latin typeface="Avenir Next" charset="0"/>
          <a:ea typeface="Avenir Next" charset="0"/>
          <a:cs typeface="Avenir Next" charset="0"/>
        </a:defRPr>
      </a:lvl1pPr>
      <a:lvl2pPr marL="265176" indent="-137157" algn="just" defTabSz="914377" rtl="0" eaLnBrk="1" latinLnBrk="0" hangingPunct="1">
        <a:lnSpc>
          <a:spcPct val="90000"/>
        </a:lnSpc>
        <a:spcBef>
          <a:spcPts val="600"/>
        </a:spcBef>
        <a:spcAft>
          <a:spcPts val="0"/>
        </a:spcAft>
        <a:buClr>
          <a:schemeClr val="accent2">
            <a:lumMod val="75000"/>
          </a:schemeClr>
        </a:buClr>
        <a:buFont typeface="Symbol" charset="2"/>
        <a:buChar char="⎜"/>
        <a:defRPr sz="2000" kern="1200">
          <a:solidFill>
            <a:schemeClr val="accent4">
              <a:lumMod val="75000"/>
            </a:schemeClr>
          </a:solidFill>
          <a:latin typeface="Avenir Next" charset="0"/>
          <a:ea typeface="Avenir Next" charset="0"/>
          <a:cs typeface="Avenir Next" charset="0"/>
        </a:defRPr>
      </a:lvl2pPr>
      <a:lvl3pPr marL="448056" indent="-137157" algn="just" defTabSz="914377" rtl="0" eaLnBrk="1" latinLnBrk="0" hangingPunct="1">
        <a:lnSpc>
          <a:spcPct val="90000"/>
        </a:lnSpc>
        <a:spcBef>
          <a:spcPts val="500"/>
        </a:spcBef>
        <a:spcAft>
          <a:spcPts val="0"/>
        </a:spcAft>
        <a:buClr>
          <a:schemeClr val="accent2"/>
        </a:buClr>
        <a:buFont typeface="Symbol" charset="2"/>
        <a:buChar char="⎜"/>
        <a:defRPr sz="1800" kern="1200">
          <a:solidFill>
            <a:schemeClr val="accent4">
              <a:lumMod val="50000"/>
            </a:schemeClr>
          </a:solidFill>
          <a:latin typeface="Avenir Next" charset="0"/>
          <a:ea typeface="Avenir Next" charset="0"/>
          <a:cs typeface="Avenir Next" charset="0"/>
        </a:defRPr>
      </a:lvl3pPr>
      <a:lvl4pPr marL="594360" indent="-137157" algn="just" defTabSz="914377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>
          <a:schemeClr val="accent2"/>
        </a:buClr>
        <a:buFont typeface="Symbol" charset="2"/>
        <a:buChar char="⎜"/>
        <a:defRPr sz="1600" kern="1200">
          <a:solidFill>
            <a:schemeClr val="accent4">
              <a:lumMod val="50000"/>
            </a:schemeClr>
          </a:solidFill>
          <a:latin typeface="Avenir Next" charset="0"/>
          <a:ea typeface="Avenir Next" charset="0"/>
          <a:cs typeface="Avenir Next" charset="0"/>
        </a:defRPr>
      </a:lvl4pPr>
      <a:lvl5pPr marL="640083" indent="0" algn="r" defTabSz="914377" rtl="0" eaLnBrk="1" latinLnBrk="0" hangingPunct="1">
        <a:lnSpc>
          <a:spcPct val="90000"/>
        </a:lnSpc>
        <a:spcBef>
          <a:spcPts val="600"/>
        </a:spcBef>
        <a:spcAft>
          <a:spcPts val="1200"/>
        </a:spcAft>
        <a:buClr>
          <a:schemeClr val="accent2"/>
        </a:buClr>
        <a:buFont typeface="Wingdings 3" pitchFamily="18" charset="2"/>
        <a:buNone/>
        <a:defRPr sz="1400" kern="1200">
          <a:solidFill>
            <a:schemeClr val="accent4"/>
          </a:solidFill>
          <a:latin typeface="Avenir Next" charset="0"/>
          <a:ea typeface="Avenir Next" charset="0"/>
          <a:cs typeface="Avenir Next" charset="0"/>
        </a:defRPr>
      </a:lvl5pPr>
      <a:lvl6pPr marL="91440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A esmola maior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2000" dirty="0"/>
              <a:t>Ceifa de luz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3198506" y="6173729"/>
            <a:ext cx="5664289" cy="498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None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indent="0" algn="ctr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0" algn="ctr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indent="0" algn="ctr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indent="0" algn="ctr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indent="0" algn="ctr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indent="0" algn="ctr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200" dirty="0">
                <a:solidFill>
                  <a:schemeClr val="accent4">
                    <a:lumMod val="75000"/>
                  </a:schemeClr>
                </a:solidFill>
                <a:latin typeface="Avenir Next" charset="0"/>
                <a:ea typeface="Avenir Next" charset="0"/>
                <a:cs typeface="Avenir Next" charset="0"/>
              </a:rPr>
              <a:t>Escola de Evangelização de Pacientes  </a:t>
            </a:r>
            <a:r>
              <a:rPr lang="pt-BR" sz="1200" dirty="0">
                <a:solidFill>
                  <a:schemeClr val="accent2"/>
                </a:solidFill>
                <a:latin typeface="Avenir Next" charset="0"/>
                <a:ea typeface="Avenir Next" charset="0"/>
                <a:cs typeface="Avenir Next" charset="0"/>
              </a:rPr>
              <a:t>|</a:t>
            </a:r>
            <a:r>
              <a:rPr lang="pt-BR" sz="1200" dirty="0">
                <a:solidFill>
                  <a:schemeClr val="accent4"/>
                </a:solidFill>
                <a:latin typeface="Avenir Next" charset="0"/>
                <a:ea typeface="Avenir Next" charset="0"/>
                <a:cs typeface="Avenir Next" charset="0"/>
              </a:rPr>
              <a:t>  Grupo Espírita </a:t>
            </a:r>
            <a:r>
              <a:rPr lang="pt-BR" sz="1200" dirty="0" err="1">
                <a:solidFill>
                  <a:schemeClr val="accent4"/>
                </a:solidFill>
                <a:latin typeface="Avenir Next" charset="0"/>
                <a:ea typeface="Avenir Next" charset="0"/>
                <a:cs typeface="Avenir Next" charset="0"/>
              </a:rPr>
              <a:t>Guillon</a:t>
            </a:r>
            <a:r>
              <a:rPr lang="pt-BR" sz="1200" dirty="0">
                <a:solidFill>
                  <a:schemeClr val="accent4"/>
                </a:solidFill>
                <a:latin typeface="Avenir Next" charset="0"/>
                <a:ea typeface="Avenir Next" charset="0"/>
                <a:cs typeface="Avenir Next" charset="0"/>
              </a:rPr>
              <a:t> Ribeiro</a:t>
            </a:r>
          </a:p>
        </p:txBody>
      </p:sp>
    </p:spTree>
    <p:extLst>
      <p:ext uri="{BB962C8B-B14F-4D97-AF65-F5344CB8AC3E}">
        <p14:creationId xmlns:p14="http://schemas.microsoft.com/office/powerpoint/2010/main" val="60841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31847F2C-B92B-E240-AB84-5E531E650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“Amados, amemo-nos uns aos outros, porque a caridade é de Deus” – João</a:t>
            </a:r>
            <a:endParaRPr lang="pt-BR" dirty="0"/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70DB20DC-C964-3743-9684-77AC970508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(I João, 4:7.)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61528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Esmola </a:t>
            </a:r>
            <a:r>
              <a:rPr lang="pt-BR" dirty="0" err="1"/>
              <a:t>x</a:t>
            </a:r>
            <a:r>
              <a:rPr lang="pt-BR" dirty="0"/>
              <a:t> Caridade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“No estudo da caridade, não olvides a esmola maior que o dinheiro não consegue realizar.”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30.)</a:t>
            </a:r>
          </a:p>
          <a:p>
            <a:r>
              <a:rPr lang="pt-BR" dirty="0"/>
              <a:t>“Além dessa caridade, de ordem material, outra existe – a moral, que não implica o gasto de um centavo sequer e, não obstante, é a mais difícil de ser praticada.”</a:t>
            </a:r>
          </a:p>
          <a:p>
            <a:pPr lvl="4"/>
            <a:r>
              <a:rPr lang="pt-BR" dirty="0"/>
              <a:t>(RODOLFO </a:t>
            </a:r>
            <a:r>
              <a:rPr lang="pt-BR" dirty="0" err="1"/>
              <a:t>CALLIGARIS</a:t>
            </a:r>
            <a:r>
              <a:rPr lang="pt-BR" dirty="0"/>
              <a:t>. </a:t>
            </a:r>
            <a:r>
              <a:rPr lang="pt-BR" i="1" dirty="0"/>
              <a:t>As Leis Morais</a:t>
            </a:r>
            <a:r>
              <a:rPr lang="pt-BR" dirty="0"/>
              <a:t>, cap. 42.)</a:t>
            </a:r>
          </a:p>
        </p:txBody>
      </p:sp>
    </p:spTree>
    <p:extLst>
      <p:ext uri="{BB962C8B-B14F-4D97-AF65-F5344CB8AC3E}">
        <p14:creationId xmlns:p14="http://schemas.microsoft.com/office/powerpoint/2010/main" val="1264095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Caridade material e caridade moral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8096" y="2286000"/>
            <a:ext cx="7290055" cy="1396772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“A caridade moral consiste em se suportarem umas às outras as criaturas e é o que menos fazeis nesse mundo inferior, onde vos achais, por agora, encarnados.”</a:t>
            </a:r>
          </a:p>
          <a:p>
            <a:pPr lvl="1"/>
            <a:r>
              <a:rPr lang="pt-BR" i="1" dirty="0"/>
              <a:t>Irmã Rosália</a:t>
            </a:r>
            <a:r>
              <a:rPr lang="pt-BR" dirty="0"/>
              <a:t> (Paris, 1860.)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 cap. 13, item 9.)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4259" y="3776902"/>
            <a:ext cx="4195482" cy="2827756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4686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 lar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“... ela surge </a:t>
            </a:r>
          </a:p>
          <a:p>
            <a:pPr lvl="1"/>
            <a:r>
              <a:rPr lang="pt-BR" dirty="0"/>
              <a:t>no sacrifício silencioso da mulher que sabe exercer o perdão sem alarde para com as faltas do companheiro; </a:t>
            </a:r>
          </a:p>
          <a:p>
            <a:pPr lvl="1"/>
            <a:r>
              <a:rPr lang="pt-BR" dirty="0"/>
              <a:t>na renúncia materna do coração que se oculta, aprendendo a morrer cada dia, para que a paz e a segurança imperem no santuário doméstico; </a:t>
            </a:r>
          </a:p>
          <a:p>
            <a:pPr lvl="1"/>
            <a:r>
              <a:rPr lang="pt-BR" dirty="0"/>
              <a:t>no homem reto que desculpa as defecções da esposa enganada sem cobrar-lhe tributos de aflição; </a:t>
            </a:r>
          </a:p>
          <a:p>
            <a:pPr lvl="1"/>
            <a:r>
              <a:rPr lang="pt-BR" dirty="0"/>
              <a:t>nos filhos laboriosos e afáveis que procuram retribuir em ternura incessante para com os pais sofredores as dívidas do berço que todo ouro da terra não conseguiria jamais resgatar.”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30.)</a:t>
            </a:r>
          </a:p>
        </p:txBody>
      </p:sp>
    </p:spTree>
    <p:extLst>
      <p:ext uri="{BB962C8B-B14F-4D97-AF65-F5344CB8AC3E}">
        <p14:creationId xmlns:p14="http://schemas.microsoft.com/office/powerpoint/2010/main" val="1280631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No ambiente profissional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8096" y="2286000"/>
            <a:ext cx="7290055" cy="1835444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“... é o esquecimento espontâneo das ofensas entre os que dirigem e os que obedecem, tanto quanto o concurso desinteressado e fraterno dos companheiros que sabem sorrir nas horas graves, ofertando cooperação e bondade para que o estímulo ao bem seja o clima de quantos lhes comungam a experiência.”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30.)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/>
          <a:srcRect l="167" t="725" b="1"/>
          <a:stretch/>
        </p:blipFill>
        <p:spPr>
          <a:xfrm>
            <a:off x="2508069" y="4225896"/>
            <a:ext cx="4134778" cy="2371754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7675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 campo social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8096" y="2286000"/>
            <a:ext cx="7290055" cy="1680882"/>
          </a:xfrm>
        </p:spPr>
        <p:txBody>
          <a:bodyPr>
            <a:normAutofit/>
          </a:bodyPr>
          <a:lstStyle/>
          <a:p>
            <a:r>
              <a:rPr lang="pt-BR" dirty="0"/>
              <a:t>“... é a desistência da pergunta maliciosa; a abstenção dos pensamentos indignos; o respeito sincero e constante; a frase amiga e generosa; e o gesto de compreensão que se exprime sem paga.”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30.)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439" y="4058532"/>
            <a:ext cx="4509122" cy="2539118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09850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Na via pública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8097" y="2286000"/>
            <a:ext cx="4382128" cy="4023360"/>
          </a:xfrm>
        </p:spPr>
        <p:txBody>
          <a:bodyPr/>
          <a:lstStyle/>
          <a:p>
            <a:r>
              <a:rPr lang="pt-BR" dirty="0"/>
              <a:t>“... é a gentileza que ninguém pede; a simplicidade que não magoa; a saudação de simpatia ainda mesmo inarticulada e a colaboração imprevista que o necessitado espera de nós muita vez sem coragem de endereçar-nos qualquer apelo.”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30.)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0569" y="2485502"/>
            <a:ext cx="2723671" cy="3624356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30698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Em quais outras atitudes podemos exercer a caridade?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(RODOLFO </a:t>
            </a:r>
            <a:r>
              <a:rPr lang="pt-BR" dirty="0" err="1"/>
              <a:t>CALLIGARIS</a:t>
            </a:r>
            <a:r>
              <a:rPr lang="pt-BR" dirty="0"/>
              <a:t>. </a:t>
            </a:r>
            <a:r>
              <a:rPr lang="pt-BR" i="1" dirty="0"/>
              <a:t>As Leis Morais</a:t>
            </a:r>
            <a:r>
              <a:rPr lang="pt-BR" dirty="0"/>
              <a:t>, cap. 42.)</a:t>
            </a:r>
          </a:p>
        </p:txBody>
      </p:sp>
    </p:spTree>
    <p:extLst>
      <p:ext uri="{BB962C8B-B14F-4D97-AF65-F5344CB8AC3E}">
        <p14:creationId xmlns:p14="http://schemas.microsoft.com/office/powerpoint/2010/main" val="157272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Na prece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3818965" y="2286000"/>
            <a:ext cx="4239186" cy="4023360"/>
          </a:xfrm>
        </p:spPr>
        <p:txBody>
          <a:bodyPr/>
          <a:lstStyle/>
          <a:p>
            <a:endParaRPr lang="pt-BR" dirty="0"/>
          </a:p>
          <a:p>
            <a:r>
              <a:rPr lang="pt-BR" dirty="0"/>
              <a:t>“... se [...] vibrássemos ou orássemos diariamente em favor de quantos saibamos acharem-se enfermos, tristes ou oprimidos, sem excluir aqueles que porventura se considerem nossos inimigos.”</a:t>
            </a:r>
          </a:p>
          <a:p>
            <a:pPr lvl="4"/>
            <a:r>
              <a:rPr lang="pt-BR" dirty="0"/>
              <a:t>(RODOLFO </a:t>
            </a:r>
            <a:r>
              <a:rPr lang="pt-BR" dirty="0" err="1"/>
              <a:t>CALLIGARIS</a:t>
            </a:r>
            <a:r>
              <a:rPr lang="pt-BR" dirty="0"/>
              <a:t>. </a:t>
            </a:r>
            <a:r>
              <a:rPr lang="pt-BR" i="1" dirty="0"/>
              <a:t>As Leis Morais</a:t>
            </a:r>
            <a:r>
              <a:rPr lang="pt-BR" dirty="0"/>
              <a:t>, cap. 42.)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" y="2380129"/>
            <a:ext cx="2742273" cy="4108824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33938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 calar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370294" y="2286000"/>
            <a:ext cx="3687857" cy="4023360"/>
          </a:xfrm>
        </p:spPr>
        <p:txBody>
          <a:bodyPr/>
          <a:lstStyle/>
          <a:p>
            <a:r>
              <a:rPr lang="pt-BR" dirty="0"/>
              <a:t>“... se, disciplinando nossa língua, só nos referíssemos ao que existe de bom nos seres e nas coisas, jamais passando adiante notícias que, mesmo sendo </a:t>
            </a:r>
            <a:r>
              <a:rPr lang="pt-BR" dirty="0" err="1"/>
              <a:t>verda-deiras</a:t>
            </a:r>
            <a:r>
              <a:rPr lang="pt-BR" dirty="0"/>
              <a:t>, só sirvam para conspurcar a honra ou abalar a reputação alheia.”</a:t>
            </a:r>
          </a:p>
          <a:p>
            <a:pPr lvl="4"/>
            <a:r>
              <a:rPr lang="pt-BR" dirty="0"/>
              <a:t>(RODOLFO </a:t>
            </a:r>
            <a:r>
              <a:rPr lang="pt-BR" dirty="0" err="1"/>
              <a:t>CALLIGARIS</a:t>
            </a:r>
            <a:r>
              <a:rPr lang="pt-BR" dirty="0"/>
              <a:t>. </a:t>
            </a:r>
            <a:r>
              <a:rPr lang="pt-BR" i="1" dirty="0"/>
              <a:t>As Leis Morais</a:t>
            </a:r>
            <a:r>
              <a:rPr lang="pt-BR" dirty="0"/>
              <a:t>, cap. 42.)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/>
          <a:srcRect l="2500"/>
          <a:stretch/>
        </p:blipFill>
        <p:spPr>
          <a:xfrm>
            <a:off x="768096" y="2497940"/>
            <a:ext cx="3328595" cy="359948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62292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 otimismo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8096" y="2286000"/>
            <a:ext cx="7629947" cy="1758816"/>
          </a:xfrm>
        </p:spPr>
        <p:txBody>
          <a:bodyPr/>
          <a:lstStyle/>
          <a:p>
            <a:r>
              <a:rPr lang="pt-BR" dirty="0"/>
              <a:t>“... se, mantendo permanentemente uma norma de proceder sereno e otimista, procurássemos criar em torno de nós uma atmosfera de paz, tranquilidade e bom humor.”</a:t>
            </a:r>
          </a:p>
          <a:p>
            <a:pPr lvl="4"/>
            <a:r>
              <a:rPr lang="pt-BR" dirty="0"/>
              <a:t>(RODOLFO </a:t>
            </a:r>
            <a:r>
              <a:rPr lang="pt-BR" dirty="0" err="1"/>
              <a:t>CALLIGARIS</a:t>
            </a:r>
            <a:r>
              <a:rPr lang="pt-BR" dirty="0"/>
              <a:t>. </a:t>
            </a:r>
            <a:r>
              <a:rPr lang="pt-BR" i="1" dirty="0"/>
              <a:t>As Leis Morais</a:t>
            </a:r>
            <a:r>
              <a:rPr lang="pt-BR" dirty="0"/>
              <a:t>, cap. 42.)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7082" y="4112050"/>
            <a:ext cx="5409836" cy="248560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Na esperança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8096" y="2286000"/>
            <a:ext cx="3965269" cy="4023360"/>
          </a:xfrm>
        </p:spPr>
        <p:txBody>
          <a:bodyPr/>
          <a:lstStyle/>
          <a:p>
            <a:r>
              <a:rPr lang="pt-BR" dirty="0"/>
              <a:t>“... se, vez por outra, endereçássemos uma palavra de aplauso e de estimulo às boas causas e não procurássemos, ao contrário, matar a fé e o entusiasmo daqueles que nelas se acham empenhados.”</a:t>
            </a:r>
          </a:p>
          <a:p>
            <a:pPr lvl="4"/>
            <a:r>
              <a:rPr lang="pt-BR" dirty="0"/>
              <a:t>(RODOLFO </a:t>
            </a:r>
            <a:r>
              <a:rPr lang="pt-BR" dirty="0" err="1"/>
              <a:t>CALLIGARIS</a:t>
            </a:r>
            <a:r>
              <a:rPr lang="pt-BR" dirty="0"/>
              <a:t>. </a:t>
            </a:r>
            <a:r>
              <a:rPr lang="pt-BR" i="1" dirty="0"/>
              <a:t>As Leis Morais</a:t>
            </a:r>
            <a:r>
              <a:rPr lang="pt-BR" dirty="0"/>
              <a:t>, cap. 42.)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2988" y="2924581"/>
            <a:ext cx="3657600" cy="2746198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76564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 perdão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8096" y="2285999"/>
            <a:ext cx="7629947" cy="1740753"/>
          </a:xfrm>
        </p:spPr>
        <p:txBody>
          <a:bodyPr/>
          <a:lstStyle/>
          <a:p>
            <a:r>
              <a:rPr lang="pt-BR" dirty="0"/>
              <a:t>“... se não guardássemos ressentimento daqueles que nos ofenderam ou prejudicaram, que feriram o nosso orgulho ou roubaram a nossa felicidade, perdoando-lhes de coração.”</a:t>
            </a:r>
          </a:p>
          <a:p>
            <a:pPr lvl="4"/>
            <a:r>
              <a:rPr lang="pt-BR" dirty="0"/>
              <a:t>(RODOLFO </a:t>
            </a:r>
            <a:r>
              <a:rPr lang="pt-BR" dirty="0" err="1"/>
              <a:t>CALLIGARIS</a:t>
            </a:r>
            <a:r>
              <a:rPr lang="pt-BR" dirty="0"/>
              <a:t>. </a:t>
            </a:r>
            <a:r>
              <a:rPr lang="pt-BR" i="1" dirty="0"/>
              <a:t>As Leis Morais</a:t>
            </a:r>
            <a:r>
              <a:rPr lang="pt-BR" dirty="0"/>
              <a:t>, cap. 42.)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8459" y="4113874"/>
            <a:ext cx="5567082" cy="2483776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67107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Na indulgência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8096" y="2286000"/>
            <a:ext cx="7629947" cy="2203560"/>
          </a:xfrm>
        </p:spPr>
        <p:txBody>
          <a:bodyPr/>
          <a:lstStyle/>
          <a:p>
            <a:r>
              <a:rPr lang="pt-BR" dirty="0"/>
              <a:t>“... se reservássemos nosso rigor apenas para nós mesmos, sendo pacientes e tolerantes com as fraquezas e imperfeições daqueles com os quais convivemos, no lar, na oficina de trabalho ou na sociedade.”</a:t>
            </a:r>
          </a:p>
          <a:p>
            <a:pPr lvl="4"/>
            <a:r>
              <a:rPr lang="pt-BR" dirty="0"/>
              <a:t>(RODOLFO </a:t>
            </a:r>
            <a:r>
              <a:rPr lang="pt-BR" dirty="0" err="1"/>
              <a:t>CALLIGARIS</a:t>
            </a:r>
            <a:r>
              <a:rPr lang="pt-BR" dirty="0"/>
              <a:t>. </a:t>
            </a:r>
            <a:r>
              <a:rPr lang="pt-BR" i="1" dirty="0"/>
              <a:t>As Leis Morais</a:t>
            </a:r>
            <a:r>
              <a:rPr lang="pt-BR" dirty="0"/>
              <a:t>, cap. 42.)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3235" y="4489560"/>
            <a:ext cx="4437530" cy="210809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44400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se espera de nós?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8097" y="2286000"/>
            <a:ext cx="4530044" cy="4023360"/>
          </a:xfrm>
        </p:spPr>
        <p:txBody>
          <a:bodyPr/>
          <a:lstStyle/>
          <a:p>
            <a:endParaRPr lang="pt-BR" dirty="0"/>
          </a:p>
          <a:p>
            <a:r>
              <a:rPr lang="pt-BR" dirty="0"/>
              <a:t>“... que a exercitemos [a caridade], que aprendamos a dar ou sacrificar algo de nós mesmos em benefício de nossos semelhantes, porque ‘a caridade é o cumprimento da Lei’</a:t>
            </a:r>
            <a:r>
              <a:rPr lang="pt-BR" baseline="30000" dirty="0"/>
              <a:t>1</a:t>
            </a:r>
            <a:r>
              <a:rPr lang="pt-BR" dirty="0"/>
              <a:t>.”</a:t>
            </a:r>
          </a:p>
          <a:p>
            <a:pPr lvl="4"/>
            <a:r>
              <a:rPr lang="pt-BR" dirty="0"/>
              <a:t>(RODOLFO </a:t>
            </a:r>
            <a:r>
              <a:rPr lang="pt-BR" dirty="0" err="1"/>
              <a:t>CALLIGARIS</a:t>
            </a:r>
            <a:r>
              <a:rPr lang="pt-BR" dirty="0"/>
              <a:t>. </a:t>
            </a:r>
            <a:r>
              <a:rPr lang="pt-BR" i="1" dirty="0"/>
              <a:t>As Leis Morais</a:t>
            </a:r>
            <a:r>
              <a:rPr lang="pt-BR" dirty="0"/>
              <a:t>, </a:t>
            </a:r>
            <a:br>
              <a:rPr lang="pt-BR" dirty="0"/>
            </a:br>
            <a:r>
              <a:rPr lang="pt-BR" dirty="0"/>
              <a:t>cap. 42.)</a:t>
            </a:r>
          </a:p>
          <a:p>
            <a:pPr lvl="4"/>
            <a:r>
              <a:rPr lang="pt-BR" baseline="30000" dirty="0"/>
              <a:t>1</a:t>
            </a:r>
            <a:r>
              <a:rPr lang="pt-BR" dirty="0"/>
              <a:t> </a:t>
            </a:r>
            <a:r>
              <a:rPr lang="pt-BR" i="1" dirty="0"/>
              <a:t>Paulo</a:t>
            </a:r>
            <a:r>
              <a:rPr lang="pt-BR" dirty="0"/>
              <a:t> (Romanos, 13:10.)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/>
          <a:srcRect b="6862"/>
          <a:stretch/>
        </p:blipFill>
        <p:spPr>
          <a:xfrm>
            <a:off x="5674659" y="2317040"/>
            <a:ext cx="2957679" cy="399232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Caridade: o dever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“Acima de tudo, lembra-te da esmola maior de todas, da esmola santa que pacifica o ambiente em que o Senhor nos situa, que nos honra os familiares e enriquece de bênçãos o ânimo dos amigos, a esmola de nosso dever cumprido...”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30.)</a:t>
            </a:r>
          </a:p>
        </p:txBody>
      </p:sp>
    </p:spTree>
    <p:extLst>
      <p:ext uri="{BB962C8B-B14F-4D97-AF65-F5344CB8AC3E}">
        <p14:creationId xmlns:p14="http://schemas.microsoft.com/office/powerpoint/2010/main" val="184009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3430</TotalTime>
  <Words>1664</Words>
  <Application>Microsoft Macintosh PowerPoint</Application>
  <PresentationFormat>Apresentação na tela (4:3)</PresentationFormat>
  <Paragraphs>94</Paragraphs>
  <Slides>17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5" baseType="lpstr">
      <vt:lpstr>Arial Unicode MS</vt:lpstr>
      <vt:lpstr>Avenir Next</vt:lpstr>
      <vt:lpstr>Calibri</vt:lpstr>
      <vt:lpstr>Symbol</vt:lpstr>
      <vt:lpstr>Tw Cen MT</vt:lpstr>
      <vt:lpstr>Tw Cen MT Condensed</vt:lpstr>
      <vt:lpstr>Wingdings 3</vt:lpstr>
      <vt:lpstr>Integral</vt:lpstr>
      <vt:lpstr>A esmola maior</vt:lpstr>
      <vt:lpstr>“Amados, amemo-nos uns aos outros, porque a caridade é de Deus” – João</vt:lpstr>
      <vt:lpstr>Esmola x Caridade</vt:lpstr>
      <vt:lpstr>Caridade material e caridade moral</vt:lpstr>
      <vt:lpstr>No lar</vt:lpstr>
      <vt:lpstr>No ambiente profissional</vt:lpstr>
      <vt:lpstr>No campo social</vt:lpstr>
      <vt:lpstr>Na via pública</vt:lpstr>
      <vt:lpstr>Em quais outras atitudes podemos exercer a caridade?</vt:lpstr>
      <vt:lpstr>Na prece</vt:lpstr>
      <vt:lpstr>No calar</vt:lpstr>
      <vt:lpstr>No otimismo</vt:lpstr>
      <vt:lpstr>Na esperança</vt:lpstr>
      <vt:lpstr>No perdão</vt:lpstr>
      <vt:lpstr>Na indulgência</vt:lpstr>
      <vt:lpstr>O que se espera de nós?</vt:lpstr>
      <vt:lpstr>Caridade: o dever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Adriano Alves</dc:creator>
  <cp:lastModifiedBy>Adriano Alves</cp:lastModifiedBy>
  <cp:revision>49</cp:revision>
  <dcterms:created xsi:type="dcterms:W3CDTF">2016-06-01T00:28:28Z</dcterms:created>
  <dcterms:modified xsi:type="dcterms:W3CDTF">2021-01-22T13:50:50Z</dcterms:modified>
</cp:coreProperties>
</file>