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notesMasterIdLst>
    <p:notesMasterId r:id="rId13"/>
  </p:notesMasterIdLst>
  <p:sldIdLst>
    <p:sldId id="256" r:id="rId2"/>
    <p:sldId id="278" r:id="rId3"/>
    <p:sldId id="268" r:id="rId4"/>
    <p:sldId id="269" r:id="rId5"/>
    <p:sldId id="270" r:id="rId6"/>
    <p:sldId id="271" r:id="rId7"/>
    <p:sldId id="272" r:id="rId8"/>
    <p:sldId id="273" r:id="rId9"/>
    <p:sldId id="274" r:id="rId10"/>
    <p:sldId id="277" r:id="rId11"/>
    <p:sldId id="25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858"/>
    <a:srgbClr val="245738"/>
    <a:srgbClr val="1D452D"/>
    <a:srgbClr val="152E1E"/>
    <a:srgbClr val="D7A968"/>
    <a:srgbClr val="3F89D5"/>
    <a:srgbClr val="2F659D"/>
    <a:srgbClr val="7F643E"/>
    <a:srgbClr val="674B28"/>
    <a:srgbClr val="1A37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2"/>
    <p:restoredTop sz="85449" autoAdjust="0"/>
  </p:normalViewPr>
  <p:slideViewPr>
    <p:cSldViewPr snapToGrid="0" snapToObjects="1" showGuides="1">
      <p:cViewPr varScale="1">
        <p:scale>
          <a:sx n="128" d="100"/>
          <a:sy n="128" d="100"/>
        </p:scale>
        <p:origin x="337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ABE30-0B03-7244-A9BB-B654ED28B9CA}" type="datetimeFigureOut">
              <a:rPr lang="pt-BR" smtClean="0"/>
              <a:t>06/11/2023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50AB6-D51B-9845-90AB-AE61176D9B34}" type="slidenum">
              <a:rPr lang="pt-BR" smtClean="0"/>
              <a:t>‹nº›</a:t>
            </a:fld>
            <a:endParaRPr lang="pt-BR"/>
          </a:p>
        </p:txBody>
      </p:sp>
    </p:spTree>
    <p:extLst>
      <p:ext uri="{BB962C8B-B14F-4D97-AF65-F5344CB8AC3E}">
        <p14:creationId xmlns:p14="http://schemas.microsoft.com/office/powerpoint/2010/main" val="12200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Inicialmente, é preciso destacar (ou relembrar) que a reunião de Espíritos compondo um núcleo familiar não se dá por acaso (pois o acaso não existe) nem de forma aleatória. Os membros de uma família quase sempre possuem uma história de vidas juntos, por meio das quais conseguiram cultivaram laços de amor ou construíram sentimentos infelizes decorrentes de erros mútuos.</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2</a:t>
            </a:fld>
            <a:endParaRPr lang="pt-BR"/>
          </a:p>
        </p:txBody>
      </p:sp>
    </p:spTree>
    <p:extLst>
      <p:ext uri="{BB962C8B-B14F-4D97-AF65-F5344CB8AC3E}">
        <p14:creationId xmlns:p14="http://schemas.microsoft.com/office/powerpoint/2010/main" val="204564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Nessa segunda hipótese (relações de</a:t>
            </a:r>
            <a:r>
              <a:rPr lang="pt-BR" b="0" dirty="0"/>
              <a:t> ódios e perseguições pretéritas), o reencontro desses Espíritos numa célula familiar tem por objetivo redimir erros do passado e não reavivá-los ou prolongá-los. Por isso, a família é a nossa primeira escola, pois é o núcleo onde devemos aprender sentimentos novos e mais elevados.</a:t>
            </a:r>
          </a:p>
          <a:p>
            <a:r>
              <a:rPr lang="pt-BR" b="0" dirty="0"/>
              <a:t>A advertência de Emmanuel é muito enfática: se considerarmos que as pessoas que interagem conosco no trabalho, na escola ou nos espaços sociais podem alcançar facilmente a ordem de dezenas, como seremos capazes de conviver harmonicamente com essas pessoas, se não conseguimos isso com 2 ou 3 (de acordo com o Censo 2022, a média é de 2,79 pessoas por domicílio).</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3</a:t>
            </a:fld>
            <a:endParaRPr lang="pt-BR"/>
          </a:p>
        </p:txBody>
      </p:sp>
    </p:spTree>
    <p:extLst>
      <p:ext uri="{BB962C8B-B14F-4D97-AF65-F5344CB8AC3E}">
        <p14:creationId xmlns:p14="http://schemas.microsoft.com/office/powerpoint/2010/main" val="17338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Sendo assim, André Luiz, neste capítulo, nos convida a exercitarmos boas práticas que nos conduzirão ao aprendizado de novos e mais elevados sentimentos. A primeira recomendação é sobre a maneira de falar! Você já percebeu que dificilmente você fala aos gritos e em tom de voz elevado com uma pessoa que acabou de conhecer? Não é porque somos íntimos de nossos familiares que devamos tratá-los aos berros.</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4</a:t>
            </a:fld>
            <a:endParaRPr lang="pt-BR"/>
          </a:p>
        </p:txBody>
      </p:sp>
    </p:spTree>
    <p:extLst>
      <p:ext uri="{BB962C8B-B14F-4D97-AF65-F5344CB8AC3E}">
        <p14:creationId xmlns:p14="http://schemas.microsoft.com/office/powerpoint/2010/main" val="9900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Exaltar o problema, reclamar ou mesmo irritar-se não concorre para sua solução. Portanto, diante de um problema doméstico, reflita sobre sua parte na resolução. Às vezes, com um pouco de serenidade, você passa a enxergar uma saída, quiçá simples, para uma situação aparentemente complexa.</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5</a:t>
            </a:fld>
            <a:endParaRPr lang="pt-BR"/>
          </a:p>
        </p:txBody>
      </p:sp>
    </p:spTree>
    <p:extLst>
      <p:ext uri="{BB962C8B-B14F-4D97-AF65-F5344CB8AC3E}">
        <p14:creationId xmlns:p14="http://schemas.microsoft.com/office/powerpoint/2010/main" val="302685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À esteira das duas primeiras recomendações (sobre a maneira de falar e sobre cooperar), o autor espiritual ressalta a importância do diálogo, que é a forma pela qual usamos o dom da fala para buscar o entendimento, cooperando para um convívio harmônico.</a:t>
            </a:r>
          </a:p>
          <a:p>
            <a:r>
              <a:rPr lang="pt-BR" dirty="0"/>
              <a:t>Veja que dialogar não é ter razão sempre, ou fazer preponderar sempre nosso próprio ponto de vista. Isso é monólogo e autoritarismo. Dialogar passa fundamentalmente por fazer </a:t>
            </a:r>
            <a:r>
              <a:rPr lang="pt-BR" b="1" dirty="0"/>
              <a:t>concessões</a:t>
            </a:r>
            <a:r>
              <a:rPr lang="pt-BR" dirty="0"/>
              <a:t>, ainda que pequenas.</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6</a:t>
            </a:fld>
            <a:endParaRPr lang="pt-BR"/>
          </a:p>
        </p:txBody>
      </p:sp>
    </p:spTree>
    <p:extLst>
      <p:ext uri="{BB962C8B-B14F-4D97-AF65-F5344CB8AC3E}">
        <p14:creationId xmlns:p14="http://schemas.microsoft.com/office/powerpoint/2010/main" val="38549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 cultivo do hábito da conversa em família, é essencial escolher bem o conteúdo dessas conversas. Se lembrarmos que tudo o que pensamos e verbalizamos cria imagens mentais correspondentes que impregnam nosso ambiente doméstico, tomaremos mais cuidado com o que comentamos dentro (e fora) de casa!</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7</a:t>
            </a:fld>
            <a:endParaRPr lang="pt-BR"/>
          </a:p>
        </p:txBody>
      </p:sp>
    </p:spTree>
    <p:extLst>
      <p:ext uri="{BB962C8B-B14F-4D97-AF65-F5344CB8AC3E}">
        <p14:creationId xmlns:p14="http://schemas.microsoft.com/office/powerpoint/2010/main" val="13230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Esteja atento ao papel que cada membro da família desempenha e ao esforço que cada um, à sua maneira, emprega por realizar algo em benefício do núcleo familiar. Abandone frases como “não fez mais que sua obrigação”, “até que enfim!”, etc. e aprenda a valorizar pequenos gestos, pequenos avanços, ou até mesmo ações que sejam rotineiras e que quase sempre não reconhecemos sua importância e que negligenciamos nosso carinho e cuidado. Exemplo: quantas vezes você agradeceu pelo café da manhã que lhe é servido todos os dias? Ou quantas vezes você se ofereceu para realizar uma tarefa geralmente executada por outra pessoa da família? Pense nisso!</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8</a:t>
            </a:fld>
            <a:endParaRPr lang="pt-BR"/>
          </a:p>
        </p:txBody>
      </p:sp>
    </p:spTree>
    <p:extLst>
      <p:ext uri="{BB962C8B-B14F-4D97-AF65-F5344CB8AC3E}">
        <p14:creationId xmlns:p14="http://schemas.microsoft.com/office/powerpoint/2010/main" val="43287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recomendação de André Luiz não se restringe apenas às situações em que estejamos com pressa, atrasados ou com alguma urgência. Essencialmente, ela se refere ao respeito que devemos ter sempre para com os outros, para que mereçamos também o respeito que exigimos para nós mesmos.</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9</a:t>
            </a:fld>
            <a:endParaRPr lang="pt-BR"/>
          </a:p>
        </p:txBody>
      </p:sp>
    </p:spTree>
    <p:extLst>
      <p:ext uri="{BB962C8B-B14F-4D97-AF65-F5344CB8AC3E}">
        <p14:creationId xmlns:p14="http://schemas.microsoft.com/office/powerpoint/2010/main" val="211125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Esta frase de Emmanuel resume bem a lição de André Luiz no capítulo estudado: esforcemo-nos para cooperar em favor de nossa família, no dia de hoje, isto é, desde já e continuamente, pois, assim, estaremos cumprindo essencialmente a tarefa que nos foi designada realizar.</a:t>
            </a:r>
          </a:p>
        </p:txBody>
      </p:sp>
      <p:sp>
        <p:nvSpPr>
          <p:cNvPr id="4" name="Espaço Reservado para Número de Slide 3"/>
          <p:cNvSpPr>
            <a:spLocks noGrp="1"/>
          </p:cNvSpPr>
          <p:nvPr>
            <p:ph type="sldNum" sz="quarter" idx="5"/>
          </p:nvPr>
        </p:nvSpPr>
        <p:spPr/>
        <p:txBody>
          <a:bodyPr/>
          <a:lstStyle/>
          <a:p>
            <a:fld id="{07B50AB6-D51B-9845-90AB-AE61176D9B34}" type="slidenum">
              <a:rPr lang="pt-BR" smtClean="0"/>
              <a:t>10</a:t>
            </a:fld>
            <a:endParaRPr lang="pt-BR"/>
          </a:p>
        </p:txBody>
      </p:sp>
    </p:spTree>
    <p:extLst>
      <p:ext uri="{BB962C8B-B14F-4D97-AF65-F5344CB8AC3E}">
        <p14:creationId xmlns:p14="http://schemas.microsoft.com/office/powerpoint/2010/main" val="3052015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Imagem 4" descr="Mão segurando objeto colorido&#10;&#10;Descrição gerada automaticamente com confiança média">
            <a:extLst>
              <a:ext uri="{FF2B5EF4-FFF2-40B4-BE49-F238E27FC236}">
                <a16:creationId xmlns:a16="http://schemas.microsoft.com/office/drawing/2014/main" id="{AA82CA49-ABB8-2423-3349-D5467035CADE}"/>
              </a:ext>
            </a:extLst>
          </p:cNvPr>
          <p:cNvPicPr>
            <a:picLocks noChangeAspect="1"/>
          </p:cNvPicPr>
          <p:nvPr userDrawn="1"/>
        </p:nvPicPr>
        <p:blipFill>
          <a:blip r:embed="rId2"/>
          <a:stretch>
            <a:fillRect/>
          </a:stretch>
        </p:blipFill>
        <p:spPr>
          <a:xfrm>
            <a:off x="4216" y="0"/>
            <a:ext cx="9139783" cy="6861166"/>
          </a:xfrm>
          <a:prstGeom prst="rect">
            <a:avLst/>
          </a:prstGeom>
        </p:spPr>
      </p:pic>
      <p:sp>
        <p:nvSpPr>
          <p:cNvPr id="2" name="Title 1"/>
          <p:cNvSpPr>
            <a:spLocks noGrp="1"/>
          </p:cNvSpPr>
          <p:nvPr>
            <p:ph type="ctrTitle"/>
          </p:nvPr>
        </p:nvSpPr>
        <p:spPr>
          <a:xfrm>
            <a:off x="436419" y="2134004"/>
            <a:ext cx="6105697" cy="3189115"/>
          </a:xfrm>
        </p:spPr>
        <p:txBody>
          <a:bodyPr anchor="b">
            <a:noAutofit/>
          </a:bodyPr>
          <a:lstStyle>
            <a:lvl1pPr algn="l">
              <a:defRPr sz="8000">
                <a:solidFill>
                  <a:srgbClr val="FFFFFF"/>
                </a:solidFill>
                <a:effectLst/>
                <a:latin typeface="overture" panose="02000506000000020004" pitchFamily="2" charset="77"/>
              </a:defRPr>
            </a:lvl1pPr>
          </a:lstStyle>
          <a:p>
            <a:r>
              <a:rPr lang="x-none" dirty="0"/>
              <a:t>Click to edit Master title style</a:t>
            </a:r>
            <a:endParaRPr lang="en-US" dirty="0"/>
          </a:p>
        </p:txBody>
      </p:sp>
      <p:sp>
        <p:nvSpPr>
          <p:cNvPr id="3" name="Subtitle 2"/>
          <p:cNvSpPr>
            <a:spLocks noGrp="1"/>
          </p:cNvSpPr>
          <p:nvPr>
            <p:ph type="subTitle" idx="1"/>
          </p:nvPr>
        </p:nvSpPr>
        <p:spPr>
          <a:xfrm>
            <a:off x="436419" y="5289867"/>
            <a:ext cx="6105697" cy="778424"/>
          </a:xfrm>
        </p:spPr>
        <p:txBody>
          <a:bodyPr>
            <a:noAutofit/>
          </a:bodyPr>
          <a:lstStyle>
            <a:lvl1pPr marL="0" indent="0" algn="l">
              <a:buNone/>
              <a:defRPr sz="2400" b="1" i="0">
                <a:solidFill>
                  <a:schemeClr val="accent1">
                    <a:lumMod val="40000"/>
                    <a:lumOff val="60000"/>
                  </a:schemeClr>
                </a:solidFill>
                <a:effectLst/>
                <a:latin typeface="Avenir Next Demi Bold" panose="020B05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D50AAEDF-2C33-0B45-973C-96346C5C32B7}" type="datetimeFigureOut">
              <a:rPr lang="en-US" smtClean="0"/>
              <a:t>11/6/23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3842F0-AAA1-0146-A041-6ABCD6C62B56}" type="slidenum">
              <a:rPr lang="pt-BR" smtClean="0"/>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50AAEDF-2C33-0B45-973C-96346C5C32B7}" type="datetimeFigureOut">
              <a:rPr lang="en-US" smtClean="0"/>
              <a:t>11/6/23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3842F0-AAA1-0146-A041-6ABCD6C62B56}" type="slidenum">
              <a:rPr lang="pt-BR" smtClean="0"/>
              <a:t>‹nº›</a:t>
            </a:fld>
            <a:endParaRPr lang="pt-B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x-none"/>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443942"/>
            <a:ext cx="8238068" cy="4172989"/>
          </a:xfrm>
        </p:spPr>
        <p:txBody>
          <a:bodyPr anchor="ctr"/>
          <a:lstStyle>
            <a:lvl1pPr marL="0" indent="0" algn="just">
              <a:spcBef>
                <a:spcPts val="900"/>
              </a:spcBef>
              <a:buClr>
                <a:schemeClr val="accent1"/>
              </a:buClr>
              <a:buNone/>
              <a:defRPr sz="2200" b="0" i="0">
                <a:solidFill>
                  <a:schemeClr val="bg2">
                    <a:lumMod val="25000"/>
                  </a:schemeClr>
                </a:solidFill>
                <a:latin typeface="Avenir Next" panose="020B0503020202020204" pitchFamily="34" charset="0"/>
              </a:defRPr>
            </a:lvl1pPr>
            <a:lvl2pPr marL="447675" indent="-265113" algn="just">
              <a:spcBef>
                <a:spcPts val="600"/>
              </a:spcBef>
              <a:buClr>
                <a:schemeClr val="accent2"/>
              </a:buClr>
              <a:tabLst/>
              <a:defRPr sz="2000">
                <a:solidFill>
                  <a:schemeClr val="bg2">
                    <a:lumMod val="50000"/>
                  </a:schemeClr>
                </a:solidFill>
                <a:latin typeface="Avenir Next" panose="020B0503020202020204" pitchFamily="34" charset="0"/>
              </a:defRPr>
            </a:lvl2pPr>
            <a:lvl3pPr marL="763588" indent="-225425" algn="just">
              <a:spcBef>
                <a:spcPts val="500"/>
              </a:spcBef>
              <a:buClr>
                <a:schemeClr val="accent4"/>
              </a:buClr>
              <a:tabLst/>
              <a:defRPr sz="1800">
                <a:solidFill>
                  <a:schemeClr val="tx1">
                    <a:lumMod val="75000"/>
                    <a:lumOff val="25000"/>
                  </a:schemeClr>
                </a:solidFill>
                <a:latin typeface="Avenir Next" panose="020B0503020202020204" pitchFamily="34" charset="0"/>
              </a:defRPr>
            </a:lvl3pPr>
            <a:lvl4pPr marL="1028700" indent="-182563" algn="just">
              <a:spcBef>
                <a:spcPts val="400"/>
              </a:spcBef>
              <a:buClr>
                <a:schemeClr val="accent5"/>
              </a:buClr>
              <a:tabLst/>
              <a:defRPr sz="1600">
                <a:solidFill>
                  <a:schemeClr val="tx1">
                    <a:lumMod val="75000"/>
                    <a:lumOff val="25000"/>
                  </a:schemeClr>
                </a:solidFill>
                <a:latin typeface="Avenir Next" panose="020B0503020202020204" pitchFamily="34" charset="0"/>
              </a:defRPr>
            </a:lvl4pPr>
            <a:lvl5pPr marL="266700" indent="0" algn="r">
              <a:spcBef>
                <a:spcPts val="600"/>
              </a:spcBef>
              <a:spcAft>
                <a:spcPts val="1200"/>
              </a:spcAft>
              <a:buNone/>
              <a:defRPr sz="1400">
                <a:solidFill>
                  <a:schemeClr val="tx2">
                    <a:lumMod val="75000"/>
                    <a:lumOff val="25000"/>
                  </a:schemeClr>
                </a:solidFill>
                <a:latin typeface="Avenir Next" panose="020B0503020202020204" pitchFamily="34" charset="0"/>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Title 6"/>
          <p:cNvSpPr>
            <a:spLocks noGrp="1"/>
          </p:cNvSpPr>
          <p:nvPr>
            <p:ph type="title"/>
          </p:nvPr>
        </p:nvSpPr>
        <p:spPr/>
        <p:txBody>
          <a:bodyPr>
            <a:normAutofit/>
          </a:bodyPr>
          <a:lstStyle>
            <a:lvl1pPr algn="l">
              <a:defRPr sz="5400">
                <a:effectLst>
                  <a:outerShdw blurRad="50800" dist="38100" dir="2700000" algn="tl" rotWithShape="0">
                    <a:prstClr val="black">
                      <a:alpha val="40000"/>
                    </a:prstClr>
                  </a:outerShdw>
                </a:effectLst>
              </a:defRPr>
            </a:lvl1pPr>
          </a:lstStyle>
          <a:p>
            <a:r>
              <a:rPr lang="x-none"/>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6" name="Imagem 15" descr="Mão segurando objeto colorido&#10;&#10;Descrição gerada automaticamente com confiança baixa">
            <a:extLst>
              <a:ext uri="{FF2B5EF4-FFF2-40B4-BE49-F238E27FC236}">
                <a16:creationId xmlns:a16="http://schemas.microsoft.com/office/drawing/2014/main" id="{C211F466-FC30-A760-7590-0E652488C6E3}"/>
              </a:ext>
            </a:extLst>
          </p:cNvPr>
          <p:cNvPicPr>
            <a:picLocks noChangeAspect="1"/>
          </p:cNvPicPr>
          <p:nvPr userDrawn="1"/>
        </p:nvPicPr>
        <p:blipFill>
          <a:blip r:embed="rId2"/>
          <a:stretch>
            <a:fillRect/>
          </a:stretch>
        </p:blipFill>
        <p:spPr>
          <a:xfrm>
            <a:off x="4216" y="0"/>
            <a:ext cx="9139783" cy="6861166"/>
          </a:xfrm>
          <a:prstGeom prst="rect">
            <a:avLst/>
          </a:prstGeom>
        </p:spPr>
      </p:pic>
      <p:sp>
        <p:nvSpPr>
          <p:cNvPr id="4" name="Date Placeholder 3"/>
          <p:cNvSpPr>
            <a:spLocks noGrp="1"/>
          </p:cNvSpPr>
          <p:nvPr>
            <p:ph type="dt" sz="half" idx="10"/>
          </p:nvPr>
        </p:nvSpPr>
        <p:spPr/>
        <p:txBody>
          <a:bodyPr/>
          <a:lstStyle/>
          <a:p>
            <a:fld id="{B01F9CA3-105E-4857-9057-6DB6197DA786}"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‹nº›</a:t>
            </a:fld>
            <a:endParaRPr lang="en-US"/>
          </a:p>
        </p:txBody>
      </p:sp>
      <p:sp>
        <p:nvSpPr>
          <p:cNvPr id="2" name="Title 1"/>
          <p:cNvSpPr>
            <a:spLocks noGrp="1"/>
          </p:cNvSpPr>
          <p:nvPr>
            <p:ph type="title" hasCustomPrompt="1"/>
          </p:nvPr>
        </p:nvSpPr>
        <p:spPr>
          <a:xfrm>
            <a:off x="563208" y="4563948"/>
            <a:ext cx="7772400" cy="834512"/>
          </a:xfrm>
        </p:spPr>
        <p:txBody>
          <a:bodyPr anchor="b">
            <a:normAutofit/>
          </a:bodyPr>
          <a:lstStyle>
            <a:lvl1pPr algn="l">
              <a:defRPr sz="4800" b="0" cap="none">
                <a:solidFill>
                  <a:schemeClr val="accent2">
                    <a:lumMod val="50000"/>
                  </a:schemeClr>
                </a:solidFill>
              </a:defRPr>
            </a:lvl1pPr>
          </a:lstStyle>
          <a:p>
            <a:r>
              <a:rPr lang="x-none" dirty="0"/>
              <a:t>Click to edit Master title style</a:t>
            </a:r>
            <a:endParaRPr lang="en-US" dirty="0"/>
          </a:p>
        </p:txBody>
      </p:sp>
      <p:sp>
        <p:nvSpPr>
          <p:cNvPr id="3" name="Text Placeholder 2"/>
          <p:cNvSpPr>
            <a:spLocks noGrp="1"/>
          </p:cNvSpPr>
          <p:nvPr>
            <p:ph type="body" idx="1" hasCustomPrompt="1"/>
          </p:nvPr>
        </p:nvSpPr>
        <p:spPr>
          <a:xfrm>
            <a:off x="563208" y="5493688"/>
            <a:ext cx="7772400" cy="834511"/>
          </a:xfrm>
        </p:spPr>
        <p:txBody>
          <a:bodyPr anchor="t">
            <a:normAutofit/>
          </a:bodyPr>
          <a:lstStyle>
            <a:lvl1pPr marL="0" indent="0" algn="l">
              <a:buNone/>
              <a:defRPr sz="2000" b="0" i="0">
                <a:solidFill>
                  <a:schemeClr val="accent6">
                    <a:lumMod val="50000"/>
                  </a:schemeClr>
                </a:solidFill>
                <a:latin typeface="Avenir Next" panose="020B0503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5" name="Date Placeholder 4"/>
          <p:cNvSpPr>
            <a:spLocks noGrp="1"/>
          </p:cNvSpPr>
          <p:nvPr>
            <p:ph type="dt" sz="half" idx="10"/>
          </p:nvPr>
        </p:nvSpPr>
        <p:spPr/>
        <p:txBody>
          <a:bodyPr/>
          <a:lstStyle/>
          <a:p>
            <a:fld id="{D50AAEDF-2C33-0B45-973C-96346C5C32B7}" type="datetimeFigureOut">
              <a:rPr lang="en-US" smtClean="0"/>
              <a:t>11/6/23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3842F0-AAA1-0146-A041-6ABCD6C62B56}" type="slidenum">
              <a:rPr lang="pt-BR" smtClean="0"/>
              <a:t>‹nº›</a:t>
            </a:fld>
            <a:endParaRPr lang="pt-BR"/>
          </a:p>
        </p:txBody>
      </p:sp>
      <p:sp>
        <p:nvSpPr>
          <p:cNvPr id="9" name="Content Placeholder 8"/>
          <p:cNvSpPr>
            <a:spLocks noGrp="1"/>
          </p:cNvSpPr>
          <p:nvPr>
            <p:ph sz="quarter" idx="13"/>
          </p:nvPr>
        </p:nvSpPr>
        <p:spPr>
          <a:xfrm>
            <a:off x="676655" y="2679192"/>
            <a:ext cx="3822192" cy="3447288"/>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7" name="Date Placeholder 6"/>
          <p:cNvSpPr>
            <a:spLocks noGrp="1"/>
          </p:cNvSpPr>
          <p:nvPr>
            <p:ph type="dt" sz="half" idx="10"/>
          </p:nvPr>
        </p:nvSpPr>
        <p:spPr/>
        <p:txBody>
          <a:bodyPr/>
          <a:lstStyle/>
          <a:p>
            <a:fld id="{D50AAEDF-2C33-0B45-973C-96346C5C32B7}" type="datetimeFigureOut">
              <a:rPr lang="en-US" smtClean="0"/>
              <a:t>11/6/23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53842F0-AAA1-0146-A041-6ABCD6C62B56}" type="slidenum">
              <a:rPr lang="pt-BR" smtClean="0"/>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D50AAEDF-2C33-0B45-973C-96346C5C32B7}" type="datetimeFigureOut">
              <a:rPr lang="en-US" smtClean="0"/>
              <a:t>11/6/23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53842F0-AAA1-0146-A041-6ABCD6C62B56}" type="slidenum">
              <a:rPr lang="pt-BR" smtClean="0"/>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50AAEDF-2C33-0B45-973C-96346C5C32B7}" type="datetimeFigureOut">
              <a:rPr lang="en-US" smtClean="0"/>
              <a:t>11/6/23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53842F0-AAA1-0146-A041-6ABCD6C62B56}" type="slidenum">
              <a:rPr lang="pt-BR" smtClean="0"/>
              <a:t>‹nº›</a:t>
            </a:fld>
            <a:endParaRPr lang="pt-B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0AAEDF-2C33-0B45-973C-96346C5C32B7}" type="datetimeFigureOut">
              <a:rPr lang="en-US" smtClean="0"/>
              <a:t>11/6/23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3842F0-AAA1-0146-A041-6ABCD6C62B56}" type="slidenum">
              <a:rPr lang="pt-BR" smtClean="0"/>
              <a:t>‹nº›</a:t>
            </a:fld>
            <a:endParaRPr lang="pt-B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x-none"/>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x-none"/>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D50AAEDF-2C33-0B45-973C-96346C5C32B7}" type="datetimeFigureOut">
              <a:rPr lang="en-US" smtClean="0"/>
              <a:t>11/6/23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3842F0-AAA1-0146-A041-6ABCD6C62B56}" type="slidenum">
              <a:rPr lang="pt-BR" smtClean="0"/>
              <a:t>‹nº›</a:t>
            </a:fld>
            <a:endParaRPr lang="pt-B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m 8" descr="Texto&#10;&#10;Descrição gerada automaticamente com confiança média">
            <a:extLst>
              <a:ext uri="{FF2B5EF4-FFF2-40B4-BE49-F238E27FC236}">
                <a16:creationId xmlns:a16="http://schemas.microsoft.com/office/drawing/2014/main" id="{FD0E918C-48B0-E27A-E7E7-BB8126B2CBBC}"/>
              </a:ext>
            </a:extLst>
          </p:cNvPr>
          <p:cNvPicPr>
            <a:picLocks noChangeAspect="1"/>
          </p:cNvPicPr>
          <p:nvPr userDrawn="1"/>
        </p:nvPicPr>
        <p:blipFill>
          <a:blip r:embed="rId13"/>
          <a:stretch>
            <a:fillRect/>
          </a:stretch>
        </p:blipFill>
        <p:spPr>
          <a:xfrm>
            <a:off x="4216" y="0"/>
            <a:ext cx="9139783" cy="6861166"/>
          </a:xfrm>
          <a:prstGeom prst="rect">
            <a:avLst/>
          </a:prstGeom>
        </p:spPr>
      </p:pic>
      <p:sp>
        <p:nvSpPr>
          <p:cNvPr id="2" name="Title Placeholder 1"/>
          <p:cNvSpPr>
            <a:spLocks noGrp="1"/>
          </p:cNvSpPr>
          <p:nvPr>
            <p:ph type="title"/>
          </p:nvPr>
        </p:nvSpPr>
        <p:spPr>
          <a:xfrm>
            <a:off x="457200" y="116524"/>
            <a:ext cx="8229600" cy="1252728"/>
          </a:xfrm>
          <a:prstGeom prst="rect">
            <a:avLst/>
          </a:prstGeom>
        </p:spPr>
        <p:txBody>
          <a:bodyPr vert="horz" lIns="91440" tIns="45720" rIns="91440" bIns="45720" rtlCol="0" anchor="ctr">
            <a:normAutofit/>
          </a:bodyPr>
          <a:lstStyle/>
          <a:p>
            <a:r>
              <a:rPr lang="x-none" dirty="0"/>
              <a:t>Click to edit Master title style</a:t>
            </a:r>
            <a:endParaRPr lang="en-US" dirty="0"/>
          </a:p>
        </p:txBody>
      </p:sp>
      <p:sp>
        <p:nvSpPr>
          <p:cNvPr id="4" name="Date Placeholder 3"/>
          <p:cNvSpPr>
            <a:spLocks noGrp="1"/>
          </p:cNvSpPr>
          <p:nvPr>
            <p:ph type="dt" sz="half" idx="2"/>
          </p:nvPr>
        </p:nvSpPr>
        <p:spPr>
          <a:xfrm>
            <a:off x="5163672" y="6488972"/>
            <a:ext cx="3786690" cy="365125"/>
          </a:xfrm>
          <a:prstGeom prst="rect">
            <a:avLst/>
          </a:prstGeom>
        </p:spPr>
        <p:txBody>
          <a:bodyPr vert="horz" lIns="91440" tIns="45720" rIns="91440" bIns="45720" rtlCol="0" anchor="ctr"/>
          <a:lstStyle>
            <a:lvl1pPr algn="r">
              <a:defRPr sz="1000">
                <a:solidFill>
                  <a:schemeClr val="tx2"/>
                </a:solidFill>
              </a:defRPr>
            </a:lvl1pPr>
          </a:lstStyle>
          <a:p>
            <a:fld id="{D50AAEDF-2C33-0B45-973C-96346C5C32B7}" type="datetimeFigureOut">
              <a:rPr lang="en-US" smtClean="0"/>
              <a:t>11/6/23</a:t>
            </a:fld>
            <a:endParaRPr lang="pt-BR"/>
          </a:p>
        </p:txBody>
      </p:sp>
      <p:sp>
        <p:nvSpPr>
          <p:cNvPr id="5" name="Footer Placeholder 4"/>
          <p:cNvSpPr>
            <a:spLocks noGrp="1"/>
          </p:cNvSpPr>
          <p:nvPr>
            <p:ph type="ftr" sz="quarter" idx="3"/>
          </p:nvPr>
        </p:nvSpPr>
        <p:spPr>
          <a:xfrm>
            <a:off x="193638" y="6488972"/>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t-BR"/>
          </a:p>
        </p:txBody>
      </p:sp>
      <p:sp>
        <p:nvSpPr>
          <p:cNvPr id="6" name="Slide Number Placeholder 5"/>
          <p:cNvSpPr>
            <a:spLocks noGrp="1"/>
          </p:cNvSpPr>
          <p:nvPr>
            <p:ph type="sldNum" sz="quarter" idx="4"/>
          </p:nvPr>
        </p:nvSpPr>
        <p:spPr>
          <a:xfrm>
            <a:off x="3991088" y="6488971"/>
            <a:ext cx="1161826" cy="365125"/>
          </a:xfrm>
          <a:prstGeom prst="rect">
            <a:avLst/>
          </a:prstGeom>
        </p:spPr>
        <p:txBody>
          <a:bodyPr vert="horz" lIns="91440" tIns="45720" rIns="91440" bIns="45720" rtlCol="0" anchor="ctr"/>
          <a:lstStyle>
            <a:lvl1pPr algn="ctr">
              <a:defRPr sz="1000">
                <a:solidFill>
                  <a:schemeClr val="tx2"/>
                </a:solidFill>
              </a:defRPr>
            </a:lvl1pPr>
          </a:lstStyle>
          <a:p>
            <a:fld id="{353842F0-AAA1-0146-A041-6ABCD6C62B56}" type="slidenum">
              <a:rPr lang="pt-BR" smtClean="0"/>
              <a:t>‹nº›</a:t>
            </a:fld>
            <a:endParaRPr lang="pt-BR"/>
          </a:p>
        </p:txBody>
      </p:sp>
      <p:sp>
        <p:nvSpPr>
          <p:cNvPr id="3" name="Text Placeholder 2"/>
          <p:cNvSpPr>
            <a:spLocks noGrp="1"/>
          </p:cNvSpPr>
          <p:nvPr>
            <p:ph type="body" idx="1"/>
          </p:nvPr>
        </p:nvSpPr>
        <p:spPr>
          <a:xfrm>
            <a:off x="457200" y="2283096"/>
            <a:ext cx="8238068" cy="420587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xStyles>
    <p:titleStyle>
      <a:lvl1pPr algn="l" defTabSz="914400" rtl="0" eaLnBrk="1" latinLnBrk="0" hangingPunct="1">
        <a:spcBef>
          <a:spcPct val="0"/>
        </a:spcBef>
        <a:buNone/>
        <a:defRPr sz="4400" b="0" kern="1200">
          <a:solidFill>
            <a:srgbClr val="FFFFFF"/>
          </a:solidFill>
          <a:latin typeface="overture" panose="02000506000000020004" pitchFamily="2" charset="77"/>
          <a:ea typeface="+mj-ea"/>
          <a:cs typeface="overture" panose="02000506000000020004" pitchFamily="2" charset="77"/>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b="0" i="0" kern="1200">
          <a:solidFill>
            <a:schemeClr val="tx2"/>
          </a:solidFill>
          <a:latin typeface="Avenir Next" panose="020B0503020202020204" pitchFamily="34" charset="0"/>
          <a:ea typeface="+mn-ea"/>
          <a:cs typeface="Avenir Next" panose="020B0503020202020204" pitchFamily="34" charset="0"/>
        </a:defRPr>
      </a:lvl1pPr>
      <a:lvl2pPr marL="576263" indent="-274320" algn="l" defTabSz="914400" rtl="0" eaLnBrk="1" latinLnBrk="0" hangingPunct="1">
        <a:spcBef>
          <a:spcPct val="20000"/>
        </a:spcBef>
        <a:buClr>
          <a:schemeClr val="accent1"/>
        </a:buClr>
        <a:buSzPct val="100000"/>
        <a:buFont typeface="Symbol" pitchFamily="18" charset="2"/>
        <a:buChar char=""/>
        <a:defRPr sz="2200" b="0" i="0" kern="1200">
          <a:solidFill>
            <a:schemeClr val="tx2"/>
          </a:solidFill>
          <a:latin typeface="Avenir Next" panose="020B0503020202020204" pitchFamily="34" charset="0"/>
          <a:ea typeface="+mn-ea"/>
          <a:cs typeface="Avenir Next" panose="020B0503020202020204" pitchFamily="34" charset="0"/>
        </a:defRPr>
      </a:lvl2pPr>
      <a:lvl3pPr marL="855663" indent="-228600" algn="l" defTabSz="914400" rtl="0" eaLnBrk="1" latinLnBrk="0" hangingPunct="1">
        <a:spcBef>
          <a:spcPct val="20000"/>
        </a:spcBef>
        <a:buClr>
          <a:schemeClr val="accent1"/>
        </a:buClr>
        <a:buSzPct val="100000"/>
        <a:buFont typeface="Symbol" pitchFamily="18" charset="2"/>
        <a:buChar char=""/>
        <a:defRPr sz="2000" b="0" i="0" kern="1200">
          <a:solidFill>
            <a:schemeClr val="tx2"/>
          </a:solidFill>
          <a:latin typeface="Avenir Next" panose="020B0503020202020204" pitchFamily="34" charset="0"/>
          <a:ea typeface="+mn-ea"/>
          <a:cs typeface="Avenir Next" panose="020B0503020202020204" pitchFamily="34" charset="0"/>
        </a:defRPr>
      </a:lvl3pPr>
      <a:lvl4pPr marL="1143000" indent="-228600" algn="l" defTabSz="914400" rtl="0" eaLnBrk="1" latinLnBrk="0" hangingPunct="1">
        <a:spcBef>
          <a:spcPct val="20000"/>
        </a:spcBef>
        <a:buClr>
          <a:schemeClr val="accent1"/>
        </a:buClr>
        <a:buSzPct val="100000"/>
        <a:buFont typeface="Symbol" pitchFamily="18" charset="2"/>
        <a:buChar char=""/>
        <a:defRPr sz="1800" b="0" i="0" kern="1200">
          <a:solidFill>
            <a:schemeClr val="tx2"/>
          </a:solidFill>
          <a:latin typeface="Avenir Next" panose="020B0503020202020204" pitchFamily="34" charset="0"/>
          <a:ea typeface="+mn-ea"/>
          <a:cs typeface="Avenir Next" panose="020B0503020202020204" pitchFamily="34" charset="0"/>
        </a:defRPr>
      </a:lvl4pPr>
      <a:lvl5pPr marL="1463040" indent="-228600" algn="l" defTabSz="914400" rtl="0" eaLnBrk="1" latinLnBrk="0" hangingPunct="1">
        <a:spcBef>
          <a:spcPct val="20000"/>
        </a:spcBef>
        <a:buClr>
          <a:schemeClr val="accent1"/>
        </a:buClr>
        <a:buSzPct val="100000"/>
        <a:buFont typeface="Symbol" pitchFamily="18" charset="2"/>
        <a:buChar char=""/>
        <a:defRPr sz="1600" b="0" i="0" kern="1200">
          <a:solidFill>
            <a:schemeClr val="tx2"/>
          </a:solidFill>
          <a:latin typeface="Avenir Next" panose="020B0503020202020204" pitchFamily="34" charset="0"/>
          <a:ea typeface="+mn-ea"/>
          <a:cs typeface="Avenir Next" panose="020B0503020202020204" pitchFamily="34"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419" y="2134004"/>
            <a:ext cx="6105697" cy="3189115"/>
          </a:xfrm>
        </p:spPr>
        <p:txBody>
          <a:bodyPr/>
          <a:lstStyle/>
          <a:p>
            <a:r>
              <a:rPr lang="pt-BR" dirty="0"/>
              <a:t>No recinto doméstico</a:t>
            </a:r>
          </a:p>
        </p:txBody>
      </p:sp>
      <p:sp>
        <p:nvSpPr>
          <p:cNvPr id="3" name="Subtitle 2"/>
          <p:cNvSpPr>
            <a:spLocks noGrp="1"/>
          </p:cNvSpPr>
          <p:nvPr>
            <p:ph type="subTitle" idx="1"/>
          </p:nvPr>
        </p:nvSpPr>
        <p:spPr>
          <a:xfrm>
            <a:off x="436419" y="5289867"/>
            <a:ext cx="6105697" cy="778424"/>
          </a:xfrm>
        </p:spPr>
        <p:txBody>
          <a:bodyPr>
            <a:normAutofit/>
          </a:bodyPr>
          <a:lstStyle/>
          <a:p>
            <a:r>
              <a:rPr lang="pt-BR" dirty="0"/>
              <a:t>Sinal Verde</a:t>
            </a:r>
          </a:p>
        </p:txBody>
      </p:sp>
      <p:sp>
        <p:nvSpPr>
          <p:cNvPr id="6" name="Subtitle 2">
            <a:extLst>
              <a:ext uri="{FF2B5EF4-FFF2-40B4-BE49-F238E27FC236}">
                <a16:creationId xmlns:a16="http://schemas.microsoft.com/office/drawing/2014/main" id="{80B4FD4A-A5EA-77AB-9142-43B50FC5D911}"/>
              </a:ext>
            </a:extLst>
          </p:cNvPr>
          <p:cNvSpPr txBox="1">
            <a:spLocks/>
          </p:cNvSpPr>
          <p:nvPr/>
        </p:nvSpPr>
        <p:spPr>
          <a:xfrm>
            <a:off x="436563" y="5831232"/>
            <a:ext cx="4641850" cy="86774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100000"/>
              <a:buFont typeface="Symbol" pitchFamily="18" charset="2"/>
              <a:buNone/>
              <a:defRPr sz="2400" b="1" i="0" kern="1200">
                <a:solidFill>
                  <a:schemeClr val="accent1">
                    <a:lumMod val="40000"/>
                    <a:lumOff val="60000"/>
                  </a:schemeClr>
                </a:solidFill>
                <a:effectLst/>
                <a:latin typeface="Metropolis Semi Bold" pitchFamily="2" charset="77"/>
                <a:ea typeface="+mn-ea"/>
                <a:cs typeface="Metropolis Medium" pitchFamily="2" charset="77"/>
              </a:defRPr>
            </a:lvl1pPr>
            <a:lvl2pPr marL="457200" indent="0" algn="ctr" defTabSz="914400" rtl="0" eaLnBrk="1" latinLnBrk="0" hangingPunct="1">
              <a:spcBef>
                <a:spcPct val="20000"/>
              </a:spcBef>
              <a:buClr>
                <a:schemeClr val="accent1"/>
              </a:buClr>
              <a:buSzPct val="100000"/>
              <a:buFont typeface="Symbol" pitchFamily="18" charset="2"/>
              <a:buNone/>
              <a:defRPr sz="2200" b="0" i="0" kern="1200">
                <a:solidFill>
                  <a:schemeClr val="tx1">
                    <a:tint val="75000"/>
                  </a:schemeClr>
                </a:solidFill>
                <a:latin typeface="Metropolis Medium" pitchFamily="2" charset="77"/>
                <a:ea typeface="+mn-ea"/>
                <a:cs typeface="Metropolis Medium" pitchFamily="2" charset="77"/>
              </a:defRPr>
            </a:lvl2pPr>
            <a:lvl3pPr marL="914400" indent="0" algn="ctr" defTabSz="914400" rtl="0" eaLnBrk="1" latinLnBrk="0" hangingPunct="1">
              <a:spcBef>
                <a:spcPct val="20000"/>
              </a:spcBef>
              <a:buClr>
                <a:schemeClr val="accent1"/>
              </a:buClr>
              <a:buSzPct val="100000"/>
              <a:buFont typeface="Symbol" pitchFamily="18" charset="2"/>
              <a:buNone/>
              <a:defRPr sz="2000" b="0" i="0" kern="1200">
                <a:solidFill>
                  <a:schemeClr val="tx1">
                    <a:tint val="75000"/>
                  </a:schemeClr>
                </a:solidFill>
                <a:latin typeface="Metropolis Medium" pitchFamily="2" charset="77"/>
                <a:ea typeface="+mn-ea"/>
                <a:cs typeface="Metropolis Medium" pitchFamily="2" charset="77"/>
              </a:defRPr>
            </a:lvl3pPr>
            <a:lvl4pPr marL="1371600" indent="0" algn="ctr" defTabSz="914400" rtl="0" eaLnBrk="1" latinLnBrk="0" hangingPunct="1">
              <a:spcBef>
                <a:spcPct val="20000"/>
              </a:spcBef>
              <a:buClr>
                <a:schemeClr val="accent1"/>
              </a:buClr>
              <a:buSzPct val="100000"/>
              <a:buFont typeface="Symbol" pitchFamily="18" charset="2"/>
              <a:buNone/>
              <a:defRPr sz="1800" b="0" i="0" kern="1200">
                <a:solidFill>
                  <a:schemeClr val="tx1">
                    <a:tint val="75000"/>
                  </a:schemeClr>
                </a:solidFill>
                <a:latin typeface="Metropolis Medium" pitchFamily="2" charset="77"/>
                <a:ea typeface="+mn-ea"/>
                <a:cs typeface="Metropolis Medium" pitchFamily="2" charset="77"/>
              </a:defRPr>
            </a:lvl4pPr>
            <a:lvl5pPr marL="1828800" indent="0" algn="ctr" defTabSz="914400" rtl="0" eaLnBrk="1" latinLnBrk="0" hangingPunct="1">
              <a:spcBef>
                <a:spcPct val="20000"/>
              </a:spcBef>
              <a:buClr>
                <a:schemeClr val="accent1"/>
              </a:buClr>
              <a:buSzPct val="100000"/>
              <a:buFont typeface="Symbol" pitchFamily="18" charset="2"/>
              <a:buNone/>
              <a:defRPr sz="1600" b="0" i="0" kern="1200">
                <a:solidFill>
                  <a:schemeClr val="tx1">
                    <a:tint val="75000"/>
                  </a:schemeClr>
                </a:solidFill>
                <a:latin typeface="Metropolis Medium" pitchFamily="2" charset="77"/>
                <a:ea typeface="+mn-ea"/>
                <a:cs typeface="Metropolis Medium" pitchFamily="2" charset="77"/>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pt-BR" sz="1100" b="0" dirty="0">
                <a:solidFill>
                  <a:schemeClr val="accent1"/>
                </a:solidFill>
                <a:latin typeface="Metropolis" pitchFamily="2" charset="77"/>
              </a:rPr>
              <a:t>Escola de Evangelização de Pacientes</a:t>
            </a:r>
          </a:p>
          <a:p>
            <a:r>
              <a:rPr lang="pt-BR" sz="1100" b="0" dirty="0">
                <a:solidFill>
                  <a:schemeClr val="accent1"/>
                </a:solidFill>
                <a:latin typeface="Metropolis" pitchFamily="2" charset="77"/>
              </a:rPr>
              <a:t>Grupo Espírita Guillon Ribeiro</a:t>
            </a:r>
          </a:p>
        </p:txBody>
      </p:sp>
    </p:spTree>
    <p:extLst>
      <p:ext uri="{BB962C8B-B14F-4D97-AF65-F5344CB8AC3E}">
        <p14:creationId xmlns:p14="http://schemas.microsoft.com/office/powerpoint/2010/main" val="3622912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163"/>
            <a:ext cx="4273826" cy="4173537"/>
          </a:xfrm>
        </p:spPr>
        <p:txBody>
          <a:bodyPr/>
          <a:lstStyle/>
          <a:p>
            <a:r>
              <a:rPr lang="pt-BR" dirty="0"/>
              <a:t>“Antes da grande projeção pessoal na obra coletiva, aprenda o discípulo a cooperar, em favor dos familiares, no dia de hoje, convicto de que semelhante esforço representa realização essencial.”</a:t>
            </a:r>
          </a:p>
          <a:p>
            <a:pPr lvl="4"/>
            <a:r>
              <a:rPr lang="pt-BR" dirty="0"/>
              <a:t>(EMMANUEL. </a:t>
            </a:r>
            <a:r>
              <a:rPr lang="pt-BR" i="1" dirty="0"/>
              <a:t>Pão Nosso</a:t>
            </a:r>
            <a:r>
              <a:rPr lang="pt-BR" dirty="0"/>
              <a:t>, cap. 117.)</a:t>
            </a:r>
          </a:p>
        </p:txBody>
      </p:sp>
      <p:sp>
        <p:nvSpPr>
          <p:cNvPr id="3" name="Title 2"/>
          <p:cNvSpPr>
            <a:spLocks noGrp="1"/>
          </p:cNvSpPr>
          <p:nvPr>
            <p:ph type="title"/>
          </p:nvPr>
        </p:nvSpPr>
        <p:spPr>
          <a:xfrm>
            <a:off x="457200" y="116524"/>
            <a:ext cx="8229600" cy="1252728"/>
          </a:xfrm>
        </p:spPr>
        <p:txBody>
          <a:bodyPr/>
          <a:lstStyle/>
          <a:p>
            <a:r>
              <a:rPr lang="pt-BR" dirty="0"/>
              <a:t>Conclusão</a:t>
            </a:r>
          </a:p>
        </p:txBody>
      </p:sp>
      <p:pic>
        <p:nvPicPr>
          <p:cNvPr id="4" name="Picture 3"/>
          <p:cNvPicPr>
            <a:picLocks noChangeAspect="1"/>
          </p:cNvPicPr>
          <p:nvPr/>
        </p:nvPicPr>
        <p:blipFill>
          <a:blip r:embed="rId3"/>
          <a:stretch>
            <a:fillRect/>
          </a:stretch>
        </p:blipFill>
        <p:spPr>
          <a:xfrm>
            <a:off x="5112138" y="3334061"/>
            <a:ext cx="3583130" cy="2391739"/>
          </a:xfrm>
          <a:prstGeom prst="rect">
            <a:avLst/>
          </a:prstGeom>
          <a:ln>
            <a:solidFill>
              <a:schemeClr val="accent1"/>
            </a:solidFill>
          </a:ln>
        </p:spPr>
      </p:pic>
    </p:spTree>
    <p:extLst>
      <p:ext uri="{BB962C8B-B14F-4D97-AF65-F5344CB8AC3E}">
        <p14:creationId xmlns:p14="http://schemas.microsoft.com/office/powerpoint/2010/main" val="276275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3" y="4216193"/>
            <a:ext cx="7772400" cy="835025"/>
          </a:xfrm>
        </p:spPr>
        <p:txBody>
          <a:bodyPr>
            <a:normAutofit/>
          </a:bodyPr>
          <a:lstStyle/>
          <a:p>
            <a:r>
              <a:rPr lang="pt-BR"/>
              <a:t>Reflexão</a:t>
            </a:r>
            <a:endParaRPr lang="pt-BR" dirty="0"/>
          </a:p>
        </p:txBody>
      </p:sp>
      <p:sp>
        <p:nvSpPr>
          <p:cNvPr id="3" name="Content Placeholder 2"/>
          <p:cNvSpPr>
            <a:spLocks noGrp="1"/>
          </p:cNvSpPr>
          <p:nvPr>
            <p:ph type="body" idx="1"/>
          </p:nvPr>
        </p:nvSpPr>
        <p:spPr>
          <a:xfrm>
            <a:off x="563563" y="5051218"/>
            <a:ext cx="7772400" cy="1458912"/>
          </a:xfrm>
        </p:spPr>
        <p:txBody>
          <a:bodyPr>
            <a:noAutofit/>
          </a:bodyPr>
          <a:lstStyle/>
          <a:p>
            <a:r>
              <a:rPr lang="pt-BR" dirty="0"/>
              <a:t>“Aprendam primeiro a exercer piedade para com a sua própria família e a recompensar seus pais, porque isto é bom e agradável diante de Deus.” </a:t>
            </a:r>
            <a:r>
              <a:rPr lang="en-US" dirty="0"/>
              <a:t>–</a:t>
            </a:r>
            <a:r>
              <a:rPr lang="pt-BR" dirty="0"/>
              <a:t> Paulo.</a:t>
            </a:r>
          </a:p>
          <a:p>
            <a:r>
              <a:rPr lang="is-IS" sz="1400" dirty="0">
                <a:solidFill>
                  <a:schemeClr val="accent6">
                    <a:lumMod val="75000"/>
                  </a:schemeClr>
                </a:solidFill>
              </a:rPr>
              <a:t>(I Timóteo, 5:4)</a:t>
            </a:r>
            <a:endParaRPr lang="pt-BR" sz="1400" dirty="0">
              <a:solidFill>
                <a:schemeClr val="accent6">
                  <a:lumMod val="75000"/>
                </a:schemeClr>
              </a:solidFill>
            </a:endParaRPr>
          </a:p>
        </p:txBody>
      </p:sp>
    </p:spTree>
    <p:extLst>
      <p:ext uri="{BB962C8B-B14F-4D97-AF65-F5344CB8AC3E}">
        <p14:creationId xmlns:p14="http://schemas.microsoft.com/office/powerpoint/2010/main" val="1725618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942"/>
            <a:ext cx="8238068" cy="4172989"/>
          </a:xfrm>
        </p:spPr>
        <p:txBody>
          <a:bodyPr>
            <a:normAutofit/>
          </a:bodyPr>
          <a:lstStyle/>
          <a:p>
            <a:r>
              <a:rPr lang="pt-BR" dirty="0"/>
              <a:t>“O colégio familiar tem suas origens sagradas na esfera espiritual. [...]</a:t>
            </a:r>
          </a:p>
          <a:p>
            <a:r>
              <a:rPr lang="pt-BR" dirty="0"/>
              <a:t>Preponderam nesse instituto divino </a:t>
            </a:r>
            <a:r>
              <a:rPr lang="pt-BR" b="1" dirty="0"/>
              <a:t>os elos do amor</a:t>
            </a:r>
            <a:r>
              <a:rPr lang="pt-BR" dirty="0"/>
              <a:t>, fundidos nas experiências de outras eras; todavia, aí acorrem igualmente </a:t>
            </a:r>
            <a:r>
              <a:rPr lang="pt-BR" b="1" dirty="0"/>
              <a:t>os ódios e as perseguições</a:t>
            </a:r>
            <a:r>
              <a:rPr lang="pt-BR" dirty="0"/>
              <a:t> do pretérito obscuro, a fim de se transfundirem em solidariedade fraternal, com vistas ao futuro.”</a:t>
            </a:r>
          </a:p>
          <a:p>
            <a:pPr lvl="4"/>
            <a:r>
              <a:rPr lang="pt-BR" dirty="0"/>
              <a:t>(EMMANUEL. </a:t>
            </a:r>
            <a:r>
              <a:rPr lang="pt-BR" i="1" dirty="0"/>
              <a:t>O Consolador</a:t>
            </a:r>
            <a:r>
              <a:rPr lang="pt-BR" dirty="0"/>
              <a:t>, </a:t>
            </a:r>
            <a:r>
              <a:rPr lang="pt-BR" dirty="0" err="1"/>
              <a:t>perg</a:t>
            </a:r>
            <a:r>
              <a:rPr lang="pt-BR" dirty="0"/>
              <a:t>. 175.)</a:t>
            </a:r>
          </a:p>
        </p:txBody>
      </p:sp>
      <p:sp>
        <p:nvSpPr>
          <p:cNvPr id="3" name="Title 2"/>
          <p:cNvSpPr>
            <a:spLocks noGrp="1"/>
          </p:cNvSpPr>
          <p:nvPr>
            <p:ph type="title"/>
          </p:nvPr>
        </p:nvSpPr>
        <p:spPr>
          <a:xfrm>
            <a:off x="457200" y="116524"/>
            <a:ext cx="8229600" cy="1252728"/>
          </a:xfrm>
        </p:spPr>
        <p:txBody>
          <a:bodyPr/>
          <a:lstStyle/>
          <a:p>
            <a:r>
              <a:rPr lang="pt-BR" dirty="0"/>
              <a:t>As origens da família</a:t>
            </a:r>
          </a:p>
        </p:txBody>
      </p:sp>
    </p:spTree>
    <p:extLst>
      <p:ext uri="{BB962C8B-B14F-4D97-AF65-F5344CB8AC3E}">
        <p14:creationId xmlns:p14="http://schemas.microsoft.com/office/powerpoint/2010/main" val="2854257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163"/>
            <a:ext cx="4114800" cy="4173537"/>
          </a:xfrm>
        </p:spPr>
        <p:txBody>
          <a:bodyPr/>
          <a:lstStyle/>
          <a:p>
            <a:r>
              <a:rPr lang="pt-BR" dirty="0"/>
              <a:t>“A luta em família é problema fundamental da redenção do homem na Terra. Como seremos benfeitores de cem ou mil pessoas, se ainda não aprendemos a servir cinco ou dez criaturas? [...]”</a:t>
            </a:r>
          </a:p>
          <a:p>
            <a:pPr lvl="4"/>
            <a:r>
              <a:rPr lang="pt-BR" dirty="0"/>
              <a:t>(EMMANUEL. </a:t>
            </a:r>
            <a:r>
              <a:rPr lang="pt-BR" i="1" dirty="0"/>
              <a:t>Pão Nosso</a:t>
            </a:r>
            <a:r>
              <a:rPr lang="pt-BR" dirty="0"/>
              <a:t>, cap. 117.)</a:t>
            </a:r>
          </a:p>
        </p:txBody>
      </p:sp>
      <p:sp>
        <p:nvSpPr>
          <p:cNvPr id="3" name="Title 2"/>
          <p:cNvSpPr>
            <a:spLocks noGrp="1"/>
          </p:cNvSpPr>
          <p:nvPr>
            <p:ph type="title"/>
          </p:nvPr>
        </p:nvSpPr>
        <p:spPr>
          <a:xfrm>
            <a:off x="457200" y="116524"/>
            <a:ext cx="8229600" cy="1252728"/>
          </a:xfrm>
        </p:spPr>
        <p:txBody>
          <a:bodyPr/>
          <a:lstStyle/>
          <a:p>
            <a:r>
              <a:rPr lang="pt-BR" dirty="0"/>
              <a:t>A escola familiar</a:t>
            </a:r>
          </a:p>
        </p:txBody>
      </p:sp>
      <p:pic>
        <p:nvPicPr>
          <p:cNvPr id="4" name="Picture 3"/>
          <p:cNvPicPr>
            <a:picLocks noChangeAspect="1"/>
          </p:cNvPicPr>
          <p:nvPr/>
        </p:nvPicPr>
        <p:blipFill>
          <a:blip r:embed="rId3"/>
          <a:stretch>
            <a:fillRect/>
          </a:stretch>
        </p:blipFill>
        <p:spPr>
          <a:xfrm>
            <a:off x="4966214" y="3037046"/>
            <a:ext cx="3720586" cy="2985770"/>
          </a:xfrm>
          <a:prstGeom prst="rect">
            <a:avLst/>
          </a:prstGeom>
          <a:ln>
            <a:solidFill>
              <a:schemeClr val="accent1"/>
            </a:solidFill>
          </a:ln>
        </p:spPr>
      </p:pic>
    </p:spTree>
    <p:extLst>
      <p:ext uri="{BB962C8B-B14F-4D97-AF65-F5344CB8AC3E}">
        <p14:creationId xmlns:p14="http://schemas.microsoft.com/office/powerpoint/2010/main" val="1622229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96138" y="2443163"/>
            <a:ext cx="4798599" cy="4173537"/>
          </a:xfrm>
        </p:spPr>
        <p:txBody>
          <a:bodyPr/>
          <a:lstStyle/>
          <a:p>
            <a:endParaRPr lang="pt-BR" dirty="0"/>
          </a:p>
          <a:p>
            <a:r>
              <a:rPr lang="pt-BR" dirty="0"/>
              <a:t>“</a:t>
            </a:r>
            <a:r>
              <a:rPr lang="pt-BR" b="1" dirty="0"/>
              <a:t>Nunca fale aos gritos</a:t>
            </a:r>
            <a:r>
              <a:rPr lang="pt-BR" dirty="0"/>
              <a:t>, abusando da intimidade com os entes queridos.”</a:t>
            </a:r>
          </a:p>
          <a:p>
            <a:pPr lvl="4"/>
            <a:r>
              <a:rPr lang="pt-BR" dirty="0"/>
              <a:t>(ANDRÉ LUIZ. </a:t>
            </a:r>
            <a:r>
              <a:rPr lang="pt-BR" i="1" dirty="0"/>
              <a:t>Sinal Verde</a:t>
            </a:r>
            <a:r>
              <a:rPr lang="pt-BR" dirty="0"/>
              <a:t>, cap. 4.)</a:t>
            </a:r>
          </a:p>
          <a:p>
            <a:r>
              <a:rPr lang="pt-BR" dirty="0"/>
              <a:t>“Devemos tratar nossos familiares como tratamos nossas visitas.”</a:t>
            </a:r>
          </a:p>
          <a:p>
            <a:pPr lvl="1"/>
            <a:r>
              <a:rPr lang="en-US" dirty="0" err="1"/>
              <a:t>Suely</a:t>
            </a:r>
            <a:r>
              <a:rPr lang="en-US" dirty="0"/>
              <a:t> Caldas Schubert</a:t>
            </a:r>
            <a:endParaRPr lang="pt-BR" dirty="0"/>
          </a:p>
        </p:txBody>
      </p:sp>
      <p:sp>
        <p:nvSpPr>
          <p:cNvPr id="3" name="Title 2"/>
          <p:cNvSpPr>
            <a:spLocks noGrp="1"/>
          </p:cNvSpPr>
          <p:nvPr>
            <p:ph type="title"/>
          </p:nvPr>
        </p:nvSpPr>
        <p:spPr>
          <a:xfrm>
            <a:off x="457200" y="116524"/>
            <a:ext cx="8229600" cy="1252728"/>
          </a:xfrm>
        </p:spPr>
        <p:txBody>
          <a:bodyPr/>
          <a:lstStyle/>
          <a:p>
            <a:r>
              <a:rPr lang="pt-BR" dirty="0"/>
              <a:t>A maneira de falar</a:t>
            </a:r>
          </a:p>
        </p:txBody>
      </p:sp>
      <p:pic>
        <p:nvPicPr>
          <p:cNvPr id="7" name="Picture 6"/>
          <p:cNvPicPr>
            <a:picLocks noChangeAspect="1"/>
          </p:cNvPicPr>
          <p:nvPr/>
        </p:nvPicPr>
        <p:blipFill>
          <a:blip r:embed="rId3"/>
          <a:stretch>
            <a:fillRect/>
          </a:stretch>
        </p:blipFill>
        <p:spPr>
          <a:xfrm>
            <a:off x="457200" y="3130160"/>
            <a:ext cx="3131279" cy="2799542"/>
          </a:xfrm>
          <a:prstGeom prst="rect">
            <a:avLst/>
          </a:prstGeom>
          <a:ln>
            <a:solidFill>
              <a:schemeClr val="accent1"/>
            </a:solidFill>
          </a:ln>
        </p:spPr>
      </p:pic>
    </p:spTree>
    <p:extLst>
      <p:ext uri="{BB962C8B-B14F-4D97-AF65-F5344CB8AC3E}">
        <p14:creationId xmlns:p14="http://schemas.microsoft.com/office/powerpoint/2010/main" val="27373977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163"/>
            <a:ext cx="4114800" cy="4173537"/>
          </a:xfrm>
        </p:spPr>
        <p:txBody>
          <a:bodyPr>
            <a:normAutofit/>
          </a:bodyPr>
          <a:lstStyle/>
          <a:p>
            <a:r>
              <a:rPr lang="pt-BR" dirty="0"/>
              <a:t>“</a:t>
            </a:r>
            <a:r>
              <a:rPr lang="pt-BR" b="1" dirty="0"/>
              <a:t>Colabore na solução do problema</a:t>
            </a:r>
            <a:r>
              <a:rPr lang="pt-BR" dirty="0"/>
              <a:t> que surja, sem alterar-se na queixa. [...]</a:t>
            </a:r>
          </a:p>
          <a:p>
            <a:r>
              <a:rPr lang="pt-BR" dirty="0"/>
              <a:t>Quantas vezes um problema aparentemente insolúvel pede tão somente uma palavra calmante para ser resolvido?”</a:t>
            </a:r>
          </a:p>
          <a:p>
            <a:pPr lvl="4"/>
            <a:r>
              <a:rPr lang="pt-BR" dirty="0"/>
              <a:t>(ANDRÉ LUIZ. </a:t>
            </a:r>
            <a:r>
              <a:rPr lang="pt-BR" i="1" dirty="0"/>
              <a:t>Sinal Verde</a:t>
            </a:r>
            <a:r>
              <a:rPr lang="pt-BR" dirty="0"/>
              <a:t>, cap. 4)</a:t>
            </a:r>
          </a:p>
        </p:txBody>
      </p:sp>
      <p:sp>
        <p:nvSpPr>
          <p:cNvPr id="3" name="Title 2"/>
          <p:cNvSpPr>
            <a:spLocks noGrp="1"/>
          </p:cNvSpPr>
          <p:nvPr>
            <p:ph type="title"/>
          </p:nvPr>
        </p:nvSpPr>
        <p:spPr>
          <a:xfrm>
            <a:off x="457200" y="116524"/>
            <a:ext cx="8229600" cy="1252728"/>
          </a:xfrm>
        </p:spPr>
        <p:txBody>
          <a:bodyPr/>
          <a:lstStyle/>
          <a:p>
            <a:r>
              <a:rPr lang="pt-BR" dirty="0"/>
              <a:t>Os problemas</a:t>
            </a:r>
          </a:p>
        </p:txBody>
      </p:sp>
      <p:pic>
        <p:nvPicPr>
          <p:cNvPr id="4" name="Picture 3"/>
          <p:cNvPicPr>
            <a:picLocks noChangeAspect="1"/>
          </p:cNvPicPr>
          <p:nvPr/>
        </p:nvPicPr>
        <p:blipFill>
          <a:blip r:embed="rId3"/>
          <a:stretch>
            <a:fillRect/>
          </a:stretch>
        </p:blipFill>
        <p:spPr>
          <a:xfrm>
            <a:off x="5036768" y="3237211"/>
            <a:ext cx="3650032" cy="2585439"/>
          </a:xfrm>
          <a:prstGeom prst="rect">
            <a:avLst/>
          </a:prstGeom>
          <a:ln>
            <a:solidFill>
              <a:schemeClr val="accent1"/>
            </a:solidFill>
          </a:ln>
        </p:spPr>
      </p:pic>
    </p:spTree>
    <p:extLst>
      <p:ext uri="{BB962C8B-B14F-4D97-AF65-F5344CB8AC3E}">
        <p14:creationId xmlns:p14="http://schemas.microsoft.com/office/powerpoint/2010/main" val="1675517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163"/>
            <a:ext cx="4810539" cy="4173537"/>
          </a:xfrm>
        </p:spPr>
        <p:txBody>
          <a:bodyPr/>
          <a:lstStyle/>
          <a:p>
            <a:endParaRPr lang="pt-BR" dirty="0"/>
          </a:p>
          <a:p>
            <a:r>
              <a:rPr lang="pt-BR" dirty="0"/>
              <a:t>“</a:t>
            </a:r>
            <a:r>
              <a:rPr lang="pt-BR" b="1" dirty="0"/>
              <a:t>Converse</a:t>
            </a:r>
            <a:r>
              <a:rPr lang="pt-BR" dirty="0"/>
              <a:t> edificando a harmonia. É sempre possível achar a porta do entendimento mútuo, quando nos dispomos a </a:t>
            </a:r>
            <a:r>
              <a:rPr lang="pt-BR" b="1" dirty="0"/>
              <a:t>ceder</a:t>
            </a:r>
            <a:r>
              <a:rPr lang="pt-BR" dirty="0"/>
              <a:t>, de nós mesmos, em pequeninas demonstrações de </a:t>
            </a:r>
            <a:r>
              <a:rPr lang="pt-BR" b="1" dirty="0"/>
              <a:t>renúncia a pontos de vista</a:t>
            </a:r>
            <a:r>
              <a:rPr lang="pt-BR" dirty="0"/>
              <a:t>.”</a:t>
            </a:r>
          </a:p>
          <a:p>
            <a:pPr lvl="4"/>
            <a:r>
              <a:rPr lang="pt-BR" dirty="0"/>
              <a:t>(ANDRÉ LUIZ. </a:t>
            </a:r>
            <a:r>
              <a:rPr lang="pt-BR" i="1" dirty="0"/>
              <a:t>Sinal Verde</a:t>
            </a:r>
            <a:r>
              <a:rPr lang="pt-BR" dirty="0"/>
              <a:t>, cap. 4.)</a:t>
            </a:r>
          </a:p>
        </p:txBody>
      </p:sp>
      <p:sp>
        <p:nvSpPr>
          <p:cNvPr id="3" name="Title 2"/>
          <p:cNvSpPr>
            <a:spLocks noGrp="1"/>
          </p:cNvSpPr>
          <p:nvPr>
            <p:ph type="title"/>
          </p:nvPr>
        </p:nvSpPr>
        <p:spPr>
          <a:xfrm>
            <a:off x="457200" y="116524"/>
            <a:ext cx="8229600" cy="1252728"/>
          </a:xfrm>
        </p:spPr>
        <p:txBody>
          <a:bodyPr/>
          <a:lstStyle/>
          <a:p>
            <a:r>
              <a:rPr lang="pt-BR" dirty="0"/>
              <a:t>O diálogo</a:t>
            </a:r>
          </a:p>
        </p:txBody>
      </p:sp>
      <p:pic>
        <p:nvPicPr>
          <p:cNvPr id="4" name="Picture 3"/>
          <p:cNvPicPr>
            <a:picLocks noChangeAspect="1"/>
          </p:cNvPicPr>
          <p:nvPr/>
        </p:nvPicPr>
        <p:blipFill>
          <a:blip r:embed="rId3"/>
          <a:stretch>
            <a:fillRect/>
          </a:stretch>
        </p:blipFill>
        <p:spPr>
          <a:xfrm>
            <a:off x="5731173" y="3052117"/>
            <a:ext cx="2955627" cy="2955627"/>
          </a:xfrm>
          <a:prstGeom prst="rect">
            <a:avLst/>
          </a:prstGeom>
          <a:ln>
            <a:solidFill>
              <a:schemeClr val="accent1"/>
            </a:solidFill>
          </a:ln>
        </p:spPr>
      </p:pic>
    </p:spTree>
    <p:extLst>
      <p:ext uri="{BB962C8B-B14F-4D97-AF65-F5344CB8AC3E}">
        <p14:creationId xmlns:p14="http://schemas.microsoft.com/office/powerpoint/2010/main" val="9498296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2443163"/>
            <a:ext cx="4579938" cy="4173537"/>
          </a:xfrm>
        </p:spPr>
        <p:txBody>
          <a:bodyPr/>
          <a:lstStyle/>
          <a:p>
            <a:endParaRPr lang="pt-BR" dirty="0"/>
          </a:p>
          <a:p>
            <a:r>
              <a:rPr lang="pt-BR" dirty="0"/>
              <a:t>“</a:t>
            </a:r>
            <a:r>
              <a:rPr lang="pt-BR" b="1" dirty="0"/>
              <a:t>Abstenha-se</a:t>
            </a:r>
            <a:r>
              <a:rPr lang="pt-BR" dirty="0"/>
              <a:t> de comentar assuntos escandalosos ou inconvenientes.”</a:t>
            </a:r>
          </a:p>
          <a:p>
            <a:pPr lvl="4"/>
            <a:r>
              <a:rPr lang="pt-BR" dirty="0"/>
              <a:t>(ANDRÉ LUIZ. </a:t>
            </a:r>
            <a:r>
              <a:rPr lang="pt-BR" i="1" dirty="0"/>
              <a:t>Sinal Verde</a:t>
            </a:r>
            <a:r>
              <a:rPr lang="pt-BR" dirty="0"/>
              <a:t>, cap. 4.)</a:t>
            </a:r>
          </a:p>
          <a:p>
            <a:r>
              <a:rPr lang="pt-BR" dirty="0"/>
              <a:t>“... a palavra cria a imagem e a imagem atrai a influência que lhe diz respeito.”</a:t>
            </a:r>
          </a:p>
          <a:p>
            <a:pPr lvl="4"/>
            <a:r>
              <a:rPr lang="pt-BR" dirty="0"/>
              <a:t>(ANDRÉ LUIZ. </a:t>
            </a:r>
            <a:r>
              <a:rPr lang="pt-BR" i="1" dirty="0"/>
              <a:t>Respostas da Vida</a:t>
            </a:r>
            <a:r>
              <a:rPr lang="pt-BR" dirty="0"/>
              <a:t>, cap. 17.)</a:t>
            </a:r>
          </a:p>
        </p:txBody>
      </p:sp>
      <p:sp>
        <p:nvSpPr>
          <p:cNvPr id="3" name="Title 2"/>
          <p:cNvSpPr>
            <a:spLocks noGrp="1"/>
          </p:cNvSpPr>
          <p:nvPr>
            <p:ph type="title"/>
          </p:nvPr>
        </p:nvSpPr>
        <p:spPr>
          <a:xfrm>
            <a:off x="457200" y="116524"/>
            <a:ext cx="8229600" cy="1252728"/>
          </a:xfrm>
        </p:spPr>
        <p:txBody>
          <a:bodyPr/>
          <a:lstStyle/>
          <a:p>
            <a:r>
              <a:rPr lang="pt-BR" dirty="0"/>
              <a:t>Os assuntos</a:t>
            </a:r>
          </a:p>
        </p:txBody>
      </p:sp>
      <p:pic>
        <p:nvPicPr>
          <p:cNvPr id="4" name="Picture 3"/>
          <p:cNvPicPr>
            <a:picLocks noChangeAspect="1"/>
          </p:cNvPicPr>
          <p:nvPr/>
        </p:nvPicPr>
        <p:blipFill>
          <a:blip r:embed="rId3"/>
          <a:stretch>
            <a:fillRect/>
          </a:stretch>
        </p:blipFill>
        <p:spPr>
          <a:xfrm>
            <a:off x="457200" y="3258404"/>
            <a:ext cx="3390739" cy="2543054"/>
          </a:xfrm>
          <a:prstGeom prst="rect">
            <a:avLst/>
          </a:prstGeom>
          <a:ln>
            <a:solidFill>
              <a:schemeClr val="accent1"/>
            </a:solidFill>
          </a:ln>
        </p:spPr>
      </p:pic>
    </p:spTree>
    <p:extLst>
      <p:ext uri="{BB962C8B-B14F-4D97-AF65-F5344CB8AC3E}">
        <p14:creationId xmlns:p14="http://schemas.microsoft.com/office/powerpoint/2010/main" val="1554274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2670" y="2443163"/>
            <a:ext cx="4232068" cy="4173537"/>
          </a:xfrm>
        </p:spPr>
        <p:txBody>
          <a:bodyPr/>
          <a:lstStyle/>
          <a:p>
            <a:r>
              <a:rPr lang="pt-BR" dirty="0"/>
              <a:t>“Procure algum detalhe caseiro para </a:t>
            </a:r>
            <a:r>
              <a:rPr lang="pt-BR" b="1" dirty="0"/>
              <a:t>louvar o trabalho e o carinho</a:t>
            </a:r>
            <a:r>
              <a:rPr lang="pt-BR" dirty="0"/>
              <a:t> daqueles que lhe compartilham a existência.”</a:t>
            </a:r>
          </a:p>
          <a:p>
            <a:pPr lvl="4"/>
            <a:r>
              <a:rPr lang="pt-BR" dirty="0"/>
              <a:t>(ANDRÉ LUIZ. </a:t>
            </a:r>
            <a:r>
              <a:rPr lang="pt-BR" i="1" dirty="0"/>
              <a:t>Sinal Verde</a:t>
            </a:r>
            <a:r>
              <a:rPr lang="pt-BR" dirty="0"/>
              <a:t>, cap. 4.)</a:t>
            </a:r>
          </a:p>
        </p:txBody>
      </p:sp>
      <p:sp>
        <p:nvSpPr>
          <p:cNvPr id="3" name="Title 2"/>
          <p:cNvSpPr>
            <a:spLocks noGrp="1"/>
          </p:cNvSpPr>
          <p:nvPr>
            <p:ph type="title"/>
          </p:nvPr>
        </p:nvSpPr>
        <p:spPr>
          <a:xfrm>
            <a:off x="457200" y="116524"/>
            <a:ext cx="8229600" cy="1252728"/>
          </a:xfrm>
        </p:spPr>
        <p:txBody>
          <a:bodyPr/>
          <a:lstStyle/>
          <a:p>
            <a:r>
              <a:rPr lang="pt-BR" dirty="0"/>
              <a:t>O cuidado</a:t>
            </a:r>
          </a:p>
        </p:txBody>
      </p:sp>
      <p:pic>
        <p:nvPicPr>
          <p:cNvPr id="4" name="Picture 3"/>
          <p:cNvPicPr>
            <a:picLocks noChangeAspect="1"/>
          </p:cNvPicPr>
          <p:nvPr/>
        </p:nvPicPr>
        <p:blipFill>
          <a:blip r:embed="rId3"/>
          <a:stretch>
            <a:fillRect/>
          </a:stretch>
        </p:blipFill>
        <p:spPr>
          <a:xfrm>
            <a:off x="457200" y="2826836"/>
            <a:ext cx="3579385" cy="3406189"/>
          </a:xfrm>
          <a:prstGeom prst="rect">
            <a:avLst/>
          </a:prstGeom>
          <a:ln>
            <a:solidFill>
              <a:schemeClr val="accent1"/>
            </a:solidFill>
          </a:ln>
        </p:spPr>
      </p:pic>
    </p:spTree>
    <p:extLst>
      <p:ext uri="{BB962C8B-B14F-4D97-AF65-F5344CB8AC3E}">
        <p14:creationId xmlns:p14="http://schemas.microsoft.com/office/powerpoint/2010/main" val="2514241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163"/>
            <a:ext cx="5138530" cy="4173537"/>
          </a:xfrm>
        </p:spPr>
        <p:txBody>
          <a:bodyPr/>
          <a:lstStyle/>
          <a:p>
            <a:r>
              <a:rPr lang="pt-BR" dirty="0"/>
              <a:t>“Se você tem pressa de sair, atenda ao seu regime de urgência com serenidade e respeito, </a:t>
            </a:r>
            <a:r>
              <a:rPr lang="pt-BR" b="1" dirty="0"/>
              <a:t>sem estragar a tranquilidade dos outros</a:t>
            </a:r>
            <a:r>
              <a:rPr lang="pt-BR" dirty="0"/>
              <a:t>.”</a:t>
            </a:r>
          </a:p>
          <a:p>
            <a:pPr lvl="4"/>
            <a:r>
              <a:rPr lang="pt-BR" dirty="0"/>
              <a:t>(ANDRÉ LUIZ. </a:t>
            </a:r>
            <a:r>
              <a:rPr lang="pt-BR" i="1" dirty="0"/>
              <a:t>Sinal Verde</a:t>
            </a:r>
            <a:r>
              <a:rPr lang="pt-BR" dirty="0"/>
              <a:t>, cap. 4.)</a:t>
            </a:r>
          </a:p>
        </p:txBody>
      </p:sp>
      <p:sp>
        <p:nvSpPr>
          <p:cNvPr id="3" name="Title 2"/>
          <p:cNvSpPr>
            <a:spLocks noGrp="1"/>
          </p:cNvSpPr>
          <p:nvPr>
            <p:ph type="title"/>
          </p:nvPr>
        </p:nvSpPr>
        <p:spPr>
          <a:xfrm>
            <a:off x="457200" y="116524"/>
            <a:ext cx="8229600" cy="1252728"/>
          </a:xfrm>
        </p:spPr>
        <p:txBody>
          <a:bodyPr/>
          <a:lstStyle/>
          <a:p>
            <a:r>
              <a:rPr lang="pt-BR" dirty="0"/>
              <a:t>O respeito</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2672" y="2722155"/>
            <a:ext cx="2572595" cy="3615552"/>
          </a:xfrm>
          <a:prstGeom prst="rect">
            <a:avLst/>
          </a:prstGeom>
          <a:ln>
            <a:solidFill>
              <a:schemeClr val="accent1"/>
            </a:solidFill>
          </a:ln>
        </p:spPr>
      </p:pic>
    </p:spTree>
    <p:extLst>
      <p:ext uri="{BB962C8B-B14F-4D97-AF65-F5344CB8AC3E}">
        <p14:creationId xmlns:p14="http://schemas.microsoft.com/office/powerpoint/2010/main" val="545175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1136</TotalTime>
  <Words>1161</Words>
  <Application>Microsoft Macintosh PowerPoint</Application>
  <PresentationFormat>Apresentação na tela (4:3)</PresentationFormat>
  <Paragraphs>63</Paragraphs>
  <Slides>11</Slides>
  <Notes>9</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11</vt:i4>
      </vt:variant>
    </vt:vector>
  </HeadingPairs>
  <TitlesOfParts>
    <vt:vector size="19" baseType="lpstr">
      <vt:lpstr>Avenir Next</vt:lpstr>
      <vt:lpstr>Avenir Next Demi Bold</vt:lpstr>
      <vt:lpstr>Calibri</vt:lpstr>
      <vt:lpstr>Candara</vt:lpstr>
      <vt:lpstr>Metropolis</vt:lpstr>
      <vt:lpstr>overture</vt:lpstr>
      <vt:lpstr>Symbol</vt:lpstr>
      <vt:lpstr>Waveform</vt:lpstr>
      <vt:lpstr>No recinto doméstico</vt:lpstr>
      <vt:lpstr>As origens da família</vt:lpstr>
      <vt:lpstr>A escola familiar</vt:lpstr>
      <vt:lpstr>A maneira de falar</vt:lpstr>
      <vt:lpstr>Os problemas</vt:lpstr>
      <vt:lpstr>O diálogo</vt:lpstr>
      <vt:lpstr>Os assuntos</vt:lpstr>
      <vt:lpstr>O cuidado</vt:lpstr>
      <vt:lpstr>O respeito</vt:lpstr>
      <vt:lpstr>Conclusão</vt:lpstr>
      <vt:lpstr>Reflexão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Adriano Alves</dc:creator>
  <cp:lastModifiedBy>Adriano Arruda Alves</cp:lastModifiedBy>
  <cp:revision>72</cp:revision>
  <dcterms:created xsi:type="dcterms:W3CDTF">2012-12-19T00:28:53Z</dcterms:created>
  <dcterms:modified xsi:type="dcterms:W3CDTF">2023-11-07T00:19:14Z</dcterms:modified>
</cp:coreProperties>
</file>