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9" r:id="rId3"/>
    <p:sldId id="260" r:id="rId4"/>
    <p:sldId id="266" r:id="rId5"/>
    <p:sldId id="258" r:id="rId6"/>
    <p:sldId id="263" r:id="rId7"/>
    <p:sldId id="261" r:id="rId8"/>
    <p:sldId id="262" r:id="rId9"/>
    <p:sldId id="264" r:id="rId10"/>
    <p:sldId id="267" r:id="rId11"/>
    <p:sldId id="265" r:id="rId12"/>
    <p:sldId id="270" r:id="rId13"/>
    <p:sldId id="269"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80" autoAdjust="0"/>
  </p:normalViewPr>
  <p:slideViewPr>
    <p:cSldViewPr snapToGrid="0" snapToObjects="1" showGuides="1">
      <p:cViewPr varScale="1">
        <p:scale>
          <a:sx n="98" d="100"/>
          <a:sy n="98" d="100"/>
        </p:scale>
        <p:origin x="-18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D0306-91BD-EE4B-B2B3-6F3F25B4C110}" type="datetimeFigureOut">
              <a:rPr lang="en-US" smtClean="0"/>
              <a:t>11/02/15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9E6A0-9648-FF42-BF99-AF803116DBFA}" type="slidenum">
              <a:rPr lang="pt-BR" smtClean="0"/>
              <a:t>‹#›</a:t>
            </a:fld>
            <a:endParaRPr lang="pt-BR"/>
          </a:p>
        </p:txBody>
      </p:sp>
    </p:spTree>
    <p:extLst>
      <p:ext uri="{BB962C8B-B14F-4D97-AF65-F5344CB8AC3E}">
        <p14:creationId xmlns:p14="http://schemas.microsoft.com/office/powerpoint/2010/main" val="2369675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Se o comprometimento da fam</a:t>
            </a:r>
            <a:r>
              <a:rPr lang="pt-BR" dirty="0" smtClean="0"/>
              <a:t>ília significaria o agravamento do egoísmo, é porque, na família, há o inevitável amortecimento deste. Certamente</a:t>
            </a:r>
            <a:r>
              <a:rPr lang="pt-BR" baseline="0" dirty="0" smtClean="0"/>
              <a:t> que, em família, não devemos mais pensar no “eu” unicamente, portanto o egoísmo é menor uma vez que somos levados a pensar no “nós”. Quando adquirimos então naturalmente o cuidado com o núcleo familiar, o próximo passo são os círculos maiores, rumo a toda a humanidade.</a:t>
            </a:r>
            <a:endParaRPr lang="pt-BR" dirty="0"/>
          </a:p>
        </p:txBody>
      </p:sp>
      <p:sp>
        <p:nvSpPr>
          <p:cNvPr id="4" name="Slide Number Placeholder 3"/>
          <p:cNvSpPr>
            <a:spLocks noGrp="1"/>
          </p:cNvSpPr>
          <p:nvPr>
            <p:ph type="sldNum" sz="quarter" idx="10"/>
          </p:nvPr>
        </p:nvSpPr>
        <p:spPr/>
        <p:txBody>
          <a:bodyPr/>
          <a:lstStyle/>
          <a:p>
            <a:fld id="{19F9E6A0-9648-FF42-BF99-AF803116DBFA}" type="slidenum">
              <a:rPr lang="pt-BR" smtClean="0"/>
              <a:t>12</a:t>
            </a:fld>
            <a:endParaRPr lang="pt-BR"/>
          </a:p>
        </p:txBody>
      </p:sp>
    </p:spTree>
    <p:extLst>
      <p:ext uri="{BB962C8B-B14F-4D97-AF65-F5344CB8AC3E}">
        <p14:creationId xmlns:p14="http://schemas.microsoft.com/office/powerpoint/2010/main" val="42322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prstClr val="black"/>
              <a:schemeClr val="accent5">
                <a:tint val="45000"/>
                <a:satMod val="400000"/>
              </a:schemeClr>
            </a:duotone>
          </a:blip>
          <a:srcRect b="1121"/>
          <a:stretch/>
        </p:blipFill>
        <p:spPr>
          <a:xfrm>
            <a:off x="282575" y="228600"/>
            <a:ext cx="4235450" cy="4187952"/>
          </a:xfrm>
          <a:prstGeom prst="rect">
            <a:avLst/>
          </a:prstGeom>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300A9B7-677D-A548-831D-4BBC1CDE623A}" type="datetimeFigureOut">
              <a:rPr lang="en-US" smtClean="0"/>
              <a:t>11/02/15</a:t>
            </a:fld>
            <a:endParaRPr lang="pt-B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pt-BR"/>
          </a:p>
        </p:txBody>
      </p:sp>
      <p:sp>
        <p:nvSpPr>
          <p:cNvPr id="7" name="Rectangle 6"/>
          <p:cNvSpPr/>
          <p:nvPr/>
        </p:nvSpPr>
        <p:spPr>
          <a:xfrm>
            <a:off x="282575" y="228600"/>
            <a:ext cx="4235450" cy="418795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D300A9B7-677D-A548-831D-4BBC1CDE623A}" type="datetimeFigureOut">
              <a:rPr lang="en-US" smtClean="0"/>
              <a:t>10/02/15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1270601-EA25-284A-988A-9A1E32C23468}" type="slidenum">
              <a:rPr lang="pt-BR" smtClean="0"/>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300A9B7-677D-A548-831D-4BBC1CDE623A}" type="datetimeFigureOut">
              <a:rPr lang="en-US" smtClean="0"/>
              <a:t>10/02/15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1270601-EA25-284A-988A-9A1E32C23468}" type="slidenum">
              <a:rPr lang="pt-BR" smtClean="0"/>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x-none"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a:xfrm>
            <a:off x="3859305" y="6423585"/>
            <a:ext cx="3316941" cy="365125"/>
          </a:xfrm>
        </p:spPr>
        <p:txBody>
          <a:bodyPr/>
          <a:lstStyle/>
          <a:p>
            <a:endParaRPr lang="pt-B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a:xfrm>
            <a:off x="4191000" y="6423585"/>
            <a:ext cx="3005138" cy="365125"/>
          </a:xfrm>
        </p:spPr>
        <p:txBody>
          <a:body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a:xfrm>
            <a:off x="4191000" y="6423585"/>
            <a:ext cx="3005138" cy="365125"/>
          </a:xfrm>
        </p:spPr>
        <p:txBody>
          <a:body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x-none"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D300A9B7-677D-A548-831D-4BBC1CDE623A}" type="datetimeFigureOut">
              <a:rPr lang="en-US" smtClean="0"/>
              <a:t>10/02/15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1270601-EA25-284A-988A-9A1E32C23468}"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duotone>
              <a:prstClr val="black"/>
              <a:schemeClr val="accent4">
                <a:tint val="45000"/>
                <a:satMod val="400000"/>
              </a:schemeClr>
            </a:duotone>
          </a:blip>
          <a:srcRect b="25076"/>
          <a:stretch/>
        </p:blipFill>
        <p:spPr>
          <a:xfrm>
            <a:off x="484095" y="282575"/>
            <a:ext cx="7526900" cy="1600199"/>
          </a:xfrm>
          <a:prstGeom prst="rect">
            <a:avLst/>
          </a:prstGeom>
        </p:spPr>
      </p:pic>
      <p:sp>
        <p:nvSpPr>
          <p:cNvPr id="10" name="Rectangle 9"/>
          <p:cNvSpPr/>
          <p:nvPr/>
        </p:nvSpPr>
        <p:spPr>
          <a:xfrm>
            <a:off x="484094" y="282574"/>
            <a:ext cx="7526901" cy="16002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1pPr algn="just">
              <a:spcBef>
                <a:spcPts val="0"/>
              </a:spcBef>
              <a:spcAft>
                <a:spcPts val="800"/>
              </a:spcAft>
              <a:defRPr sz="2200"/>
            </a:lvl1pPr>
            <a:lvl2pPr algn="just">
              <a:spcBef>
                <a:spcPts val="0"/>
              </a:spcBef>
              <a:spcAft>
                <a:spcPts val="600"/>
              </a:spcAft>
              <a:defRPr sz="2000"/>
            </a:lvl2pPr>
            <a:lvl3pPr algn="just">
              <a:spcBef>
                <a:spcPts val="0"/>
              </a:spcBef>
              <a:spcAft>
                <a:spcPts val="400"/>
              </a:spcAft>
              <a:defRPr/>
            </a:lvl3pPr>
            <a:lvl4pPr algn="just">
              <a:spcBef>
                <a:spcPts val="0"/>
              </a:spcBef>
              <a:spcAft>
                <a:spcPts val="300"/>
              </a:spcAft>
              <a:defRPr sz="1700"/>
            </a:lvl4pPr>
            <a:lvl5pPr marL="268288" indent="0" algn="r">
              <a:spcBef>
                <a:spcPts val="0"/>
              </a:spcBef>
              <a:spcAft>
                <a:spcPts val="1200"/>
              </a:spcAft>
              <a:buNone/>
              <a:defRPr sz="1500"/>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p:txBody>
          <a:bodyPr/>
          <a:lstStyle/>
          <a:p>
            <a:fld id="{D300A9B7-677D-A548-831D-4BBC1CDE623A}" type="datetimeFigureOut">
              <a:rPr lang="en-US" smtClean="0"/>
              <a:t>11/02/15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1270601-EA25-284A-988A-9A1E32C23468}" type="slidenum">
              <a:rPr lang="pt-BR" smtClean="0"/>
              <a:t>‹#›</a:t>
            </a:fld>
            <a:endParaRPr lang="pt-B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1" name="Rectangle 10"/>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D300A9B7-677D-A548-831D-4BBC1CDE623A}" type="datetimeFigureOut">
              <a:rPr lang="en-US" smtClean="0"/>
              <a:t>10/02/15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1270601-EA25-284A-988A-9A1E32C23468}" type="slidenum">
              <a:rPr lang="pt-BR" smtClean="0"/>
              <a:t>‹#›</a:t>
            </a:fld>
            <a:endParaRPr lang="pt-B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D300A9B7-677D-A548-831D-4BBC1CDE623A}" type="datetimeFigureOut">
              <a:rPr lang="en-US" smtClean="0"/>
              <a:t>10/02/15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1270601-EA25-284A-988A-9A1E32C23468}" type="slidenum">
              <a:rPr lang="pt-BR" smtClean="0"/>
              <a:t>‹#›</a:t>
            </a:fld>
            <a:endParaRPr lang="pt-B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x-non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300A9B7-677D-A548-831D-4BBC1CDE623A}" type="datetimeFigureOut">
              <a:rPr lang="en-US" smtClean="0"/>
              <a:t>10/02/15</a:t>
            </a:fld>
            <a:endParaRPr lang="pt-B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pt-B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x-none"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x-none"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x-none"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300A9B7-677D-A548-831D-4BBC1CDE623A}" type="datetimeFigureOut">
              <a:rPr lang="en-US" smtClean="0"/>
              <a:t>10/02/15</a:t>
            </a:fld>
            <a:endParaRPr lang="pt-B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pt-BR"/>
          </a:p>
        </p:txBody>
      </p:sp>
      <p:sp>
        <p:nvSpPr>
          <p:cNvPr id="6" name="Slide Number Placeholder 5"/>
          <p:cNvSpPr>
            <a:spLocks noGrp="1"/>
          </p:cNvSpPr>
          <p:nvPr>
            <p:ph type="sldNum" sz="quarter" idx="12"/>
          </p:nvPr>
        </p:nvSpPr>
        <p:spPr>
          <a:xfrm>
            <a:off x="8305800" y="6248774"/>
            <a:ext cx="554038" cy="365125"/>
          </a:xfrm>
        </p:spPr>
        <p:txBody>
          <a:bodyPr/>
          <a:lstStyle/>
          <a:p>
            <a:fld id="{F1270601-EA25-284A-988A-9A1E32C23468}" type="slidenum">
              <a:rPr lang="pt-BR" smtClean="0"/>
              <a:t>‹#›</a:t>
            </a:fld>
            <a:endParaRPr lang="pt-B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D300A9B7-677D-A548-831D-4BBC1CDE623A}" type="datetimeFigureOut">
              <a:rPr lang="en-US" smtClean="0"/>
              <a:t>10/02/15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1270601-EA25-284A-988A-9A1E32C23468}" type="slidenum">
              <a:rPr lang="pt-BR" smtClean="0"/>
              <a:t>‹#›</a:t>
            </a:fld>
            <a:endParaRPr lang="pt-B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p:txBody>
          <a:bodyPr/>
          <a:lstStyle/>
          <a:p>
            <a:endParaRPr lang="pt-B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1270601-EA25-284A-988A-9A1E32C23468}" type="slidenum">
              <a:rPr lang="pt-BR" smtClean="0"/>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D300A9B7-677D-A548-831D-4BBC1CDE623A}" type="datetimeFigureOut">
              <a:rPr lang="en-US" smtClean="0"/>
              <a:t>10/02/15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1270601-EA25-284A-988A-9A1E32C23468}" type="slidenum">
              <a:rPr lang="pt-BR" smtClean="0"/>
              <a:t>‹#›</a:t>
            </a:fld>
            <a:endParaRPr lang="pt-B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x-none"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300A9B7-677D-A548-831D-4BBC1CDE623A}" type="datetimeFigureOut">
              <a:rPr lang="en-US" smtClean="0"/>
              <a:t>10/02/15</a:t>
            </a:fld>
            <a:endParaRPr lang="pt-B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1270601-EA25-284A-988A-9A1E32C23468}"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pt-BR" smtClean="0"/>
              <a:t>Reencarnação e os laços de família</a:t>
            </a:r>
            <a:endParaRPr lang="pt-BR" dirty="0"/>
          </a:p>
        </p:txBody>
      </p:sp>
      <p:sp>
        <p:nvSpPr>
          <p:cNvPr id="3" name="Subtitle 2"/>
          <p:cNvSpPr>
            <a:spLocks noGrp="1"/>
          </p:cNvSpPr>
          <p:nvPr>
            <p:ph type="subTitle" idx="1"/>
          </p:nvPr>
        </p:nvSpPr>
        <p:spPr/>
        <p:txBody>
          <a:bodyPr/>
          <a:lstStyle/>
          <a:p>
            <a:r>
              <a:rPr lang="pt-BR" dirty="0" smtClean="0"/>
              <a:t>Escola de Evangelização de Pacientes</a:t>
            </a:r>
          </a:p>
          <a:p>
            <a:r>
              <a:rPr lang="pt-BR" dirty="0" smtClean="0"/>
              <a:t>Grupo Espírita </a:t>
            </a:r>
            <a:r>
              <a:rPr lang="pt-BR" dirty="0" err="1" smtClean="0"/>
              <a:t>Guillon</a:t>
            </a:r>
            <a:r>
              <a:rPr lang="pt-BR" dirty="0" smtClean="0"/>
              <a:t> Ribeiro</a:t>
            </a:r>
            <a:endParaRPr lang="pt-BR" dirty="0"/>
          </a:p>
        </p:txBody>
      </p:sp>
    </p:spTree>
    <p:extLst>
      <p:ext uri="{BB962C8B-B14F-4D97-AF65-F5344CB8AC3E}">
        <p14:creationId xmlns:p14="http://schemas.microsoft.com/office/powerpoint/2010/main" val="3300389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Família: cadinho de purificação</a:t>
            </a:r>
            <a:endParaRPr lang="pt-BR" dirty="0"/>
          </a:p>
        </p:txBody>
      </p:sp>
      <p:sp>
        <p:nvSpPr>
          <p:cNvPr id="3" name="Content Placeholder 2"/>
          <p:cNvSpPr>
            <a:spLocks noGrp="1"/>
          </p:cNvSpPr>
          <p:nvPr>
            <p:ph idx="1"/>
          </p:nvPr>
        </p:nvSpPr>
        <p:spPr/>
        <p:txBody>
          <a:bodyPr/>
          <a:lstStyle/>
          <a:p>
            <a:r>
              <a:rPr lang="pt-BR" dirty="0" smtClean="0"/>
              <a:t>“Atravessamos experiências consanguíneas, na Terra, para adquirir o </a:t>
            </a:r>
            <a:r>
              <a:rPr lang="pt-BR" dirty="0" smtClean="0">
                <a:solidFill>
                  <a:schemeClr val="accent1"/>
                </a:solidFill>
              </a:rPr>
              <a:t>verdadeiro amor espiritual</a:t>
            </a:r>
            <a:r>
              <a:rPr lang="pt-BR" dirty="0" smtClean="0"/>
              <a:t>. [...] mas o Senhor da Vida nos permite a paternidade ou a maternidade no mundo, a fim de aprendermos a </a:t>
            </a:r>
            <a:r>
              <a:rPr lang="pt-BR" dirty="0" smtClean="0">
                <a:solidFill>
                  <a:schemeClr val="accent1"/>
                </a:solidFill>
              </a:rPr>
              <a:t>fraternidade sem mácula</a:t>
            </a:r>
            <a:r>
              <a:rPr lang="pt-BR" dirty="0" smtClean="0"/>
              <a:t>. Nossos lares terrestres são cadinhos de purificação dos sentimentos ou templos de união sublime, a caminho da </a:t>
            </a:r>
            <a:r>
              <a:rPr lang="pt-BR" dirty="0" smtClean="0">
                <a:solidFill>
                  <a:schemeClr val="accent1"/>
                </a:solidFill>
              </a:rPr>
              <a:t>solidariedade universal</a:t>
            </a:r>
            <a:r>
              <a:rPr lang="pt-BR" dirty="0" smtClean="0"/>
              <a:t>. Muito lutamos e padecemos, até adquirir o verdadeiro </a:t>
            </a:r>
            <a:r>
              <a:rPr lang="pt-BR" dirty="0" smtClean="0">
                <a:solidFill>
                  <a:schemeClr val="accent1"/>
                </a:solidFill>
              </a:rPr>
              <a:t>título de irmão</a:t>
            </a:r>
            <a:r>
              <a:rPr lang="pt-BR" dirty="0" smtClean="0"/>
              <a:t>. Somos todos uma só família, na Criação, sob a bênção providencial de um Pai único.”</a:t>
            </a:r>
          </a:p>
          <a:p>
            <a:pPr lvl="4"/>
            <a:r>
              <a:rPr lang="pt-BR" dirty="0" smtClean="0"/>
              <a:t>(ANDRÉ LUIZ. </a:t>
            </a:r>
            <a:r>
              <a:rPr lang="pt-BR" i="1" dirty="0" smtClean="0"/>
              <a:t>Nosso Lar</a:t>
            </a:r>
            <a:r>
              <a:rPr lang="pt-BR" dirty="0" smtClean="0"/>
              <a:t>, cap. 30)</a:t>
            </a:r>
            <a:endParaRPr lang="pt-BR" dirty="0"/>
          </a:p>
        </p:txBody>
      </p:sp>
    </p:spTree>
    <p:extLst>
      <p:ext uri="{BB962C8B-B14F-4D97-AF65-F5344CB8AC3E}">
        <p14:creationId xmlns:p14="http://schemas.microsoft.com/office/powerpoint/2010/main" val="28065724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smtClean="0"/>
              <a:t>Como se d</a:t>
            </a:r>
            <a:r>
              <a:rPr lang="pt-BR" dirty="0" smtClean="0"/>
              <a:t>á o progresso por meio da família?</a:t>
            </a:r>
            <a:endParaRPr lang="pt-BR" dirty="0"/>
          </a:p>
        </p:txBody>
      </p:sp>
      <p:sp>
        <p:nvSpPr>
          <p:cNvPr id="3" name="Content Placeholder 2"/>
          <p:cNvSpPr>
            <a:spLocks noGrp="1"/>
          </p:cNvSpPr>
          <p:nvPr>
            <p:ph idx="1"/>
          </p:nvPr>
        </p:nvSpPr>
        <p:spPr/>
        <p:txBody>
          <a:bodyPr/>
          <a:lstStyle/>
          <a:p>
            <a:r>
              <a:rPr lang="pt-BR" dirty="0" smtClean="0"/>
              <a:t>“É nas dificuldades provadas em comum, nas dores e nas experiências recebidas na mesma estrada de evolução redentora, que se olvidam as amarguras do passado longínquo, transformando-se todos os sentimentos inferiores em expressões regeneradas e santificadas. </a:t>
            </a:r>
          </a:p>
          <a:p>
            <a:r>
              <a:rPr lang="pt-BR" dirty="0" smtClean="0"/>
              <a:t>Purificadas as afeições, </a:t>
            </a:r>
            <a:r>
              <a:rPr lang="pt-BR" dirty="0" smtClean="0">
                <a:solidFill>
                  <a:srgbClr val="873624"/>
                </a:solidFill>
              </a:rPr>
              <a:t>acima dos laços do sangue</a:t>
            </a:r>
            <a:r>
              <a:rPr lang="pt-BR" dirty="0" smtClean="0"/>
              <a:t>, o sagrado instituto da família se perpetua no Infinito, através dos </a:t>
            </a:r>
            <a:r>
              <a:rPr lang="pt-BR" dirty="0" smtClean="0">
                <a:solidFill>
                  <a:srgbClr val="873624"/>
                </a:solidFill>
              </a:rPr>
              <a:t>laços imperecíveis do Espírito</a:t>
            </a:r>
            <a:r>
              <a:rPr lang="pt-BR" dirty="0" smtClean="0"/>
              <a:t>.”</a:t>
            </a:r>
          </a:p>
          <a:p>
            <a:pPr lvl="4"/>
            <a:r>
              <a:rPr lang="pt-BR" dirty="0" smtClean="0"/>
              <a:t>(EMMANUEL. </a:t>
            </a:r>
            <a:r>
              <a:rPr lang="pt-BR" i="1" dirty="0" smtClean="0"/>
              <a:t>O Consolador</a:t>
            </a:r>
            <a:r>
              <a:rPr lang="pt-BR" dirty="0" smtClean="0"/>
              <a:t>, </a:t>
            </a:r>
            <a:r>
              <a:rPr lang="pt-BR" dirty="0" err="1" smtClean="0"/>
              <a:t>perg</a:t>
            </a:r>
            <a:r>
              <a:rPr lang="pt-BR" dirty="0" smtClean="0"/>
              <a:t>. 175)</a:t>
            </a:r>
            <a:endParaRPr lang="pt-BR" dirty="0"/>
          </a:p>
        </p:txBody>
      </p:sp>
    </p:spTree>
    <p:extLst>
      <p:ext uri="{BB962C8B-B14F-4D97-AF65-F5344CB8AC3E}">
        <p14:creationId xmlns:p14="http://schemas.microsoft.com/office/powerpoint/2010/main" val="41496317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Família: micro-humanidade</a:t>
            </a:r>
            <a:endParaRPr lang="pt-BR" dirty="0"/>
          </a:p>
        </p:txBody>
      </p:sp>
      <p:sp>
        <p:nvSpPr>
          <p:cNvPr id="3" name="Content Placeholder 2"/>
          <p:cNvSpPr>
            <a:spLocks noGrp="1"/>
          </p:cNvSpPr>
          <p:nvPr>
            <p:ph idx="1"/>
          </p:nvPr>
        </p:nvSpPr>
        <p:spPr>
          <a:xfrm>
            <a:off x="4572000" y="1981200"/>
            <a:ext cx="3482787" cy="4144963"/>
          </a:xfrm>
        </p:spPr>
        <p:txBody>
          <a:bodyPr/>
          <a:lstStyle/>
          <a:p>
            <a:endParaRPr lang="pt-BR" dirty="0" smtClean="0"/>
          </a:p>
          <a:p>
            <a:endParaRPr lang="pt-BR" dirty="0"/>
          </a:p>
          <a:p>
            <a:r>
              <a:rPr lang="pt-BR" dirty="0" smtClean="0"/>
              <a:t>“Qual seria, para a sociedade, o resultado do relaxamento dos laços de família?</a:t>
            </a:r>
          </a:p>
          <a:p>
            <a:pPr lvl="1"/>
            <a:r>
              <a:rPr lang="pt-BR" dirty="0" smtClean="0"/>
              <a:t>‘Uma recrudescência do egoísmo.’ ”</a:t>
            </a:r>
          </a:p>
          <a:p>
            <a:pPr lvl="4"/>
            <a:r>
              <a:rPr lang="pt-BR" dirty="0" smtClean="0"/>
              <a:t>(ALLAN KARDEC. </a:t>
            </a:r>
            <a:r>
              <a:rPr lang="pt-BR" i="1" dirty="0" smtClean="0"/>
              <a:t>O Livro </a:t>
            </a:r>
            <a:br>
              <a:rPr lang="pt-BR" i="1" dirty="0" smtClean="0"/>
            </a:br>
            <a:r>
              <a:rPr lang="pt-BR" i="1" dirty="0" smtClean="0"/>
              <a:t>dos Espíritos</a:t>
            </a:r>
            <a:r>
              <a:rPr lang="pt-BR" dirty="0" smtClean="0"/>
              <a:t>, </a:t>
            </a:r>
            <a:r>
              <a:rPr lang="pt-BR" dirty="0" err="1" smtClean="0"/>
              <a:t>perg</a:t>
            </a:r>
            <a:r>
              <a:rPr lang="pt-BR" dirty="0" smtClean="0"/>
              <a:t>. 775)</a:t>
            </a:r>
          </a:p>
          <a:p>
            <a:endParaRPr lang="pt-BR" dirty="0"/>
          </a:p>
        </p:txBody>
      </p:sp>
      <p:pic>
        <p:nvPicPr>
          <p:cNvPr id="6" name="Picture 5"/>
          <p:cNvPicPr>
            <a:picLocks noChangeAspect="1"/>
          </p:cNvPicPr>
          <p:nvPr/>
        </p:nvPicPr>
        <p:blipFill>
          <a:blip r:embed="rId3"/>
          <a:stretch>
            <a:fillRect/>
          </a:stretch>
        </p:blipFill>
        <p:spPr>
          <a:xfrm>
            <a:off x="498474" y="2847320"/>
            <a:ext cx="3810000" cy="267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3099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Comecemos já!</a:t>
            </a:r>
            <a:endParaRPr lang="pt-BR" dirty="0"/>
          </a:p>
        </p:txBody>
      </p:sp>
      <p:sp>
        <p:nvSpPr>
          <p:cNvPr id="3" name="Content Placeholder 2"/>
          <p:cNvSpPr>
            <a:spLocks noGrp="1"/>
          </p:cNvSpPr>
          <p:nvPr>
            <p:ph idx="1"/>
          </p:nvPr>
        </p:nvSpPr>
        <p:spPr>
          <a:xfrm>
            <a:off x="498474" y="1981201"/>
            <a:ext cx="4073525" cy="4394115"/>
          </a:xfrm>
        </p:spPr>
        <p:txBody>
          <a:bodyPr>
            <a:normAutofit lnSpcReduction="10000"/>
          </a:bodyPr>
          <a:lstStyle/>
          <a:p>
            <a:endParaRPr lang="pt-BR" dirty="0" smtClean="0"/>
          </a:p>
          <a:p>
            <a:r>
              <a:rPr lang="pt-BR" dirty="0" smtClean="0"/>
              <a:t>“Não nos iludamos. Façamos o bem a todos, mas </a:t>
            </a:r>
            <a:r>
              <a:rPr lang="pt-BR" dirty="0" err="1" smtClean="0"/>
              <a:t>pro-vemos</a:t>
            </a:r>
            <a:r>
              <a:rPr lang="pt-BR" dirty="0" smtClean="0"/>
              <a:t> a nós mesmos, se já somos bons, fazendo o bem, a cavaleiro de todos os embaraços, diante daqueles que diariamente nos acompanham a vida, </a:t>
            </a:r>
            <a:r>
              <a:rPr lang="pt-BR" dirty="0" err="1" smtClean="0"/>
              <a:t>poli-ciando</a:t>
            </a:r>
            <a:r>
              <a:rPr lang="pt-BR" dirty="0" smtClean="0"/>
              <a:t> o nosso </a:t>
            </a:r>
            <a:r>
              <a:rPr lang="pt-BR" dirty="0" err="1" smtClean="0"/>
              <a:t>comporta-mento</a:t>
            </a:r>
            <a:r>
              <a:rPr lang="pt-BR" dirty="0" smtClean="0"/>
              <a:t> entre o bem e o mal.”</a:t>
            </a:r>
          </a:p>
          <a:p>
            <a:pPr lvl="4"/>
            <a:r>
              <a:rPr lang="pt-BR" dirty="0" smtClean="0"/>
              <a:t>(EMMANUEL. </a:t>
            </a:r>
            <a:r>
              <a:rPr lang="pt-BR" i="1" dirty="0" smtClean="0"/>
              <a:t>Palavras de Vida Eterna</a:t>
            </a:r>
            <a:r>
              <a:rPr lang="pt-BR" dirty="0" smtClean="0"/>
              <a:t>, cap. 169)</a:t>
            </a:r>
            <a:endParaRPr lang="pt-BR" dirty="0"/>
          </a:p>
        </p:txBody>
      </p:sp>
      <p:pic>
        <p:nvPicPr>
          <p:cNvPr id="6" name="Picture 5"/>
          <p:cNvPicPr>
            <a:picLocks noChangeAspect="1"/>
          </p:cNvPicPr>
          <p:nvPr/>
        </p:nvPicPr>
        <p:blipFill>
          <a:blip r:embed="rId2"/>
          <a:stretch>
            <a:fillRect/>
          </a:stretch>
        </p:blipFill>
        <p:spPr>
          <a:xfrm>
            <a:off x="4799919" y="2604123"/>
            <a:ext cx="4007154" cy="2669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9486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pt-BR" i="1" dirty="0" smtClean="0"/>
              <a:t>“</a:t>
            </a:r>
            <a:r>
              <a:rPr lang="pt-BR" i="1" dirty="0" smtClean="0"/>
              <a:t>Por </a:t>
            </a:r>
            <a:r>
              <a:rPr lang="pt-BR" i="1" dirty="0"/>
              <a:t>isso, enquanto tivermos oportunidade, façamos o bem a todos, mas principalmente aos da família da </a:t>
            </a:r>
            <a:r>
              <a:rPr lang="pt-BR" i="1" dirty="0" smtClean="0"/>
              <a:t>fé”</a:t>
            </a:r>
            <a:r>
              <a:rPr lang="pt-BR" dirty="0" smtClean="0"/>
              <a:t> </a:t>
            </a:r>
            <a:r>
              <a:rPr lang="en-US" dirty="0" smtClean="0"/>
              <a:t>–</a:t>
            </a:r>
            <a:r>
              <a:rPr lang="pt-BR" dirty="0" smtClean="0"/>
              <a:t> Paulo</a:t>
            </a:r>
            <a:endParaRPr lang="pt-BR" dirty="0"/>
          </a:p>
        </p:txBody>
      </p:sp>
      <p:sp>
        <p:nvSpPr>
          <p:cNvPr id="5" name="Text Placeholder 4"/>
          <p:cNvSpPr>
            <a:spLocks noGrp="1"/>
          </p:cNvSpPr>
          <p:nvPr>
            <p:ph type="body" idx="1"/>
          </p:nvPr>
        </p:nvSpPr>
        <p:spPr/>
        <p:txBody>
          <a:bodyPr/>
          <a:lstStyle/>
          <a:p>
            <a:r>
              <a:rPr lang="pt-BR" dirty="0" smtClean="0"/>
              <a:t>Gálatas </a:t>
            </a:r>
            <a:r>
              <a:rPr lang="pt-BR" dirty="0"/>
              <a:t>6:</a:t>
            </a:r>
            <a:r>
              <a:rPr lang="pt-BR" dirty="0" smtClean="0"/>
              <a:t>10.</a:t>
            </a:r>
            <a:endParaRPr lang="pt-BR" dirty="0"/>
          </a:p>
        </p:txBody>
      </p:sp>
    </p:spTree>
    <p:extLst>
      <p:ext uri="{BB962C8B-B14F-4D97-AF65-F5344CB8AC3E}">
        <p14:creationId xmlns:p14="http://schemas.microsoft.com/office/powerpoint/2010/main" val="2911328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 Melhor Escola</a:t>
            </a:r>
            <a:endParaRPr lang="pt-BR" dirty="0"/>
          </a:p>
        </p:txBody>
      </p:sp>
      <p:sp>
        <p:nvSpPr>
          <p:cNvPr id="3" name="Espaço Reservado para Conteúdo 2"/>
          <p:cNvSpPr>
            <a:spLocks noGrp="1"/>
          </p:cNvSpPr>
          <p:nvPr>
            <p:ph idx="1"/>
          </p:nvPr>
        </p:nvSpPr>
        <p:spPr/>
        <p:txBody>
          <a:bodyPr/>
          <a:lstStyle/>
          <a:p>
            <a:r>
              <a:rPr lang="pt-BR" dirty="0" smtClean="0"/>
              <a:t>“Qual a melhor escola de preparação das almas reencarnadas, na Terra? </a:t>
            </a:r>
          </a:p>
          <a:p>
            <a:pPr marL="3775075" lvl="1"/>
            <a:endParaRPr lang="pt-BR" dirty="0" smtClean="0"/>
          </a:p>
          <a:p>
            <a:pPr marL="3775075" lvl="1"/>
            <a:r>
              <a:rPr lang="pt-BR" dirty="0" smtClean="0"/>
              <a:t>‘</a:t>
            </a:r>
            <a:r>
              <a:rPr lang="pt-BR" dirty="0" smtClean="0"/>
              <a:t>A melhor escola ainda é o lar, onde a criatura deve receber as bases do sentimento e do caráter. [...] É por essa razão que a universidade poderá fazer o cidadão, mas somente o lar pode edificar o homem.’”</a:t>
            </a:r>
          </a:p>
          <a:p>
            <a:pPr lvl="4"/>
            <a:r>
              <a:rPr lang="pt-BR" dirty="0" smtClean="0"/>
              <a:t>(EMMANUEL. </a:t>
            </a:r>
            <a:r>
              <a:rPr lang="pt-BR" i="1" dirty="0" smtClean="0"/>
              <a:t>O Consolador</a:t>
            </a:r>
            <a:r>
              <a:rPr lang="pt-BR" dirty="0" smtClean="0"/>
              <a:t>, </a:t>
            </a:r>
            <a:r>
              <a:rPr lang="pt-BR" dirty="0" err="1" smtClean="0"/>
              <a:t>perg</a:t>
            </a:r>
            <a:r>
              <a:rPr lang="pt-BR" dirty="0" smtClean="0"/>
              <a:t>. 110)</a:t>
            </a:r>
            <a:endParaRPr lang="pt-BR" dirty="0"/>
          </a:p>
        </p:txBody>
      </p:sp>
      <p:pic>
        <p:nvPicPr>
          <p:cNvPr id="6" name="Picture 5" descr="MP90039953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74" y="3211809"/>
            <a:ext cx="3240360"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5024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Família: princípio da reencarnação</a:t>
            </a:r>
            <a:endParaRPr lang="pt-BR" dirty="0"/>
          </a:p>
        </p:txBody>
      </p:sp>
      <p:sp>
        <p:nvSpPr>
          <p:cNvPr id="3" name="Content Placeholder 2"/>
          <p:cNvSpPr>
            <a:spLocks noGrp="1"/>
          </p:cNvSpPr>
          <p:nvPr>
            <p:ph idx="1"/>
          </p:nvPr>
        </p:nvSpPr>
        <p:spPr>
          <a:xfrm>
            <a:off x="498474" y="1981200"/>
            <a:ext cx="4866437" cy="4144963"/>
          </a:xfrm>
        </p:spPr>
        <p:txBody>
          <a:bodyPr/>
          <a:lstStyle/>
          <a:p>
            <a:endParaRPr lang="pt-BR" dirty="0" smtClean="0"/>
          </a:p>
          <a:p>
            <a:endParaRPr lang="pt-BR" dirty="0" smtClean="0"/>
          </a:p>
          <a:p>
            <a:r>
              <a:rPr lang="pt-BR" dirty="0" smtClean="0"/>
              <a:t>“Através do casal, aí estabelecido, funciona o princípio da reencarnação, consoante as Leis Divinas, possibilitando o trabalho executivo dos mais elevados programas de ação do Mundo Espiritual.”</a:t>
            </a:r>
          </a:p>
          <a:p>
            <a:pPr lvl="4"/>
            <a:r>
              <a:rPr lang="pt-BR" dirty="0" smtClean="0"/>
              <a:t>(EMMANUEL. </a:t>
            </a:r>
            <a:r>
              <a:rPr lang="pt-BR" i="1" dirty="0" smtClean="0"/>
              <a:t>Vida e Sexo</a:t>
            </a:r>
            <a:r>
              <a:rPr lang="pt-BR" dirty="0" smtClean="0"/>
              <a:t>, cap. 2)</a:t>
            </a:r>
            <a:endParaRPr lang="pt-BR" dirty="0"/>
          </a:p>
        </p:txBody>
      </p:sp>
      <p:pic>
        <p:nvPicPr>
          <p:cNvPr id="6" name="Picture 5"/>
          <p:cNvPicPr>
            <a:picLocks noChangeAspect="1"/>
          </p:cNvPicPr>
          <p:nvPr/>
        </p:nvPicPr>
        <p:blipFill>
          <a:blip r:embed="rId2"/>
          <a:stretch>
            <a:fillRect/>
          </a:stretch>
        </p:blipFill>
        <p:spPr>
          <a:xfrm>
            <a:off x="5616489" y="2526802"/>
            <a:ext cx="3176945" cy="3200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7098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A origem da família</a:t>
            </a:r>
            <a:endParaRPr lang="pt-BR" dirty="0"/>
          </a:p>
        </p:txBody>
      </p:sp>
      <p:sp>
        <p:nvSpPr>
          <p:cNvPr id="3" name="Content Placeholder 2"/>
          <p:cNvSpPr>
            <a:spLocks noGrp="1"/>
          </p:cNvSpPr>
          <p:nvPr>
            <p:ph idx="1"/>
          </p:nvPr>
        </p:nvSpPr>
        <p:spPr/>
        <p:txBody>
          <a:bodyPr/>
          <a:lstStyle/>
          <a:p>
            <a:r>
              <a:rPr lang="pt-BR" dirty="0" smtClean="0"/>
              <a:t>“O instituto da família é organizado no plano espiritual, antes de projetar-se na Terra? </a:t>
            </a:r>
          </a:p>
          <a:p>
            <a:pPr lvl="1"/>
            <a:r>
              <a:rPr lang="pt-BR" dirty="0" smtClean="0"/>
              <a:t>O colégio familiar tem suas origens sagradas na esfera espiritual. Em seus laços, reúnem-se todos aqueles que se comprometeram, no Além, a desenvolver na Terra uma tarefa construtiva de fraternidade real e definitiva.”</a:t>
            </a:r>
          </a:p>
          <a:p>
            <a:pPr lvl="4"/>
            <a:r>
              <a:rPr lang="pt-BR" dirty="0" smtClean="0"/>
              <a:t>(EMMANUEL. </a:t>
            </a:r>
            <a:r>
              <a:rPr lang="pt-BR" i="1" dirty="0" smtClean="0"/>
              <a:t>O Consolador</a:t>
            </a:r>
            <a:r>
              <a:rPr lang="pt-BR" dirty="0" smtClean="0"/>
              <a:t>, </a:t>
            </a:r>
            <a:br>
              <a:rPr lang="pt-BR" dirty="0" smtClean="0"/>
            </a:br>
            <a:r>
              <a:rPr lang="pt-BR" dirty="0" err="1" smtClean="0"/>
              <a:t>perg</a:t>
            </a:r>
            <a:r>
              <a:rPr lang="pt-BR" dirty="0" smtClean="0"/>
              <a:t>. 175)</a:t>
            </a:r>
            <a:endParaRPr lang="pt-BR" dirty="0"/>
          </a:p>
        </p:txBody>
      </p:sp>
      <p:pic>
        <p:nvPicPr>
          <p:cNvPr id="6" name="Picture 5"/>
          <p:cNvPicPr>
            <a:picLocks noChangeAspect="1"/>
          </p:cNvPicPr>
          <p:nvPr/>
        </p:nvPicPr>
        <p:blipFill>
          <a:blip r:embed="rId2"/>
          <a:stretch>
            <a:fillRect/>
          </a:stretch>
        </p:blipFill>
        <p:spPr>
          <a:xfrm>
            <a:off x="498474" y="4337913"/>
            <a:ext cx="4723892" cy="1999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0926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A reencarnação destrói os laços de família?</a:t>
            </a:r>
            <a:endParaRPr lang="pt-BR" dirty="0"/>
          </a:p>
        </p:txBody>
      </p:sp>
      <p:sp>
        <p:nvSpPr>
          <p:cNvPr id="3" name="Content Placeholder 2"/>
          <p:cNvSpPr>
            <a:spLocks noGrp="1"/>
          </p:cNvSpPr>
          <p:nvPr>
            <p:ph idx="1"/>
          </p:nvPr>
        </p:nvSpPr>
        <p:spPr>
          <a:xfrm>
            <a:off x="4315255" y="1981200"/>
            <a:ext cx="3739532" cy="4144963"/>
          </a:xfrm>
        </p:spPr>
        <p:txBody>
          <a:bodyPr>
            <a:normAutofit lnSpcReduction="10000"/>
          </a:bodyPr>
          <a:lstStyle/>
          <a:p>
            <a:endParaRPr lang="pt-BR" dirty="0" smtClean="0"/>
          </a:p>
          <a:p>
            <a:r>
              <a:rPr lang="pt-BR" dirty="0" smtClean="0"/>
              <a:t>“Os laços de família não sofrem destruição alguma com a reencarnação, como o pensam certas pessoas. Ao contrário, tornam-se mais fortalecidos e apertados. O princípio oposto, sim, os destrói.”</a:t>
            </a:r>
          </a:p>
          <a:p>
            <a:pPr lvl="4"/>
            <a:r>
              <a:rPr lang="pt-BR" dirty="0" smtClean="0"/>
              <a:t>(ALLAN KARDEC. </a:t>
            </a:r>
            <a:r>
              <a:rPr lang="pt-BR" i="1" dirty="0" smtClean="0"/>
              <a:t>O Evangelho Segundo o Espiritismo</a:t>
            </a:r>
            <a:r>
              <a:rPr lang="pt-BR" dirty="0" smtClean="0"/>
              <a:t>, </a:t>
            </a:r>
            <a:br>
              <a:rPr lang="pt-BR" dirty="0" smtClean="0"/>
            </a:br>
            <a:r>
              <a:rPr lang="pt-BR" dirty="0" smtClean="0"/>
              <a:t>cap. 4 item 18)</a:t>
            </a:r>
            <a:endParaRPr lang="pt-BR" dirty="0"/>
          </a:p>
        </p:txBody>
      </p:sp>
      <p:pic>
        <p:nvPicPr>
          <p:cNvPr id="6" name="Picture 5"/>
          <p:cNvPicPr>
            <a:picLocks noChangeAspect="1"/>
          </p:cNvPicPr>
          <p:nvPr/>
        </p:nvPicPr>
        <p:blipFill>
          <a:blip r:embed="rId2"/>
          <a:stretch>
            <a:fillRect/>
          </a:stretch>
        </p:blipFill>
        <p:spPr>
          <a:xfrm>
            <a:off x="498474" y="2850147"/>
            <a:ext cx="3600341" cy="2397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7595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Duas espécies de famílias</a:t>
            </a:r>
            <a:endParaRPr lang="pt-BR" dirty="0"/>
          </a:p>
        </p:txBody>
      </p:sp>
      <p:sp>
        <p:nvSpPr>
          <p:cNvPr id="3" name="Content Placeholder 2"/>
          <p:cNvSpPr>
            <a:spLocks noGrp="1"/>
          </p:cNvSpPr>
          <p:nvPr>
            <p:ph idx="1"/>
          </p:nvPr>
        </p:nvSpPr>
        <p:spPr/>
        <p:txBody>
          <a:bodyPr/>
          <a:lstStyle/>
          <a:p>
            <a:r>
              <a:rPr lang="pt-BR" dirty="0" smtClean="0"/>
              <a:t>“Há, pois, duas espécies de famílias: </a:t>
            </a:r>
            <a:r>
              <a:rPr lang="pt-BR" i="1" dirty="0" smtClean="0"/>
              <a:t>as famílias pelos laços espirituais e as famílias pelos laços corporais</a:t>
            </a:r>
            <a:r>
              <a:rPr lang="pt-BR" dirty="0" smtClean="0"/>
              <a:t>. Duráveis, as primeiras se fortalecem pela purificação e se perpetuam no mundo dos Espíritos [...]; as segundas, frágeis como a matéria, se extinguem com o tempo [...].”</a:t>
            </a:r>
          </a:p>
          <a:p>
            <a:pPr lvl="4" algn="l">
              <a:tabLst>
                <a:tab pos="3952875" algn="r"/>
              </a:tabLst>
            </a:pPr>
            <a:r>
              <a:rPr lang="pt-BR" dirty="0"/>
              <a:t>	</a:t>
            </a:r>
            <a:r>
              <a:rPr lang="pt-BR" dirty="0" smtClean="0"/>
              <a:t>(ALLAN KARDEC. </a:t>
            </a:r>
            <a:r>
              <a:rPr lang="pt-BR" i="1" dirty="0" smtClean="0"/>
              <a:t>O Evangelho Segundo</a:t>
            </a:r>
            <a:br>
              <a:rPr lang="pt-BR" i="1" dirty="0" smtClean="0"/>
            </a:br>
            <a:r>
              <a:rPr lang="pt-BR" i="1" dirty="0" smtClean="0"/>
              <a:t>	o Espiritismo</a:t>
            </a:r>
            <a:r>
              <a:rPr lang="pt-BR" dirty="0" smtClean="0"/>
              <a:t>, cap. 14, item 8)</a:t>
            </a:r>
            <a:endParaRPr lang="pt-BR" dirty="0"/>
          </a:p>
        </p:txBody>
      </p:sp>
      <p:pic>
        <p:nvPicPr>
          <p:cNvPr id="6" name="Picture 5"/>
          <p:cNvPicPr>
            <a:picLocks noChangeAspect="1"/>
          </p:cNvPicPr>
          <p:nvPr/>
        </p:nvPicPr>
        <p:blipFill>
          <a:blip r:embed="rId2"/>
          <a:stretch>
            <a:fillRect/>
          </a:stretch>
        </p:blipFill>
        <p:spPr>
          <a:xfrm>
            <a:off x="5035292" y="4134327"/>
            <a:ext cx="3175000"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9867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Simpatia</a:t>
            </a:r>
            <a:endParaRPr lang="pt-BR" dirty="0"/>
          </a:p>
        </p:txBody>
      </p:sp>
      <p:sp>
        <p:nvSpPr>
          <p:cNvPr id="3" name="Content Placeholder 2"/>
          <p:cNvSpPr>
            <a:spLocks noGrp="1"/>
          </p:cNvSpPr>
          <p:nvPr>
            <p:ph idx="1"/>
          </p:nvPr>
        </p:nvSpPr>
        <p:spPr>
          <a:xfrm>
            <a:off x="3822823" y="1981200"/>
            <a:ext cx="4231963" cy="4144963"/>
          </a:xfrm>
        </p:spPr>
        <p:txBody>
          <a:bodyPr/>
          <a:lstStyle/>
          <a:p>
            <a:endParaRPr lang="pt-BR" dirty="0" smtClean="0"/>
          </a:p>
          <a:p>
            <a:r>
              <a:rPr lang="pt-BR" dirty="0" smtClean="0"/>
              <a:t>“Os que encarnam numa família, sobretudo como parentes próximos, são, as mais das vezes, Espíritos simpáticos, ligados por anteriores relações, que se expressam por uma afeição recíproca na vida terrena.”</a:t>
            </a:r>
          </a:p>
          <a:p>
            <a:pPr lvl="4"/>
            <a:r>
              <a:rPr lang="pt-BR" dirty="0" smtClean="0"/>
              <a:t>(ALLAN KARDEC. </a:t>
            </a:r>
            <a:r>
              <a:rPr lang="pt-BR" i="1" dirty="0" smtClean="0"/>
              <a:t>O Evangelho Segundo o Espiritismo</a:t>
            </a:r>
            <a:r>
              <a:rPr lang="pt-BR" dirty="0" smtClean="0"/>
              <a:t>, cap. 14, item 8)</a:t>
            </a:r>
            <a:endParaRPr lang="pt-BR" dirty="0"/>
          </a:p>
        </p:txBody>
      </p:sp>
      <p:pic>
        <p:nvPicPr>
          <p:cNvPr id="6" name="Picture 5"/>
          <p:cNvPicPr>
            <a:picLocks noChangeAspect="1"/>
          </p:cNvPicPr>
          <p:nvPr/>
        </p:nvPicPr>
        <p:blipFill>
          <a:blip r:embed="rId2"/>
          <a:stretch>
            <a:fillRect/>
          </a:stretch>
        </p:blipFill>
        <p:spPr>
          <a:xfrm>
            <a:off x="498474" y="2628574"/>
            <a:ext cx="302433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2300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Antagonismo</a:t>
            </a:r>
            <a:endParaRPr lang="pt-BR" dirty="0"/>
          </a:p>
        </p:txBody>
      </p:sp>
      <p:sp>
        <p:nvSpPr>
          <p:cNvPr id="3" name="Content Placeholder 2"/>
          <p:cNvSpPr>
            <a:spLocks noGrp="1"/>
          </p:cNvSpPr>
          <p:nvPr>
            <p:ph idx="1"/>
          </p:nvPr>
        </p:nvSpPr>
        <p:spPr/>
        <p:txBody>
          <a:bodyPr/>
          <a:lstStyle/>
          <a:p>
            <a:r>
              <a:rPr lang="pt-BR" dirty="0" smtClean="0"/>
              <a:t>“Mas, também pode acontecer sejam completamente estranhos uns aos outros esses Espíritos, afastados entre si por antipatias igualmente anteriores, que se traduzem na Terra por um mútuo antagonismo, que aí lhes serve de provação.”</a:t>
            </a:r>
          </a:p>
          <a:p>
            <a:pPr lvl="4"/>
            <a:r>
              <a:rPr lang="pt-BR" dirty="0" smtClean="0"/>
              <a:t>(ALLAN KARDEC. </a:t>
            </a:r>
            <a:r>
              <a:rPr lang="pt-BR" i="1" dirty="0" smtClean="0"/>
              <a:t>O Evangelho Segundo </a:t>
            </a:r>
            <a:br>
              <a:rPr lang="pt-BR" i="1" dirty="0" smtClean="0"/>
            </a:br>
            <a:r>
              <a:rPr lang="pt-BR" i="1" dirty="0" smtClean="0"/>
              <a:t>o Espiritismo</a:t>
            </a:r>
            <a:r>
              <a:rPr lang="pt-BR" dirty="0" smtClean="0"/>
              <a:t>, cap. 14, item 8)</a:t>
            </a:r>
            <a:endParaRPr lang="pt-BR" dirty="0"/>
          </a:p>
        </p:txBody>
      </p:sp>
      <p:pic>
        <p:nvPicPr>
          <p:cNvPr id="6" name="Picture 5"/>
          <p:cNvPicPr>
            <a:picLocks noChangeAspect="1"/>
          </p:cNvPicPr>
          <p:nvPr/>
        </p:nvPicPr>
        <p:blipFill>
          <a:blip r:embed="rId2"/>
          <a:stretch>
            <a:fillRect/>
          </a:stretch>
        </p:blipFill>
        <p:spPr>
          <a:xfrm>
            <a:off x="809484" y="4167511"/>
            <a:ext cx="312730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3516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Estudar os instintos da criança</a:t>
            </a:r>
            <a:endParaRPr lang="pt-BR" dirty="0"/>
          </a:p>
        </p:txBody>
      </p:sp>
      <p:sp>
        <p:nvSpPr>
          <p:cNvPr id="3" name="Content Placeholder 2"/>
          <p:cNvSpPr>
            <a:spLocks noGrp="1"/>
          </p:cNvSpPr>
          <p:nvPr>
            <p:ph idx="1"/>
          </p:nvPr>
        </p:nvSpPr>
        <p:spPr>
          <a:xfrm>
            <a:off x="498474" y="1981200"/>
            <a:ext cx="4568387" cy="4692149"/>
          </a:xfrm>
        </p:spPr>
        <p:txBody>
          <a:bodyPr>
            <a:normAutofit lnSpcReduction="10000"/>
          </a:bodyPr>
          <a:lstStyle/>
          <a:p>
            <a:endParaRPr lang="pt-BR" dirty="0" smtClean="0"/>
          </a:p>
          <a:p>
            <a:r>
              <a:rPr lang="pt-BR" dirty="0" smtClean="0"/>
              <a:t>“Desde pequenina, a criança manifesta os instintos bons ou maus que traz da sua existência anterior. [...] Espreitem, pois, os pais os menores indícios reveladores do gérmen de tais vícios [egoísmo e orgulho] e cuidem de combatê-los, sem esperar que lancem raízes profundas.”</a:t>
            </a:r>
          </a:p>
          <a:p>
            <a:pPr lvl="2"/>
            <a:r>
              <a:rPr lang="pt-BR" i="1" dirty="0" smtClean="0"/>
              <a:t>Santo Agostinho</a:t>
            </a:r>
          </a:p>
          <a:p>
            <a:pPr lvl="4"/>
            <a:r>
              <a:rPr lang="pt-BR" dirty="0" smtClean="0"/>
              <a:t>(ALLAN KARDEC. </a:t>
            </a:r>
            <a:r>
              <a:rPr lang="pt-BR" i="1" dirty="0" smtClean="0"/>
              <a:t>O Evangelho Segundo </a:t>
            </a:r>
            <a:br>
              <a:rPr lang="pt-BR" i="1" dirty="0" smtClean="0"/>
            </a:br>
            <a:r>
              <a:rPr lang="pt-BR" i="1" dirty="0" smtClean="0"/>
              <a:t>o Espiritismo</a:t>
            </a:r>
            <a:r>
              <a:rPr lang="pt-BR" dirty="0" smtClean="0"/>
              <a:t>, cap. 14, item 9)</a:t>
            </a:r>
            <a:endParaRPr lang="pt-BR" dirty="0"/>
          </a:p>
        </p:txBody>
      </p:sp>
      <p:pic>
        <p:nvPicPr>
          <p:cNvPr id="8" name="Picture 7"/>
          <p:cNvPicPr>
            <a:picLocks noChangeAspect="1"/>
          </p:cNvPicPr>
          <p:nvPr/>
        </p:nvPicPr>
        <p:blipFill>
          <a:blip r:embed="rId2"/>
          <a:stretch>
            <a:fillRect/>
          </a:stretch>
        </p:blipFill>
        <p:spPr>
          <a:xfrm>
            <a:off x="5377154" y="2513844"/>
            <a:ext cx="3455156" cy="3455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577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733</TotalTime>
  <Words>942</Words>
  <Application>Microsoft Macintosh PowerPoint</Application>
  <PresentationFormat>On-screen Show (4:3)</PresentationFormat>
  <Paragraphs>57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Advantage</vt:lpstr>
      <vt:lpstr>Reencarnação e os laços de família</vt:lpstr>
      <vt:lpstr>A Melhor Escola</vt:lpstr>
      <vt:lpstr>Família: princípio da reencarnação</vt:lpstr>
      <vt:lpstr>A origem da família</vt:lpstr>
      <vt:lpstr>A reencarnação destrói os laços de família?</vt:lpstr>
      <vt:lpstr>Duas espécies de famílias</vt:lpstr>
      <vt:lpstr>Simpatia</vt:lpstr>
      <vt:lpstr>Antagonismo</vt:lpstr>
      <vt:lpstr>Estudar os instintos da criança</vt:lpstr>
      <vt:lpstr>Família: cadinho de purificação</vt:lpstr>
      <vt:lpstr>Como se dá o progresso por meio da família?</vt:lpstr>
      <vt:lpstr>Família: micro-humanidade</vt:lpstr>
      <vt:lpstr>Comecemos já!</vt:lpstr>
      <vt:lpstr>“Por isso, enquanto tivermos oportunidade, façamos o bem a todos, mas principalmente aos da família da fé” – Paulo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Adriano Alves</dc:creator>
  <cp:lastModifiedBy>Adriano Alves</cp:lastModifiedBy>
  <cp:revision>27</cp:revision>
  <dcterms:created xsi:type="dcterms:W3CDTF">2015-02-11T00:25:49Z</dcterms:created>
  <dcterms:modified xsi:type="dcterms:W3CDTF">2015-02-11T12:39:29Z</dcterms:modified>
</cp:coreProperties>
</file>