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5" r:id="rId6"/>
    <p:sldId id="262" r:id="rId7"/>
    <p:sldId id="266" r:id="rId8"/>
    <p:sldId id="263" r:id="rId9"/>
    <p:sldId id="267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403"/>
    <a:srgbClr val="3A1002"/>
    <a:srgbClr val="040E08"/>
    <a:srgbClr val="B92D14"/>
    <a:srgbClr val="35759D"/>
    <a:srgbClr val="35B19D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96" autoAdjust="0"/>
    <p:restoredTop sz="75618" autoAdjust="0"/>
  </p:normalViewPr>
  <p:slideViewPr>
    <p:cSldViewPr>
      <p:cViewPr>
        <p:scale>
          <a:sx n="86" d="100"/>
          <a:sy n="86" d="100"/>
        </p:scale>
        <p:origin x="696" y="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1D81DD-136B-4DBB-9435-1351EA405066}" type="slidenum">
              <a:rPr lang="en-US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88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7EA78-2D98-491E-9EE9-5E11E1602431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10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Imprescindível deixar de lado o receio de desaprovação pelos pares e o medo de cometer erros, para agirmos com autenticidade</a:t>
            </a:r>
            <a:r>
              <a:rPr lang="pt-BR" baseline="0" noProof="0" dirty="0" smtClean="0"/>
              <a:t> usando como guia seguro o Evangelho de Jesus conservando em paz a consciência.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Mas é essencial cultivarmos tal postura (autenticidade, </a:t>
            </a:r>
            <a:r>
              <a:rPr lang="pt-BR" baseline="0" noProof="0" dirty="0" smtClean="0"/>
              <a:t>independência e coragem</a:t>
            </a:r>
            <a:r>
              <a:rPr lang="pt-BR" noProof="0" dirty="0" smtClean="0"/>
              <a:t>) desde cedo: na educação de nossos filhos,</a:t>
            </a:r>
            <a:r>
              <a:rPr lang="pt-BR" baseline="0" noProof="0" dirty="0" smtClean="0"/>
              <a:t> contribuindo para a formação sólida de seus caráteres.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81DD-136B-4DBB-9435-1351EA4050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81DD-136B-4DBB-9435-1351EA4050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7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621. </a:t>
            </a:r>
            <a:r>
              <a:rPr lang="pt-BR" sz="1200" i="1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Onde está escrita a lei de Deus? </a:t>
            </a:r>
            <a:r>
              <a:rPr lang="pt-BR" sz="1200" kern="1200" noProof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“Na consciência.” (OLE)</a:t>
            </a:r>
          </a:p>
          <a:p>
            <a:r>
              <a:rPr lang="pt-BR" noProof="0" dirty="0" smtClean="0"/>
              <a:t>Ouvir a voz do coração significa ouvir a própria consciência,</a:t>
            </a:r>
            <a:r>
              <a:rPr lang="pt-BR" baseline="0" noProof="0" dirty="0" smtClean="0"/>
              <a:t> consultar a lei de Deus que nos permite distinguir o bem do mal.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Frequentemente associada às pessoas de personalidade arrogante, ou agressiva, a verdadeira coragem por outro lado exalta a moderação, a serenidade, a perseverança e a autoconfiança. A pessoa corajosa não se perturba diante de um problema, ou desafio, pois tem a clareza de seu</a:t>
            </a:r>
            <a:r>
              <a:rPr lang="pt-BR" baseline="0" noProof="0" dirty="0" smtClean="0"/>
              <a:t> potencial para superá-lo.</a:t>
            </a:r>
            <a:endParaRPr lang="pt-BR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Aos</a:t>
            </a:r>
            <a:r>
              <a:rPr lang="pt-BR" baseline="0" noProof="0" dirty="0" smtClean="0"/>
              <a:t> olhos de alguns, assumir a responsabilidade por um erro cometido ou não revidar uma ofensa são podem representar fraqueza de caráter, quando é justamente o oposto!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5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 smtClean="0"/>
              <a:t>Aquele que se esforça por cultivar tais atitudes está exercitando a coragem que impulsiona o crescimento moral.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74613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Por que, então, não manifestamos essa coragem em nossos atos?</a:t>
            </a:r>
            <a:r>
              <a:rPr lang="pt-BR" baseline="0" noProof="0" dirty="0" smtClean="0"/>
              <a:t> Porque tememos o desconhecido e nos deixamos paralisar perante os riscos inerentes da vida. É preciso, portanto, reconhecer que esses riscos são inevitáveis; que eventualmente cometeremos erros, mas também lograremos êxitos; e que enfrentaremos o desconhecido com destemor quando procurarmos pavimentar nosso futuro com as boas ações do presente, sem nos prender às falhas ou sucessos do passado.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7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Uma das atitudes que mais nos impedem de desenvolver a coragem de viver é o </a:t>
            </a:r>
            <a:r>
              <a:rPr lang="pt-BR" b="1" noProof="0" dirty="0" smtClean="0"/>
              <a:t>medo de errar</a:t>
            </a:r>
            <a:r>
              <a:rPr lang="pt-BR" noProof="0" dirty="0" smtClean="0"/>
              <a:t>. Porém é fundamental reconhecer que certos</a:t>
            </a:r>
            <a:r>
              <a:rPr lang="pt-BR" baseline="0" noProof="0" dirty="0" smtClean="0"/>
              <a:t> circunstâncias escaparão ao nosso controle e inevitavelmente falharemos, mesmo contra nossa vontade.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1653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73C874-03EB-4C71-92DA-8DC935DEF4D7}" type="slidenum">
              <a:rPr lang="en-US"/>
              <a:pPr/>
              <a:t>8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Entretanto, é imperioso reconhecer que o erro também nos permite crescer, pois nos clareia a visão para </a:t>
            </a:r>
            <a:r>
              <a:rPr lang="pt-BR" noProof="0" dirty="0" err="1" smtClean="0"/>
              <a:t>alnçarmos</a:t>
            </a:r>
            <a:r>
              <a:rPr lang="pt-BR" noProof="0" dirty="0" smtClean="0"/>
              <a:t> </a:t>
            </a:r>
            <a:r>
              <a:rPr lang="pt-BR" baseline="0" noProof="0" dirty="0" smtClean="0"/>
              <a:t>o sucesso em nossas ações. Uma boa analogia à assertiva de </a:t>
            </a:r>
            <a:r>
              <a:rPr lang="pt-BR" baseline="0" noProof="0" dirty="0" err="1" smtClean="0"/>
              <a:t>Hammed</a:t>
            </a:r>
            <a:r>
              <a:rPr lang="pt-BR" baseline="0" noProof="0" dirty="0" smtClean="0"/>
              <a:t> é a brincadeira infantil de grudar a calda do burrinho de olhos vendados: dificilmente a criança acerta de primeira, mas a partir do tato e das orientações dos colegas ela vai construindo mentalmente aos poucos a localização exata de onde fixar a peça que falta no desenho…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 smtClean="0"/>
              <a:t>Outro comportamento que nos distancia de</a:t>
            </a:r>
            <a:r>
              <a:rPr lang="pt-BR" baseline="0" noProof="0" dirty="0" smtClean="0"/>
              <a:t> adquirimos coragem é o </a:t>
            </a:r>
            <a:r>
              <a:rPr lang="pt-BR" b="1" baseline="0" noProof="0" dirty="0" smtClean="0"/>
              <a:t>medo da reprovação</a:t>
            </a:r>
            <a:r>
              <a:rPr lang="pt-BR" baseline="0" noProof="0" dirty="0" smtClean="0"/>
              <a:t>. Contudo, é notório que ninguém consegue agradar a todos! O exemplo máximo é o próprio Cristo que, perfeito como era, não conseguiu conquistar os corações empedernidos de seus contemporâneos, nem é reconhecido como excelso educador por todos até os dias de hoje!</a:t>
            </a: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D81DD-136B-4DBB-9435-1351EA4050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593" y="4426426"/>
            <a:ext cx="7738814" cy="2204864"/>
          </a:xfrm>
        </p:spPr>
        <p:txBody>
          <a:bodyPr anchor="b">
            <a:noAutofit/>
          </a:bodyPr>
          <a:lstStyle>
            <a:lvl1pPr algn="ctr">
              <a:defRPr sz="7500" spc="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Clique para </a:t>
            </a:r>
            <a:r>
              <a:rPr lang="en-US" dirty="0" err="1" smtClean="0"/>
              <a:t>editar</a:t>
            </a:r>
            <a:r>
              <a:rPr lang="en-US" dirty="0" smtClean="0"/>
              <a:t>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3689761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Clique para </a:t>
            </a:r>
            <a:r>
              <a:rPr lang="en-US" dirty="0" err="1" smtClean="0"/>
              <a:t>editar</a:t>
            </a:r>
            <a:r>
              <a:rPr lang="en-US" dirty="0" smtClean="0"/>
              <a:t> o </a:t>
            </a:r>
            <a:r>
              <a:rPr lang="en-US" dirty="0" err="1" smtClean="0"/>
              <a:t>estilo</a:t>
            </a:r>
            <a:r>
              <a:rPr lang="en-US" dirty="0" smtClean="0"/>
              <a:t> do </a:t>
            </a:r>
            <a:r>
              <a:rPr lang="en-US" dirty="0" err="1" smtClean="0"/>
              <a:t>subtítulo</a:t>
            </a:r>
            <a:r>
              <a:rPr lang="en-US" dirty="0" smtClean="0"/>
              <a:t> </a:t>
            </a:r>
            <a:r>
              <a:rPr lang="en-US" dirty="0" err="1" smtClean="0"/>
              <a:t>mestre</a:t>
            </a:r>
            <a:endParaRPr lang="en-US" dirty="0"/>
          </a:p>
        </p:txBody>
      </p:sp>
      <p:sp>
        <p:nvSpPr>
          <p:cNvPr id="12" name="Freeform 5"/>
          <p:cNvSpPr/>
          <p:nvPr userDrawn="1"/>
        </p:nvSpPr>
        <p:spPr bwMode="auto">
          <a:xfrm rot="5400000">
            <a:off x="4119273" y="-4131039"/>
            <a:ext cx="905453" cy="9144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</p:sp>
      <p:sp>
        <p:nvSpPr>
          <p:cNvPr id="14" name="Rectangle 11"/>
          <p:cNvSpPr/>
          <p:nvPr userDrawn="1"/>
        </p:nvSpPr>
        <p:spPr>
          <a:xfrm rot="5400000">
            <a:off x="4465700" y="2194690"/>
            <a:ext cx="212598" cy="914400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26742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26742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26742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 smtClean="0"/>
              <a:t>Clique para editar estilo do título mestre</a:t>
            </a:r>
            <a:endParaRPr lang="pt-BR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8758" y="1874517"/>
            <a:ext cx="7633742" cy="4650827"/>
          </a:xfrm>
        </p:spPr>
        <p:txBody>
          <a:bodyPr/>
          <a:lstStyle>
            <a:lvl1pPr marL="311150" indent="-311150" algn="just">
              <a:buClr>
                <a:schemeClr val="tx2">
                  <a:lumMod val="50000"/>
                  <a:lumOff val="50000"/>
                </a:schemeClr>
              </a:buClr>
              <a:buFont typeface="ZapfDingbatsITC" charset="0"/>
              <a:buChar char="❁"/>
              <a:tabLst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-228600" algn="just">
              <a:spcBef>
                <a:spcPts val="600"/>
              </a:spcBef>
              <a:buSzPct val="90000"/>
              <a:buFont typeface="ZapfDingbatsITC" charset="0"/>
              <a:buChar char="❁"/>
              <a:defRPr sz="2000"/>
            </a:lvl2pPr>
            <a:lvl3pPr marL="1143000" indent="-228600" algn="just"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Font typeface="ZapfDingbatsITC" charset="0"/>
              <a:buChar char="❁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algn="just">
              <a:spcBef>
                <a:spcPts val="400"/>
              </a:spcBef>
              <a:buClr>
                <a:schemeClr val="accent1">
                  <a:lumMod val="75000"/>
                </a:schemeClr>
              </a:buClr>
              <a:buFont typeface="ZapfDingbatsITC" charset="0"/>
              <a:buChar char="❁"/>
              <a:defRPr sz="1600"/>
            </a:lvl4pPr>
            <a:lvl5pPr marL="1828800" indent="0" algn="r">
              <a:spcBef>
                <a:spcPts val="600"/>
              </a:spcBef>
              <a:spcAft>
                <a:spcPts val="1200"/>
              </a:spcAft>
              <a:buNone/>
              <a:defRPr/>
            </a:lvl5pPr>
          </a:lstStyle>
          <a:p>
            <a:pPr lvl="0"/>
            <a:r>
              <a:rPr lang="pt-BR" noProof="0" dirty="0" smtClean="0"/>
              <a:t>Clique para editar os estilos de texto mestres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8758" y="6597351"/>
            <a:ext cx="1747292" cy="253975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96629"/>
            <a:ext cx="3086100" cy="2520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596629"/>
            <a:ext cx="2114549" cy="252032"/>
          </a:xfrm>
        </p:spPr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1979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13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8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4/23/16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‹n.º›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90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 para editar os estilos de texto mestres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4/23/16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‹n.º›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517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02593" y="5229200"/>
            <a:ext cx="7738814" cy="129426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Coragem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54985" y="4485108"/>
            <a:ext cx="6034030" cy="742279"/>
          </a:xfrm>
        </p:spPr>
        <p:txBody>
          <a:bodyPr anchor="b"/>
          <a:lstStyle/>
          <a:p>
            <a:r>
              <a:rPr lang="pt-BR" dirty="0" smtClean="0">
                <a:solidFill>
                  <a:schemeClr val="tx1"/>
                </a:solidFill>
              </a:rPr>
              <a:t>Os prazeres da alma</a:t>
            </a:r>
            <a:endParaRPr lang="pt-BR" dirty="0" smtClean="0">
              <a:solidFill>
                <a:schemeClr val="tx1"/>
              </a:solidFill>
            </a:endParaRP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1554985" y="83709"/>
            <a:ext cx="6034030" cy="464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BR" sz="1100" b="0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Grupo Espírita </a:t>
            </a:r>
            <a:r>
              <a:rPr lang="pt-BR" sz="1100" b="0" cap="none" spc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Guillon</a:t>
            </a:r>
            <a:r>
              <a:rPr lang="pt-BR" sz="1100" b="0" cap="none" spc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1100" b="0" cap="none" spc="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Ribeiro | Escola de Evangelização de Pacientes</a:t>
            </a:r>
            <a:endParaRPr lang="pt-BR" sz="1100" b="0" cap="none" spc="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ser autêntico?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“Usar a própria alma como guia e não precisar do consen­timento exterior é utilização correta da verdadeira coragem...”</a:t>
            </a:r>
          </a:p>
          <a:p>
            <a:pPr lvl="4"/>
            <a:r>
              <a:rPr lang="pt-BR" dirty="0"/>
              <a:t>(</a:t>
            </a:r>
            <a:r>
              <a:rPr lang="pt-BR" dirty="0" err="1"/>
              <a:t>HAMMED</a:t>
            </a:r>
            <a:r>
              <a:rPr lang="pt-BR" dirty="0"/>
              <a:t>. </a:t>
            </a:r>
            <a:r>
              <a:rPr lang="pt-BR" i="1" dirty="0"/>
              <a:t>Os prazeres da alma</a:t>
            </a:r>
            <a:r>
              <a:rPr lang="pt-BR" dirty="0"/>
              <a:t>, lição “Coragem”)</a:t>
            </a:r>
          </a:p>
          <a:p>
            <a:endParaRPr lang="pt-BR" dirty="0" smtClean="0"/>
          </a:p>
          <a:p>
            <a:r>
              <a:rPr lang="pt-BR" dirty="0" smtClean="0"/>
              <a:t>Como não se enganar e praticar o mal, pensando estar fazendo o bem?</a:t>
            </a:r>
          </a:p>
          <a:p>
            <a:pPr lvl="1"/>
            <a:r>
              <a:rPr lang="pt-BR" dirty="0" smtClean="0"/>
              <a:t>“Jesus disse: vede o que queríeis que vos fizessem ou não vos fizessem. Tudo se resume nisso. Não vos enganareis.”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632)</a:t>
            </a:r>
          </a:p>
        </p:txBody>
      </p:sp>
    </p:spTree>
    <p:extLst>
      <p:ext uri="{BB962C8B-B14F-4D97-AF65-F5344CB8AC3E}">
        <p14:creationId xmlns:p14="http://schemas.microsoft.com/office/powerpoint/2010/main" val="335869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Educação da criança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58" y="1874517"/>
            <a:ext cx="4497338" cy="4650827"/>
          </a:xfrm>
        </p:spPr>
        <p:txBody>
          <a:bodyPr/>
          <a:lstStyle/>
          <a:p>
            <a:r>
              <a:rPr lang="en-US" dirty="0" smtClean="0"/>
              <a:t>“... </a:t>
            </a:r>
            <a:r>
              <a:rPr lang="pt-BR" dirty="0" smtClean="0"/>
              <a:t>se uma criança cresce sentindo que não pode, em nenhuma circunstância, decidir e que, em nome dos</a:t>
            </a:r>
            <a:r>
              <a:rPr lang="en-US" dirty="0" smtClean="0"/>
              <a:t> ‘</a:t>
            </a:r>
            <a:r>
              <a:rPr lang="pt-BR" dirty="0" smtClean="0"/>
              <a:t>bons modos</a:t>
            </a:r>
            <a:r>
              <a:rPr lang="en-US" dirty="0" smtClean="0"/>
              <a:t>’</a:t>
            </a:r>
            <a:r>
              <a:rPr lang="pt-BR" dirty="0" smtClean="0"/>
              <a:t>, ela precisa a todo momento pedir autorização dos pais para agir, são plantadas nela as </a:t>
            </a:r>
            <a:r>
              <a:rPr lang="en-US" dirty="0" smtClean="0"/>
              <a:t>‘</a:t>
            </a:r>
            <a:r>
              <a:rPr lang="pt-BR" dirty="0" smtClean="0"/>
              <a:t>sementes neuróticas</a:t>
            </a:r>
            <a:r>
              <a:rPr lang="en-US" dirty="0" smtClean="0"/>
              <a:t>’</a:t>
            </a:r>
            <a:r>
              <a:rPr lang="pt-BR" dirty="0" smtClean="0"/>
              <a:t> de insegurança, medo e falta de confiança.</a:t>
            </a:r>
            <a:r>
              <a:rPr lang="en-US" dirty="0" smtClean="0"/>
              <a:t>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500" y="1830288"/>
            <a:ext cx="27940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44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Diante das provas, lembremos...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 vida nunca nos apresenta um problema sem que tenhamos a possibilidade de resolvê-lo.”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</a:p>
          <a:p>
            <a:r>
              <a:rPr lang="pt-BR" dirty="0" smtClean="0"/>
              <a:t>“Problemas são desafios à luta e dificuldades são testes de promoção espiritual. [...]</a:t>
            </a:r>
          </a:p>
          <a:p>
            <a:r>
              <a:rPr lang="pt-BR" dirty="0"/>
              <a:t>Assim, confia em Deus, e, corajoso, prossegue de espírito </a:t>
            </a:r>
            <a:r>
              <a:rPr lang="pt-BR" dirty="0" smtClean="0"/>
              <a:t>tranquilo.”</a:t>
            </a:r>
          </a:p>
          <a:p>
            <a:pPr lvl="4"/>
            <a:r>
              <a:rPr lang="pt-BR" dirty="0" smtClean="0"/>
              <a:t>(JOANNA DE </a:t>
            </a:r>
            <a:r>
              <a:rPr lang="pt-BR" dirty="0" err="1" smtClean="0"/>
              <a:t>ÂNGELIS</a:t>
            </a:r>
            <a:r>
              <a:rPr lang="pt-BR" dirty="0" smtClean="0"/>
              <a:t>. </a:t>
            </a:r>
            <a:r>
              <a:rPr lang="pt-BR" i="1" dirty="0" smtClean="0"/>
              <a:t>Convites da Vida</a:t>
            </a:r>
            <a:r>
              <a:rPr lang="pt-BR" dirty="0" smtClean="0"/>
              <a:t>, cap. 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49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ORIGEM DA PALAVRA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“A palavra coragem vem da raiz latina </a:t>
            </a:r>
            <a:r>
              <a:rPr lang="pt-BR" i="1" dirty="0" smtClean="0"/>
              <a:t>cor</a:t>
            </a:r>
            <a:r>
              <a:rPr lang="pt-BR" dirty="0" smtClean="0"/>
              <a:t>, </a:t>
            </a:r>
            <a:r>
              <a:rPr lang="pt-BR" i="1" dirty="0" err="1" smtClean="0"/>
              <a:t>cordis</a:t>
            </a:r>
            <a:r>
              <a:rPr lang="pt-BR" dirty="0" smtClean="0"/>
              <a:t>, que sig­nifica coração (sede ou centro da alma, da inteligência e da sensibilidade).”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</a:p>
          <a:p>
            <a:r>
              <a:rPr lang="pt-BR" dirty="0" smtClean="0"/>
              <a:t>Portanto, ser corajoso significa agir ouvindo a voz do coração.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4255140"/>
            <a:ext cx="5040560" cy="22911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e o que não é coragem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938759" y="1874517"/>
            <a:ext cx="4713361" cy="465082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“Coragem não é arrogância ardilosa, determinação astuta ou agressividade. Ela é, na realidade, a certeza íntima que se demonstra na </a:t>
            </a:r>
            <a:r>
              <a:rPr lang="pt-B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moderação dos atos e atitudes, na firmeza de caráter e no desempenho perseverante de uma atividade</a:t>
            </a:r>
            <a:r>
              <a:rPr lang="pt-BR" dirty="0" smtClean="0"/>
              <a:t>.”</a:t>
            </a:r>
          </a:p>
          <a:p>
            <a:r>
              <a:rPr lang="pt-BR" dirty="0" smtClean="0"/>
              <a:t>“Coragem é uma importante capacidade da alma, porque dá consistência às demais, enaltecendo-as. Ela faz surgir a </a:t>
            </a:r>
            <a:r>
              <a:rPr lang="pt-BR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autoconfiança</a:t>
            </a:r>
            <a:r>
              <a:rPr lang="pt-BR" dirty="0" smtClean="0"/>
              <a:t> e concretiza efetivamente nossas aspirações e anseios.”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Os prazeres da alma, lição “Coragem”)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204864"/>
            <a:ext cx="2648442" cy="317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125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É preciso ter coragem para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assumir as consequências de nos­sas ações e desacertos; </a:t>
            </a:r>
          </a:p>
          <a:p>
            <a:r>
              <a:rPr lang="pt-BR" dirty="0" smtClean="0"/>
              <a:t>suportar a vontade de retrucar de acordo com as ofensas recebidas; </a:t>
            </a:r>
          </a:p>
          <a:p>
            <a:r>
              <a:rPr lang="pt-BR" dirty="0" smtClean="0"/>
              <a:t>sentir e fazer as coisas que acreditamos serem certas para nós, ainda que o medo da rejeição e da discriminação nos ameace; 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</a:t>
            </a:r>
            <a:r>
              <a:rPr lang="en-US" dirty="0" err="1" smtClean="0"/>
              <a:t>ção</a:t>
            </a:r>
            <a:r>
              <a:rPr lang="en-US" dirty="0" smtClean="0"/>
              <a:t> “</a:t>
            </a:r>
            <a:r>
              <a:rPr lang="en-US" dirty="0" err="1" smtClean="0"/>
              <a:t>Coragem</a:t>
            </a:r>
            <a:r>
              <a:rPr lang="en-US" dirty="0" smtClean="0"/>
              <a:t>”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69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É preciso ter coragem para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aprender a dizer “não”, impedindo que passemos a vida inteira sendo usados ou explorados; </a:t>
            </a:r>
          </a:p>
          <a:p>
            <a:r>
              <a:rPr lang="pt-BR" dirty="0" smtClean="0"/>
              <a:t>para ver as coisas pelo lado bom, esperando sempre uma solução favorável; </a:t>
            </a:r>
          </a:p>
          <a:p>
            <a:r>
              <a:rPr lang="pt-BR" dirty="0" smtClean="0"/>
              <a:t>para não aceitar responsabilidades que não são nossas, mas de amigos ou parentes imprudentes que se omitem em executá-las.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76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se tem medo?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“... viver é correr riscos, é enfrentar o desconhecido. [...] A todo instante o presente está se tornando futuro e o passado indo embora.”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</a:t>
            </a:r>
            <a:r>
              <a:rPr lang="pt-BR" dirty="0" smtClean="0"/>
              <a:t>alma, lição “Coragem”)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97" y="3727741"/>
            <a:ext cx="4176464" cy="2814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3156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que temos medo?</a:t>
            </a:r>
            <a:endParaRPr lang="pt-BR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ERRAR</a:t>
            </a:r>
          </a:p>
          <a:p>
            <a:pPr lvl="1"/>
            <a:r>
              <a:rPr lang="pt-BR" dirty="0" smtClean="0"/>
              <a:t>“Correr riscos indica a probabilida­de de insucesso em função de ocorrências que, muitas vezes, escapam de nossas mãos, pois não dependem exclusivamente de nosso empenho ou vontade.”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3937" y="3933056"/>
            <a:ext cx="5356126" cy="26137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418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Importância dos erros</a:t>
            </a: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idx="1"/>
          </p:nvPr>
        </p:nvSpPr>
        <p:spPr>
          <a:xfrm>
            <a:off x="938758" y="1874517"/>
            <a:ext cx="7633742" cy="21481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pt-BR" dirty="0" smtClean="0"/>
              <a:t>Lembremo-nos de que errar faz parte do crescimento, pois é uma </a:t>
            </a:r>
            <a:r>
              <a:rPr lang="en-US" dirty="0" smtClean="0"/>
              <a:t>‘</a:t>
            </a:r>
            <a:r>
              <a:rPr lang="en-US" i="1" dirty="0" smtClean="0"/>
              <a:t>c</a:t>
            </a:r>
            <a:r>
              <a:rPr lang="pt-BR" i="1" dirty="0" err="1" smtClean="0"/>
              <a:t>onsequência</a:t>
            </a:r>
            <a:r>
              <a:rPr lang="pt-BR" i="1" dirty="0" smtClean="0"/>
              <a:t> da necessidade de viver</a:t>
            </a:r>
            <a:r>
              <a:rPr lang="en-US" dirty="0" smtClean="0"/>
              <a:t>’</a:t>
            </a:r>
            <a:r>
              <a:rPr lang="pt-BR" dirty="0" smtClean="0"/>
              <a:t>. Sempre que tomamos consciência de nossos erros, chegamos mais perto da verdade. Trata-se de uma busca ou descoberta pessoal; ninguém pode fazê-la por nós.</a:t>
            </a:r>
            <a:r>
              <a:rPr lang="en-US" dirty="0" smtClean="0"/>
              <a:t>”</a:t>
            </a:r>
            <a:endParaRPr lang="pt-BR" dirty="0" smtClean="0"/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</a:t>
            </a:r>
            <a:r>
              <a:rPr lang="en-US" dirty="0" err="1" smtClean="0"/>
              <a:t>ção</a:t>
            </a:r>
            <a:r>
              <a:rPr lang="en-US" dirty="0" smtClean="0"/>
              <a:t> “</a:t>
            </a:r>
            <a:r>
              <a:rPr lang="en-US" dirty="0" err="1" smtClean="0"/>
              <a:t>Coragem</a:t>
            </a:r>
            <a:r>
              <a:rPr lang="en-US" dirty="0" smtClean="0"/>
              <a:t>”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34" y="4160000"/>
            <a:ext cx="3665190" cy="2437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7415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 que temos medo?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8758" y="1874517"/>
            <a:ext cx="7633742" cy="1842515"/>
          </a:xfrm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DESAPROVAÇÃO</a:t>
            </a:r>
          </a:p>
          <a:p>
            <a:pPr lvl="1"/>
            <a:r>
              <a:rPr lang="pt-BR" dirty="0" smtClean="0"/>
              <a:t>“É impossível passar pela vida sem incorrer em grandes doses de desaprovação. É o ônus que pagamos pelo fato de vi­vermos numa sociedade onde a diversidade de opiniões é uma das características mais marcantes das criaturas.”</a:t>
            </a:r>
          </a:p>
          <a:p>
            <a:pPr lvl="4"/>
            <a:r>
              <a:rPr lang="pt-BR" dirty="0" smtClean="0"/>
              <a:t>(</a:t>
            </a:r>
            <a:r>
              <a:rPr lang="pt-BR" dirty="0" err="1" smtClean="0"/>
              <a:t>HAMMED</a:t>
            </a:r>
            <a:r>
              <a:rPr lang="pt-BR" dirty="0" smtClean="0"/>
              <a:t>. </a:t>
            </a:r>
            <a:r>
              <a:rPr lang="pt-BR" i="1" dirty="0" smtClean="0"/>
              <a:t>Os prazeres da alma</a:t>
            </a:r>
            <a:r>
              <a:rPr lang="pt-BR" dirty="0" smtClean="0"/>
              <a:t>, lição “Coragem”)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798" y="3789040"/>
            <a:ext cx="4139662" cy="28402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623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lo">
  <a:themeElements>
    <a:clrScheme name="Sel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Selo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Sel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1089</TotalTime>
  <Words>1241</Words>
  <Application>Microsoft Macintosh PowerPoint</Application>
  <PresentationFormat>Apresentação na tela (4:3)</PresentationFormat>
  <Paragraphs>74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Gill Sans MT</vt:lpstr>
      <vt:lpstr>Impact</vt:lpstr>
      <vt:lpstr>ZapfDingbatsITC</vt:lpstr>
      <vt:lpstr>Arial</vt:lpstr>
      <vt:lpstr>Selo</vt:lpstr>
      <vt:lpstr>Coragem</vt:lpstr>
      <vt:lpstr>ORIGEM DA PALAVRA</vt:lpstr>
      <vt:lpstr>O que é e o que não é coragem</vt:lpstr>
      <vt:lpstr>É preciso ter coragem para</vt:lpstr>
      <vt:lpstr>É preciso ter coragem para</vt:lpstr>
      <vt:lpstr>Por que se tem medo?</vt:lpstr>
      <vt:lpstr>De que temos medo?</vt:lpstr>
      <vt:lpstr>Importância dos erros</vt:lpstr>
      <vt:lpstr>De que temos medo?</vt:lpstr>
      <vt:lpstr>O que é ser autêntico?</vt:lpstr>
      <vt:lpstr>Educação da criança</vt:lpstr>
      <vt:lpstr>Diante das provas, lembremos...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Paula</dc:creator>
  <cp:lastModifiedBy>Adriano Alves</cp:lastModifiedBy>
  <cp:revision>68</cp:revision>
  <dcterms:created xsi:type="dcterms:W3CDTF">2012-11-07T00:51:14Z</dcterms:created>
  <dcterms:modified xsi:type="dcterms:W3CDTF">2016-04-23T14:57:08Z</dcterms:modified>
</cp:coreProperties>
</file>