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15"/>
  </p:notesMasterIdLst>
  <p:handoutMasterIdLst>
    <p:handoutMasterId r:id="rId16"/>
  </p:handoutMasterIdLst>
  <p:sldIdLst>
    <p:sldId id="28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8" r:id="rId10"/>
    <p:sldId id="297" r:id="rId11"/>
    <p:sldId id="299" r:id="rId12"/>
    <p:sldId id="300" r:id="rId13"/>
    <p:sldId id="301" r:id="rId14"/>
  </p:sldIdLst>
  <p:sldSz cx="9144000" cy="6858000" type="screen4x3"/>
  <p:notesSz cx="6851650" cy="974725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C00"/>
    <a:srgbClr val="F2AD2F"/>
    <a:srgbClr val="1D5DAC"/>
    <a:srgbClr val="2C560E"/>
    <a:srgbClr val="E84A37"/>
    <a:srgbClr val="40A6A0"/>
    <a:srgbClr val="FFAC00"/>
    <a:srgbClr val="33CCCC"/>
    <a:srgbClr val="29292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2" autoAdjust="0"/>
    <p:restoredTop sz="84821" autoAdjust="0"/>
  </p:normalViewPr>
  <p:slideViewPr>
    <p:cSldViewPr snapToObjects="1">
      <p:cViewPr varScale="1">
        <p:scale>
          <a:sx n="102" d="100"/>
          <a:sy n="102" d="100"/>
        </p:scale>
        <p:origin x="1416" y="176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64" y="-72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fld id="{A6A5C4B9-081B-40FD-B149-E4B06FDE2E56}" type="slidenum">
              <a:rPr lang="pt-BR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392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5212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fld id="{61CDEAF5-78B5-46DA-ADAC-696CA4F1CDDD}" type="slidenum">
              <a:rPr lang="pt-BR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26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outro lado, o ser humano tem percebido aos poucos que a chave do crescimento está na colaboração, na solidariedade.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28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noProof="0" dirty="0" smtClean="0"/>
              <a:t>Sugestões de vídeo para encerramento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noProof="0" dirty="0" smtClean="0"/>
              <a:t>Gentileza gera gentileza [5:44] </a:t>
            </a:r>
            <a:r>
              <a:rPr lang="pt-BR" b="0" noProof="0" dirty="0" smtClean="0"/>
              <a:t>(Life </a:t>
            </a:r>
            <a:r>
              <a:rPr lang="pt-BR" b="0" noProof="0" dirty="0" err="1" smtClean="0"/>
              <a:t>Vest</a:t>
            </a:r>
            <a:r>
              <a:rPr lang="pt-BR" b="0" noProof="0" dirty="0" smtClean="0"/>
              <a:t> </a:t>
            </a:r>
            <a:r>
              <a:rPr lang="pt-BR" b="0" noProof="0" dirty="0" err="1" smtClean="0"/>
              <a:t>Inside</a:t>
            </a:r>
            <a:r>
              <a:rPr lang="pt-BR" b="0" noProof="0" dirty="0" smtClean="0"/>
              <a:t> - </a:t>
            </a:r>
            <a:r>
              <a:rPr lang="pt-BR" b="0" noProof="0" dirty="0" err="1" smtClean="0"/>
              <a:t>Kindness</a:t>
            </a:r>
            <a:r>
              <a:rPr lang="pt-BR" b="0" noProof="0" dirty="0" smtClean="0"/>
              <a:t> </a:t>
            </a:r>
            <a:r>
              <a:rPr lang="pt-BR" b="0" noProof="0" dirty="0" err="1" smtClean="0"/>
              <a:t>Boomerang</a:t>
            </a:r>
            <a:r>
              <a:rPr lang="pt-BR" b="0" noProof="0" dirty="0" smtClean="0"/>
              <a:t> - “</a:t>
            </a:r>
            <a:r>
              <a:rPr lang="pt-BR" b="0" noProof="0" dirty="0" err="1" smtClean="0"/>
              <a:t>One</a:t>
            </a:r>
            <a:r>
              <a:rPr lang="pt-BR" b="0" noProof="0" dirty="0" smtClean="0"/>
              <a:t> Day”)</a:t>
            </a:r>
            <a:r>
              <a:rPr lang="pt-BR" noProof="0" dirty="0" smtClean="0"/>
              <a:t>: </a:t>
            </a:r>
            <a:r>
              <a:rPr lang="pt-BR" noProof="0" dirty="0" err="1" smtClean="0"/>
              <a:t>https</a:t>
            </a:r>
            <a:r>
              <a:rPr lang="pt-BR" noProof="0" dirty="0" smtClean="0"/>
              <a:t>://</a:t>
            </a:r>
            <a:r>
              <a:rPr lang="pt-BR" noProof="0" dirty="0" err="1" smtClean="0"/>
              <a:t>www.youtube.com</a:t>
            </a:r>
            <a:r>
              <a:rPr lang="pt-BR" noProof="0" dirty="0" smtClean="0"/>
              <a:t>/</a:t>
            </a:r>
            <a:r>
              <a:rPr lang="pt-BR" noProof="0" dirty="0" err="1" smtClean="0"/>
              <a:t>watch?v</a:t>
            </a:r>
            <a:r>
              <a:rPr lang="pt-BR" noProof="0" dirty="0" smtClean="0"/>
              <a:t>=</a:t>
            </a:r>
            <a:r>
              <a:rPr lang="pt-BR" noProof="0" dirty="0" err="1" smtClean="0"/>
              <a:t>nwAYpLVyeFU</a:t>
            </a:r>
            <a:endParaRPr lang="pt-BR" noProof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noProof="0" dirty="0" smtClean="0"/>
              <a:t>Herói anônimo [2:56] </a:t>
            </a:r>
            <a:r>
              <a:rPr lang="pt-BR" b="0" noProof="0" dirty="0" smtClean="0"/>
              <a:t>(“</a:t>
            </a:r>
            <a:r>
              <a:rPr lang="pt-BR" b="0" noProof="0" dirty="0" err="1" smtClean="0"/>
              <a:t>Unsung</a:t>
            </a:r>
            <a:r>
              <a:rPr lang="pt-BR" b="0" noProof="0" dirty="0" smtClean="0"/>
              <a:t> </a:t>
            </a:r>
            <a:r>
              <a:rPr lang="pt-BR" b="0" noProof="0" dirty="0" err="1" smtClean="0"/>
              <a:t>Hero</a:t>
            </a:r>
            <a:r>
              <a:rPr lang="pt-BR" b="0" noProof="0" dirty="0" smtClean="0"/>
              <a:t>”):</a:t>
            </a:r>
            <a:r>
              <a:rPr lang="pt-BR" b="0" baseline="0" noProof="0" dirty="0" smtClean="0"/>
              <a:t> </a:t>
            </a:r>
            <a:r>
              <a:rPr lang="pt-BR" b="0" baseline="0" noProof="0" dirty="0" err="1" smtClean="0"/>
              <a:t>https</a:t>
            </a:r>
            <a:r>
              <a:rPr lang="pt-BR" b="0" baseline="0" noProof="0" dirty="0" smtClean="0"/>
              <a:t>://</a:t>
            </a:r>
            <a:r>
              <a:rPr lang="pt-BR" b="0" baseline="0" noProof="0" dirty="0" err="1" smtClean="0"/>
              <a:t>www.youtube.com</a:t>
            </a:r>
            <a:r>
              <a:rPr lang="pt-BR" b="0" baseline="0" noProof="0" dirty="0" smtClean="0"/>
              <a:t>/</a:t>
            </a:r>
            <a:r>
              <a:rPr lang="pt-BR" b="0" baseline="0" noProof="0" dirty="0" err="1" smtClean="0"/>
              <a:t>watch?v</a:t>
            </a:r>
            <a:r>
              <a:rPr lang="pt-BR" b="0" baseline="0" noProof="0" dirty="0" smtClean="0"/>
              <a:t>=</a:t>
            </a:r>
            <a:r>
              <a:rPr lang="pt-BR" b="0" baseline="0" noProof="0" dirty="0" err="1" smtClean="0"/>
              <a:t>NpCrAqnudzQ</a:t>
            </a:r>
            <a:endParaRPr lang="pt-BR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1F665-38B9-5B46-AC50-F4EDD2280DC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7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Mas a generosidade não significa assumir para si os problemas alheios,</a:t>
            </a:r>
            <a:r>
              <a:rPr lang="pt-BR" baseline="0" dirty="0" smtClean="0"/>
              <a:t> nem muito menos querer abraçar o mundo, tentando “consertar” o problema de todos (parentes</a:t>
            </a:r>
            <a:r>
              <a:rPr lang="pt-BR" baseline="0" smtClean="0"/>
              <a:t>, amigos...)</a:t>
            </a:r>
            <a:r>
              <a:rPr lang="pt-BR" baseline="0" dirty="0" smtClean="0"/>
              <a:t>, impedindo, assim, que o outro aprenda por si mesmo e adquira segurança e autonomia.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12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isso, é necessário manter certa “distância psíquica”, evitando</a:t>
            </a:r>
            <a:r>
              <a:rPr lang="pt-BR" baseline="0" dirty="0" smtClean="0"/>
              <a:t> carregar o fardo do outro, privando-lhe de resolver suas próprias dificuldades e de se responsabilizar por seus atos.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52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generosidade verdadeira não distancia, mas,</a:t>
            </a:r>
            <a:r>
              <a:rPr lang="pt-BR" baseline="0" dirty="0" smtClean="0"/>
              <a:t> ao contrário, aproxima! Ela nos faz exercer a empatia, quando nos colocamos no lugar do outro, sem julgamentos ou preconceitos.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2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Nossos impulsos generosos decorrem de uma lei natural, a lei de sociedade, pois mediante o convívio social (e a primeira experiência, na Terra, é na</a:t>
            </a:r>
            <a:r>
              <a:rPr lang="pt-BR" baseline="0" dirty="0" smtClean="0"/>
              <a:t> família</a:t>
            </a:r>
            <a:r>
              <a:rPr lang="pt-BR" dirty="0" smtClean="0"/>
              <a:t>) podemos identificar nossos pontos a desenvolver e aprimorar nossas faculdades.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86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4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Todos, portanto, temos a capacidade de ser generosos</a:t>
            </a:r>
            <a:r>
              <a:rPr lang="pt-BR" baseline="0" dirty="0" smtClean="0"/>
              <a:t>, pois trazemos esse gérmen dado por Deus. E tal qual a semente que cai em terra boa e produz cem por um, a generosidade tem o poder de multiplicar boas ações.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94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Cristo exaltou,</a:t>
            </a:r>
            <a:r>
              <a:rPr lang="pt-BR" baseline="0" dirty="0" smtClean="0"/>
              <a:t> nessas palavras, </a:t>
            </a:r>
            <a:r>
              <a:rPr lang="pt-BR" dirty="0" smtClean="0"/>
              <a:t>o dever de todos nós para com o próximo: o de sermos verdadeiramente generosos, isto é, de </a:t>
            </a:r>
            <a:r>
              <a:rPr lang="pt-BR" smtClean="0"/>
              <a:t>sermos caridosos.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73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359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3001" y="0"/>
            <a:ext cx="9165212" cy="21182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chemeClr val="tx1">
                  <a:alpha val="10000"/>
                </a:schemeClr>
              </a:gs>
              <a:gs pos="100000">
                <a:schemeClr val="bg1">
                  <a:alpha val="0"/>
                </a:schemeClr>
              </a:gs>
              <a:gs pos="40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-22763" y="4649375"/>
            <a:ext cx="9174107" cy="2215469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10948 w 9174107"/>
              <a:gd name="connsiteY0" fmla="*/ 2025512 h 2025513"/>
              <a:gd name="connsiteX1" fmla="*/ 0 w 9174107"/>
              <a:gd name="connsiteY1" fmla="*/ 560101 h 2025513"/>
              <a:gd name="connsiteX2" fmla="*/ 4368101 w 9174107"/>
              <a:gd name="connsiteY2" fmla="*/ 963487 h 2025513"/>
              <a:gd name="connsiteX3" fmla="*/ 7893235 w 9174107"/>
              <a:gd name="connsiteY3" fmla="*/ 591231 h 2025513"/>
              <a:gd name="connsiteX4" fmla="*/ 9174107 w 9174107"/>
              <a:gd name="connsiteY4" fmla="*/ 0 h 2025513"/>
              <a:gd name="connsiteX5" fmla="*/ 9174107 w 9174107"/>
              <a:gd name="connsiteY5" fmla="*/ 2025513 h 2025513"/>
              <a:gd name="connsiteX6" fmla="*/ 10948 w 9174107"/>
              <a:gd name="connsiteY6" fmla="*/ 2025512 h 2025513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893235 w 9174107"/>
              <a:gd name="connsiteY3" fmla="*/ 36850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893235 w 9174107"/>
              <a:gd name="connsiteY3" fmla="*/ 36850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203535 w 9174107"/>
              <a:gd name="connsiteY3" fmla="*/ 49323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107" h="1802782">
                <a:moveTo>
                  <a:pt x="10948" y="1802781"/>
                </a:moveTo>
                <a:cubicBezTo>
                  <a:pt x="7299" y="1314311"/>
                  <a:pt x="3649" y="825840"/>
                  <a:pt x="0" y="337370"/>
                </a:cubicBezTo>
                <a:cubicBezTo>
                  <a:pt x="791878" y="576418"/>
                  <a:pt x="3167512" y="714779"/>
                  <a:pt x="4368101" y="740756"/>
                </a:cubicBezTo>
                <a:cubicBezTo>
                  <a:pt x="5568690" y="766733"/>
                  <a:pt x="6406183" y="616689"/>
                  <a:pt x="7203535" y="493230"/>
                </a:cubicBezTo>
                <a:cubicBezTo>
                  <a:pt x="8000887" y="369771"/>
                  <a:pt x="8604831" y="190208"/>
                  <a:pt x="9152212" y="0"/>
                </a:cubicBezTo>
                <a:lnTo>
                  <a:pt x="9174107" y="1802782"/>
                </a:lnTo>
                <a:lnTo>
                  <a:pt x="10948" y="1802781"/>
                </a:lnTo>
                <a:close/>
              </a:path>
            </a:pathLst>
          </a:custGeom>
          <a:solidFill>
            <a:srgbClr val="E85C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reeform 8"/>
          <p:cNvSpPr/>
          <p:nvPr userDrawn="1"/>
        </p:nvSpPr>
        <p:spPr>
          <a:xfrm>
            <a:off x="-22763" y="4374776"/>
            <a:ext cx="9174107" cy="2489187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10948 w 9174107"/>
              <a:gd name="connsiteY0" fmla="*/ 2025512 h 2025513"/>
              <a:gd name="connsiteX1" fmla="*/ 0 w 9174107"/>
              <a:gd name="connsiteY1" fmla="*/ 560101 h 2025513"/>
              <a:gd name="connsiteX2" fmla="*/ 4368101 w 9174107"/>
              <a:gd name="connsiteY2" fmla="*/ 963487 h 2025513"/>
              <a:gd name="connsiteX3" fmla="*/ 7893235 w 9174107"/>
              <a:gd name="connsiteY3" fmla="*/ 591231 h 2025513"/>
              <a:gd name="connsiteX4" fmla="*/ 9174107 w 9174107"/>
              <a:gd name="connsiteY4" fmla="*/ 0 h 2025513"/>
              <a:gd name="connsiteX5" fmla="*/ 9174107 w 9174107"/>
              <a:gd name="connsiteY5" fmla="*/ 2025513 h 2025513"/>
              <a:gd name="connsiteX6" fmla="*/ 10948 w 9174107"/>
              <a:gd name="connsiteY6" fmla="*/ 2025512 h 20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107" h="2025513">
                <a:moveTo>
                  <a:pt x="10948" y="2025512"/>
                </a:moveTo>
                <a:cubicBezTo>
                  <a:pt x="7299" y="1537042"/>
                  <a:pt x="3649" y="1048571"/>
                  <a:pt x="0" y="560101"/>
                </a:cubicBezTo>
                <a:cubicBezTo>
                  <a:pt x="791878" y="799149"/>
                  <a:pt x="3052562" y="958299"/>
                  <a:pt x="4368101" y="963487"/>
                </a:cubicBezTo>
                <a:cubicBezTo>
                  <a:pt x="5683640" y="968675"/>
                  <a:pt x="7103182" y="861300"/>
                  <a:pt x="7893235" y="591231"/>
                </a:cubicBezTo>
                <a:cubicBezTo>
                  <a:pt x="8683288" y="321162"/>
                  <a:pt x="8747150" y="208026"/>
                  <a:pt x="9174107" y="0"/>
                </a:cubicBezTo>
                <a:lnTo>
                  <a:pt x="9174107" y="2025513"/>
                </a:lnTo>
                <a:lnTo>
                  <a:pt x="10948" y="2025512"/>
                </a:lnTo>
                <a:close/>
              </a:path>
            </a:pathLst>
          </a:custGeom>
          <a:solidFill>
            <a:srgbClr val="F2AD2F">
              <a:alpha val="7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reeform 6"/>
          <p:cNvSpPr/>
          <p:nvPr userDrawn="1"/>
        </p:nvSpPr>
        <p:spPr>
          <a:xfrm>
            <a:off x="-10948" y="4839331"/>
            <a:ext cx="9163159" cy="2025513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3159" h="2025513">
                <a:moveTo>
                  <a:pt x="0" y="2025512"/>
                </a:moveTo>
                <a:lnTo>
                  <a:pt x="0" y="328461"/>
                </a:lnTo>
                <a:cubicBezTo>
                  <a:pt x="791878" y="567509"/>
                  <a:pt x="3043439" y="919692"/>
                  <a:pt x="4357153" y="963487"/>
                </a:cubicBezTo>
                <a:cubicBezTo>
                  <a:pt x="5670867" y="1007282"/>
                  <a:pt x="7092234" y="861300"/>
                  <a:pt x="7882287" y="591231"/>
                </a:cubicBezTo>
                <a:cubicBezTo>
                  <a:pt x="8672340" y="321162"/>
                  <a:pt x="8736202" y="208026"/>
                  <a:pt x="9163159" y="0"/>
                </a:cubicBezTo>
                <a:lnTo>
                  <a:pt x="9163159" y="2025513"/>
                </a:lnTo>
                <a:lnTo>
                  <a:pt x="0" y="20255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83541"/>
            <a:ext cx="8228013" cy="1927225"/>
          </a:xfrm>
        </p:spPr>
        <p:txBody>
          <a:bodyPr tIns="0" bIns="0" anchor="b" anchorCtr="0"/>
          <a:lstStyle>
            <a:lvl1pPr algn="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118263"/>
            <a:ext cx="8228013" cy="792201"/>
          </a:xfrm>
        </p:spPr>
        <p:txBody>
          <a:bodyPr tIns="0" bIns="0"/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rgbClr val="E85C00"/>
                </a:solidFill>
                <a:effectLst/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606" y="155448"/>
            <a:ext cx="8237736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>
          <a:xfrm>
            <a:off x="238606" y="1773237"/>
            <a:ext cx="8237735" cy="470376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5pPr marL="444500" indent="0" algn="r">
              <a:spcBef>
                <a:spcPts val="90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ts val="4500"/>
              </a:lnSpc>
              <a:defRPr/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algn="just">
              <a:spcBef>
                <a:spcPts val="800"/>
              </a:spcBef>
              <a:spcAft>
                <a:spcPts val="0"/>
              </a:spcAft>
              <a:buClr>
                <a:srgbClr val="FFAC00"/>
              </a:buClr>
              <a:defRPr sz="2400"/>
            </a:lvl1pPr>
            <a:lvl2pPr algn="just"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spcBef>
                <a:spcPts val="5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 sz="2000"/>
            </a:lvl3pPr>
            <a:lvl4pPr algn="just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defRPr/>
            </a:lvl4pPr>
            <a:lvl5pPr marL="1371600" indent="0" algn="r">
              <a:spcBef>
                <a:spcPts val="600"/>
              </a:spcBef>
              <a:spcAft>
                <a:spcPts val="1200"/>
              </a:spcAft>
              <a:buNone/>
              <a:defRPr sz="15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4662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3001" y="4437112"/>
            <a:ext cx="7826755" cy="24193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chemeClr val="tx1">
                  <a:alpha val="25000"/>
                </a:schemeClr>
              </a:gs>
              <a:gs pos="100000">
                <a:schemeClr val="bg1">
                  <a:alpha val="0"/>
                </a:schemeClr>
              </a:gs>
              <a:gs pos="40000">
                <a:schemeClr val="tx1">
                  <a:alpha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pt-BR">
              <a:solidFill>
                <a:schemeClr val="dk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 rot="16200000">
            <a:off x="3536435" y="2598474"/>
            <a:ext cx="6886740" cy="1667895"/>
            <a:chOff x="-22765" y="1134451"/>
            <a:chExt cx="9185924" cy="1667895"/>
          </a:xfrm>
        </p:grpSpPr>
        <p:sp>
          <p:nvSpPr>
            <p:cNvPr id="9" name="Freeform 8"/>
            <p:cNvSpPr/>
            <p:nvPr userDrawn="1"/>
          </p:nvSpPr>
          <p:spPr>
            <a:xfrm flipH="1">
              <a:off x="-22765" y="1315096"/>
              <a:ext cx="9174107" cy="1454999"/>
            </a:xfrm>
            <a:custGeom>
              <a:avLst/>
              <a:gdLst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372219 w 9163159"/>
                <a:gd name="connsiteY1" fmla="*/ 218974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175162 w 9163159"/>
                <a:gd name="connsiteY0" fmla="*/ 1883179 h 2047409"/>
                <a:gd name="connsiteX1" fmla="*/ 0 w 9163159"/>
                <a:gd name="connsiteY1" fmla="*/ 361307 h 2047409"/>
                <a:gd name="connsiteX2" fmla="*/ 4357153 w 9163159"/>
                <a:gd name="connsiteY2" fmla="*/ 996333 h 2047409"/>
                <a:gd name="connsiteX3" fmla="*/ 7882287 w 9163159"/>
                <a:gd name="connsiteY3" fmla="*/ 624077 h 2047409"/>
                <a:gd name="connsiteX4" fmla="*/ 9163159 w 9163159"/>
                <a:gd name="connsiteY4" fmla="*/ 0 h 2047409"/>
                <a:gd name="connsiteX5" fmla="*/ 9163159 w 9163159"/>
                <a:gd name="connsiteY5" fmla="*/ 2047409 h 2047409"/>
                <a:gd name="connsiteX6" fmla="*/ 175162 w 9163159"/>
                <a:gd name="connsiteY6" fmla="*/ 1883179 h 2047409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8561040 w 9163159"/>
                <a:gd name="connsiteY5" fmla="*/ 1729897 h 2058358"/>
                <a:gd name="connsiteX6" fmla="*/ 0 w 9163159"/>
                <a:gd name="connsiteY6" fmla="*/ 2058358 h 2058358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9163159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8922311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10948 w 9174107"/>
                <a:gd name="connsiteY0" fmla="*/ 2025512 h 2025513"/>
                <a:gd name="connsiteX1" fmla="*/ 0 w 9174107"/>
                <a:gd name="connsiteY1" fmla="*/ 560101 h 2025513"/>
                <a:gd name="connsiteX2" fmla="*/ 4368101 w 9174107"/>
                <a:gd name="connsiteY2" fmla="*/ 963487 h 2025513"/>
                <a:gd name="connsiteX3" fmla="*/ 7893235 w 9174107"/>
                <a:gd name="connsiteY3" fmla="*/ 591231 h 2025513"/>
                <a:gd name="connsiteX4" fmla="*/ 9174107 w 9174107"/>
                <a:gd name="connsiteY4" fmla="*/ 0 h 2025513"/>
                <a:gd name="connsiteX5" fmla="*/ 9174107 w 9174107"/>
                <a:gd name="connsiteY5" fmla="*/ 2025513 h 2025513"/>
                <a:gd name="connsiteX6" fmla="*/ 10948 w 9174107"/>
                <a:gd name="connsiteY6" fmla="*/ 2025512 h 2025513"/>
                <a:gd name="connsiteX0" fmla="*/ 10948 w 9174107"/>
                <a:gd name="connsiteY0" fmla="*/ 1802781 h 1802782"/>
                <a:gd name="connsiteX1" fmla="*/ 0 w 9174107"/>
                <a:gd name="connsiteY1" fmla="*/ 337370 h 1802782"/>
                <a:gd name="connsiteX2" fmla="*/ 4368101 w 9174107"/>
                <a:gd name="connsiteY2" fmla="*/ 740756 h 1802782"/>
                <a:gd name="connsiteX3" fmla="*/ 7893235 w 9174107"/>
                <a:gd name="connsiteY3" fmla="*/ 368500 h 1802782"/>
                <a:gd name="connsiteX4" fmla="*/ 9152212 w 9174107"/>
                <a:gd name="connsiteY4" fmla="*/ 0 h 1802782"/>
                <a:gd name="connsiteX5" fmla="*/ 9174107 w 9174107"/>
                <a:gd name="connsiteY5" fmla="*/ 1802782 h 1802782"/>
                <a:gd name="connsiteX6" fmla="*/ 10948 w 9174107"/>
                <a:gd name="connsiteY6" fmla="*/ 1802781 h 1802782"/>
                <a:gd name="connsiteX0" fmla="*/ 10948 w 9174107"/>
                <a:gd name="connsiteY0" fmla="*/ 1802781 h 1802782"/>
                <a:gd name="connsiteX1" fmla="*/ 0 w 9174107"/>
                <a:gd name="connsiteY1" fmla="*/ 337370 h 1802782"/>
                <a:gd name="connsiteX2" fmla="*/ 4368101 w 9174107"/>
                <a:gd name="connsiteY2" fmla="*/ 740756 h 1802782"/>
                <a:gd name="connsiteX3" fmla="*/ 7893235 w 9174107"/>
                <a:gd name="connsiteY3" fmla="*/ 368500 h 1802782"/>
                <a:gd name="connsiteX4" fmla="*/ 9152212 w 9174107"/>
                <a:gd name="connsiteY4" fmla="*/ 0 h 1802782"/>
                <a:gd name="connsiteX5" fmla="*/ 9174107 w 9174107"/>
                <a:gd name="connsiteY5" fmla="*/ 1802782 h 1802782"/>
                <a:gd name="connsiteX6" fmla="*/ 10948 w 9174107"/>
                <a:gd name="connsiteY6" fmla="*/ 1802781 h 1802782"/>
                <a:gd name="connsiteX0" fmla="*/ 10948 w 9174107"/>
                <a:gd name="connsiteY0" fmla="*/ 1802781 h 1802782"/>
                <a:gd name="connsiteX1" fmla="*/ 0 w 9174107"/>
                <a:gd name="connsiteY1" fmla="*/ 337370 h 1802782"/>
                <a:gd name="connsiteX2" fmla="*/ 4368101 w 9174107"/>
                <a:gd name="connsiteY2" fmla="*/ 740756 h 1802782"/>
                <a:gd name="connsiteX3" fmla="*/ 7203535 w 9174107"/>
                <a:gd name="connsiteY3" fmla="*/ 493230 h 1802782"/>
                <a:gd name="connsiteX4" fmla="*/ 9152212 w 9174107"/>
                <a:gd name="connsiteY4" fmla="*/ 0 h 1802782"/>
                <a:gd name="connsiteX5" fmla="*/ 9174107 w 9174107"/>
                <a:gd name="connsiteY5" fmla="*/ 1802782 h 1802782"/>
                <a:gd name="connsiteX6" fmla="*/ 10948 w 9174107"/>
                <a:gd name="connsiteY6" fmla="*/ 1802781 h 180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4107" h="1802782">
                  <a:moveTo>
                    <a:pt x="10948" y="1802781"/>
                  </a:moveTo>
                  <a:cubicBezTo>
                    <a:pt x="7299" y="1314311"/>
                    <a:pt x="3649" y="825840"/>
                    <a:pt x="0" y="337370"/>
                  </a:cubicBezTo>
                  <a:cubicBezTo>
                    <a:pt x="791878" y="576418"/>
                    <a:pt x="3167512" y="714779"/>
                    <a:pt x="4368101" y="740756"/>
                  </a:cubicBezTo>
                  <a:cubicBezTo>
                    <a:pt x="5568690" y="766733"/>
                    <a:pt x="6406183" y="616689"/>
                    <a:pt x="7203535" y="493230"/>
                  </a:cubicBezTo>
                  <a:cubicBezTo>
                    <a:pt x="8000887" y="369771"/>
                    <a:pt x="8604831" y="190208"/>
                    <a:pt x="9152212" y="0"/>
                  </a:cubicBezTo>
                  <a:lnTo>
                    <a:pt x="9174107" y="1802782"/>
                  </a:lnTo>
                  <a:lnTo>
                    <a:pt x="10948" y="1802781"/>
                  </a:lnTo>
                  <a:close/>
                </a:path>
              </a:pathLst>
            </a:custGeom>
            <a:solidFill>
              <a:srgbClr val="E85C00">
                <a:alpha val="7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-22763" y="1134451"/>
              <a:ext cx="9174107" cy="1634763"/>
            </a:xfrm>
            <a:custGeom>
              <a:avLst/>
              <a:gdLst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372219 w 9163159"/>
                <a:gd name="connsiteY1" fmla="*/ 218974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175162 w 9163159"/>
                <a:gd name="connsiteY0" fmla="*/ 1883179 h 2047409"/>
                <a:gd name="connsiteX1" fmla="*/ 0 w 9163159"/>
                <a:gd name="connsiteY1" fmla="*/ 361307 h 2047409"/>
                <a:gd name="connsiteX2" fmla="*/ 4357153 w 9163159"/>
                <a:gd name="connsiteY2" fmla="*/ 996333 h 2047409"/>
                <a:gd name="connsiteX3" fmla="*/ 7882287 w 9163159"/>
                <a:gd name="connsiteY3" fmla="*/ 624077 h 2047409"/>
                <a:gd name="connsiteX4" fmla="*/ 9163159 w 9163159"/>
                <a:gd name="connsiteY4" fmla="*/ 0 h 2047409"/>
                <a:gd name="connsiteX5" fmla="*/ 9163159 w 9163159"/>
                <a:gd name="connsiteY5" fmla="*/ 2047409 h 2047409"/>
                <a:gd name="connsiteX6" fmla="*/ 175162 w 9163159"/>
                <a:gd name="connsiteY6" fmla="*/ 1883179 h 2047409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8561040 w 9163159"/>
                <a:gd name="connsiteY5" fmla="*/ 1729897 h 2058358"/>
                <a:gd name="connsiteX6" fmla="*/ 0 w 9163159"/>
                <a:gd name="connsiteY6" fmla="*/ 2058358 h 2058358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9163159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8922311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10948 w 9174107"/>
                <a:gd name="connsiteY0" fmla="*/ 2025512 h 2025513"/>
                <a:gd name="connsiteX1" fmla="*/ 0 w 9174107"/>
                <a:gd name="connsiteY1" fmla="*/ 560101 h 2025513"/>
                <a:gd name="connsiteX2" fmla="*/ 4368101 w 9174107"/>
                <a:gd name="connsiteY2" fmla="*/ 963487 h 2025513"/>
                <a:gd name="connsiteX3" fmla="*/ 7893235 w 9174107"/>
                <a:gd name="connsiteY3" fmla="*/ 591231 h 2025513"/>
                <a:gd name="connsiteX4" fmla="*/ 9174107 w 9174107"/>
                <a:gd name="connsiteY4" fmla="*/ 0 h 2025513"/>
                <a:gd name="connsiteX5" fmla="*/ 9174107 w 9174107"/>
                <a:gd name="connsiteY5" fmla="*/ 2025513 h 2025513"/>
                <a:gd name="connsiteX6" fmla="*/ 10948 w 9174107"/>
                <a:gd name="connsiteY6" fmla="*/ 2025512 h 20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4107" h="2025513">
                  <a:moveTo>
                    <a:pt x="10948" y="2025512"/>
                  </a:moveTo>
                  <a:cubicBezTo>
                    <a:pt x="7299" y="1537042"/>
                    <a:pt x="3649" y="1048571"/>
                    <a:pt x="0" y="560101"/>
                  </a:cubicBezTo>
                  <a:cubicBezTo>
                    <a:pt x="791878" y="799149"/>
                    <a:pt x="3052562" y="958299"/>
                    <a:pt x="4368101" y="963487"/>
                  </a:cubicBezTo>
                  <a:cubicBezTo>
                    <a:pt x="5683640" y="968675"/>
                    <a:pt x="7103182" y="861300"/>
                    <a:pt x="7893235" y="591231"/>
                  </a:cubicBezTo>
                  <a:cubicBezTo>
                    <a:pt x="8683288" y="321162"/>
                    <a:pt x="8747150" y="208026"/>
                    <a:pt x="9174107" y="0"/>
                  </a:cubicBezTo>
                  <a:lnTo>
                    <a:pt x="9174107" y="2025513"/>
                  </a:lnTo>
                  <a:lnTo>
                    <a:pt x="10948" y="2025512"/>
                  </a:lnTo>
                  <a:close/>
                </a:path>
              </a:pathLst>
            </a:custGeom>
            <a:solidFill>
              <a:srgbClr val="F2AD2F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0" y="1472099"/>
              <a:ext cx="9163159" cy="1330247"/>
            </a:xfrm>
            <a:custGeom>
              <a:avLst/>
              <a:gdLst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72256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372219 w 9163159"/>
                <a:gd name="connsiteY1" fmla="*/ 218974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175162 w 9163159"/>
                <a:gd name="connsiteY0" fmla="*/ 1883179 h 2047409"/>
                <a:gd name="connsiteX1" fmla="*/ 0 w 9163159"/>
                <a:gd name="connsiteY1" fmla="*/ 361307 h 2047409"/>
                <a:gd name="connsiteX2" fmla="*/ 4357153 w 9163159"/>
                <a:gd name="connsiteY2" fmla="*/ 996333 h 2047409"/>
                <a:gd name="connsiteX3" fmla="*/ 7882287 w 9163159"/>
                <a:gd name="connsiteY3" fmla="*/ 624077 h 2047409"/>
                <a:gd name="connsiteX4" fmla="*/ 9163159 w 9163159"/>
                <a:gd name="connsiteY4" fmla="*/ 0 h 2047409"/>
                <a:gd name="connsiteX5" fmla="*/ 9163159 w 9163159"/>
                <a:gd name="connsiteY5" fmla="*/ 2047409 h 2047409"/>
                <a:gd name="connsiteX6" fmla="*/ 175162 w 9163159"/>
                <a:gd name="connsiteY6" fmla="*/ 1883179 h 2047409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9163159 w 9163159"/>
                <a:gd name="connsiteY5" fmla="*/ 2047409 h 2058358"/>
                <a:gd name="connsiteX6" fmla="*/ 0 w 9163159"/>
                <a:gd name="connsiteY6" fmla="*/ 2058358 h 2058358"/>
                <a:gd name="connsiteX0" fmla="*/ 0 w 9163159"/>
                <a:gd name="connsiteY0" fmla="*/ 2058358 h 2058358"/>
                <a:gd name="connsiteX1" fmla="*/ 0 w 9163159"/>
                <a:gd name="connsiteY1" fmla="*/ 361307 h 2058358"/>
                <a:gd name="connsiteX2" fmla="*/ 4357153 w 9163159"/>
                <a:gd name="connsiteY2" fmla="*/ 996333 h 2058358"/>
                <a:gd name="connsiteX3" fmla="*/ 7882287 w 9163159"/>
                <a:gd name="connsiteY3" fmla="*/ 624077 h 2058358"/>
                <a:gd name="connsiteX4" fmla="*/ 9163159 w 9163159"/>
                <a:gd name="connsiteY4" fmla="*/ 0 h 2058358"/>
                <a:gd name="connsiteX5" fmla="*/ 8561040 w 9163159"/>
                <a:gd name="connsiteY5" fmla="*/ 1729897 h 2058358"/>
                <a:gd name="connsiteX6" fmla="*/ 0 w 9163159"/>
                <a:gd name="connsiteY6" fmla="*/ 2058358 h 2058358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9163159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58358 h 2058359"/>
                <a:gd name="connsiteX1" fmla="*/ 0 w 9163159"/>
                <a:gd name="connsiteY1" fmla="*/ 361307 h 2058359"/>
                <a:gd name="connsiteX2" fmla="*/ 4357153 w 9163159"/>
                <a:gd name="connsiteY2" fmla="*/ 996333 h 2058359"/>
                <a:gd name="connsiteX3" fmla="*/ 7882287 w 9163159"/>
                <a:gd name="connsiteY3" fmla="*/ 624077 h 2058359"/>
                <a:gd name="connsiteX4" fmla="*/ 8922311 w 9163159"/>
                <a:gd name="connsiteY4" fmla="*/ 0 h 2058359"/>
                <a:gd name="connsiteX5" fmla="*/ 9163159 w 9163159"/>
                <a:gd name="connsiteY5" fmla="*/ 2058359 h 2058359"/>
                <a:gd name="connsiteX6" fmla="*/ 0 w 9163159"/>
                <a:gd name="connsiteY6" fmla="*/ 2058358 h 2058359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  <a:gd name="connsiteX0" fmla="*/ 0 w 9163159"/>
                <a:gd name="connsiteY0" fmla="*/ 2025512 h 2025513"/>
                <a:gd name="connsiteX1" fmla="*/ 0 w 9163159"/>
                <a:gd name="connsiteY1" fmla="*/ 328461 h 2025513"/>
                <a:gd name="connsiteX2" fmla="*/ 4357153 w 9163159"/>
                <a:gd name="connsiteY2" fmla="*/ 963487 h 2025513"/>
                <a:gd name="connsiteX3" fmla="*/ 7882287 w 9163159"/>
                <a:gd name="connsiteY3" fmla="*/ 591231 h 2025513"/>
                <a:gd name="connsiteX4" fmla="*/ 9163159 w 9163159"/>
                <a:gd name="connsiteY4" fmla="*/ 0 h 2025513"/>
                <a:gd name="connsiteX5" fmla="*/ 9163159 w 9163159"/>
                <a:gd name="connsiteY5" fmla="*/ 2025513 h 2025513"/>
                <a:gd name="connsiteX6" fmla="*/ 0 w 9163159"/>
                <a:gd name="connsiteY6" fmla="*/ 2025512 h 20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3159" h="2025513">
                  <a:moveTo>
                    <a:pt x="0" y="2025512"/>
                  </a:moveTo>
                  <a:lnTo>
                    <a:pt x="0" y="328461"/>
                  </a:lnTo>
                  <a:cubicBezTo>
                    <a:pt x="791878" y="567509"/>
                    <a:pt x="3043439" y="919692"/>
                    <a:pt x="4357153" y="963487"/>
                  </a:cubicBezTo>
                  <a:cubicBezTo>
                    <a:pt x="5670867" y="1007282"/>
                    <a:pt x="7092234" y="861300"/>
                    <a:pt x="7882287" y="591231"/>
                  </a:cubicBezTo>
                  <a:cubicBezTo>
                    <a:pt x="8672340" y="321162"/>
                    <a:pt x="8736202" y="208026"/>
                    <a:pt x="9163159" y="0"/>
                  </a:cubicBezTo>
                  <a:lnTo>
                    <a:pt x="9163159" y="2025513"/>
                  </a:lnTo>
                  <a:lnTo>
                    <a:pt x="0" y="202551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3d/>
            </a:bodyPr>
            <a:lstStyle/>
            <a:p>
              <a:pPr algn="ctr"/>
              <a:endParaRPr lang="pt-BR"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31" y="3645024"/>
            <a:ext cx="6400800" cy="205189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468" y="5707845"/>
            <a:ext cx="5181601" cy="1153803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rgbClr val="F2AD2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1" y="0"/>
            <a:ext cx="2133600" cy="255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4313" y="0"/>
            <a:ext cx="533400" cy="25579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3529"/>
            <a:ext cx="9144000" cy="21717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 flipH="1">
            <a:off x="-22765" y="1315096"/>
            <a:ext cx="9174107" cy="1454999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10948 w 9174107"/>
              <a:gd name="connsiteY0" fmla="*/ 2025512 h 2025513"/>
              <a:gd name="connsiteX1" fmla="*/ 0 w 9174107"/>
              <a:gd name="connsiteY1" fmla="*/ 560101 h 2025513"/>
              <a:gd name="connsiteX2" fmla="*/ 4368101 w 9174107"/>
              <a:gd name="connsiteY2" fmla="*/ 963487 h 2025513"/>
              <a:gd name="connsiteX3" fmla="*/ 7893235 w 9174107"/>
              <a:gd name="connsiteY3" fmla="*/ 591231 h 2025513"/>
              <a:gd name="connsiteX4" fmla="*/ 9174107 w 9174107"/>
              <a:gd name="connsiteY4" fmla="*/ 0 h 2025513"/>
              <a:gd name="connsiteX5" fmla="*/ 9174107 w 9174107"/>
              <a:gd name="connsiteY5" fmla="*/ 2025513 h 2025513"/>
              <a:gd name="connsiteX6" fmla="*/ 10948 w 9174107"/>
              <a:gd name="connsiteY6" fmla="*/ 2025512 h 2025513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893235 w 9174107"/>
              <a:gd name="connsiteY3" fmla="*/ 36850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893235 w 9174107"/>
              <a:gd name="connsiteY3" fmla="*/ 36850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  <a:gd name="connsiteX0" fmla="*/ 10948 w 9174107"/>
              <a:gd name="connsiteY0" fmla="*/ 1802781 h 1802782"/>
              <a:gd name="connsiteX1" fmla="*/ 0 w 9174107"/>
              <a:gd name="connsiteY1" fmla="*/ 337370 h 1802782"/>
              <a:gd name="connsiteX2" fmla="*/ 4368101 w 9174107"/>
              <a:gd name="connsiteY2" fmla="*/ 740756 h 1802782"/>
              <a:gd name="connsiteX3" fmla="*/ 7203535 w 9174107"/>
              <a:gd name="connsiteY3" fmla="*/ 493230 h 1802782"/>
              <a:gd name="connsiteX4" fmla="*/ 9152212 w 9174107"/>
              <a:gd name="connsiteY4" fmla="*/ 0 h 1802782"/>
              <a:gd name="connsiteX5" fmla="*/ 9174107 w 9174107"/>
              <a:gd name="connsiteY5" fmla="*/ 1802782 h 1802782"/>
              <a:gd name="connsiteX6" fmla="*/ 10948 w 9174107"/>
              <a:gd name="connsiteY6" fmla="*/ 1802781 h 180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107" h="1802782">
                <a:moveTo>
                  <a:pt x="10948" y="1802781"/>
                </a:moveTo>
                <a:cubicBezTo>
                  <a:pt x="7299" y="1314311"/>
                  <a:pt x="3649" y="825840"/>
                  <a:pt x="0" y="337370"/>
                </a:cubicBezTo>
                <a:cubicBezTo>
                  <a:pt x="791878" y="576418"/>
                  <a:pt x="3167512" y="714779"/>
                  <a:pt x="4368101" y="740756"/>
                </a:cubicBezTo>
                <a:cubicBezTo>
                  <a:pt x="5568690" y="766733"/>
                  <a:pt x="6406183" y="616689"/>
                  <a:pt x="7203535" y="493230"/>
                </a:cubicBezTo>
                <a:cubicBezTo>
                  <a:pt x="8000887" y="369771"/>
                  <a:pt x="8604831" y="190208"/>
                  <a:pt x="9152212" y="0"/>
                </a:cubicBezTo>
                <a:lnTo>
                  <a:pt x="9174107" y="1802782"/>
                </a:lnTo>
                <a:lnTo>
                  <a:pt x="10948" y="1802781"/>
                </a:lnTo>
                <a:close/>
              </a:path>
            </a:pathLst>
          </a:custGeom>
          <a:solidFill>
            <a:srgbClr val="E85C00">
              <a:alpha val="7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reeform 12"/>
          <p:cNvSpPr/>
          <p:nvPr userDrawn="1"/>
        </p:nvSpPr>
        <p:spPr>
          <a:xfrm>
            <a:off x="-22763" y="1134451"/>
            <a:ext cx="9174107" cy="1634763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10948 w 9174107"/>
              <a:gd name="connsiteY0" fmla="*/ 2025512 h 2025513"/>
              <a:gd name="connsiteX1" fmla="*/ 0 w 9174107"/>
              <a:gd name="connsiteY1" fmla="*/ 560101 h 2025513"/>
              <a:gd name="connsiteX2" fmla="*/ 4368101 w 9174107"/>
              <a:gd name="connsiteY2" fmla="*/ 963487 h 2025513"/>
              <a:gd name="connsiteX3" fmla="*/ 7893235 w 9174107"/>
              <a:gd name="connsiteY3" fmla="*/ 591231 h 2025513"/>
              <a:gd name="connsiteX4" fmla="*/ 9174107 w 9174107"/>
              <a:gd name="connsiteY4" fmla="*/ 0 h 2025513"/>
              <a:gd name="connsiteX5" fmla="*/ 9174107 w 9174107"/>
              <a:gd name="connsiteY5" fmla="*/ 2025513 h 2025513"/>
              <a:gd name="connsiteX6" fmla="*/ 10948 w 9174107"/>
              <a:gd name="connsiteY6" fmla="*/ 2025512 h 20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107" h="2025513">
                <a:moveTo>
                  <a:pt x="10948" y="2025512"/>
                </a:moveTo>
                <a:cubicBezTo>
                  <a:pt x="7299" y="1537042"/>
                  <a:pt x="3649" y="1048571"/>
                  <a:pt x="0" y="560101"/>
                </a:cubicBezTo>
                <a:cubicBezTo>
                  <a:pt x="791878" y="799149"/>
                  <a:pt x="3052562" y="958299"/>
                  <a:pt x="4368101" y="963487"/>
                </a:cubicBezTo>
                <a:cubicBezTo>
                  <a:pt x="5683640" y="968675"/>
                  <a:pt x="7103182" y="861300"/>
                  <a:pt x="7893235" y="591231"/>
                </a:cubicBezTo>
                <a:cubicBezTo>
                  <a:pt x="8683288" y="321162"/>
                  <a:pt x="8747150" y="208026"/>
                  <a:pt x="9174107" y="0"/>
                </a:cubicBezTo>
                <a:lnTo>
                  <a:pt x="9174107" y="2025513"/>
                </a:lnTo>
                <a:lnTo>
                  <a:pt x="10948" y="2025512"/>
                </a:lnTo>
                <a:close/>
              </a:path>
            </a:pathLst>
          </a:custGeom>
          <a:solidFill>
            <a:srgbClr val="F2AD2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reeform 13"/>
          <p:cNvSpPr/>
          <p:nvPr userDrawn="1"/>
        </p:nvSpPr>
        <p:spPr>
          <a:xfrm>
            <a:off x="0" y="1472099"/>
            <a:ext cx="9163159" cy="1330247"/>
          </a:xfrm>
          <a:custGeom>
            <a:avLst/>
            <a:gdLst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72256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372219 w 9163159"/>
              <a:gd name="connsiteY1" fmla="*/ 218974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175162 w 9163159"/>
              <a:gd name="connsiteY0" fmla="*/ 1883179 h 2047409"/>
              <a:gd name="connsiteX1" fmla="*/ 0 w 9163159"/>
              <a:gd name="connsiteY1" fmla="*/ 361307 h 2047409"/>
              <a:gd name="connsiteX2" fmla="*/ 4357153 w 9163159"/>
              <a:gd name="connsiteY2" fmla="*/ 996333 h 2047409"/>
              <a:gd name="connsiteX3" fmla="*/ 7882287 w 9163159"/>
              <a:gd name="connsiteY3" fmla="*/ 624077 h 2047409"/>
              <a:gd name="connsiteX4" fmla="*/ 9163159 w 9163159"/>
              <a:gd name="connsiteY4" fmla="*/ 0 h 2047409"/>
              <a:gd name="connsiteX5" fmla="*/ 9163159 w 9163159"/>
              <a:gd name="connsiteY5" fmla="*/ 2047409 h 2047409"/>
              <a:gd name="connsiteX6" fmla="*/ 175162 w 9163159"/>
              <a:gd name="connsiteY6" fmla="*/ 1883179 h 2047409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9163159 w 9163159"/>
              <a:gd name="connsiteY5" fmla="*/ 2047409 h 2058358"/>
              <a:gd name="connsiteX6" fmla="*/ 0 w 9163159"/>
              <a:gd name="connsiteY6" fmla="*/ 2058358 h 2058358"/>
              <a:gd name="connsiteX0" fmla="*/ 0 w 9163159"/>
              <a:gd name="connsiteY0" fmla="*/ 2058358 h 2058358"/>
              <a:gd name="connsiteX1" fmla="*/ 0 w 9163159"/>
              <a:gd name="connsiteY1" fmla="*/ 361307 h 2058358"/>
              <a:gd name="connsiteX2" fmla="*/ 4357153 w 9163159"/>
              <a:gd name="connsiteY2" fmla="*/ 996333 h 2058358"/>
              <a:gd name="connsiteX3" fmla="*/ 7882287 w 9163159"/>
              <a:gd name="connsiteY3" fmla="*/ 624077 h 2058358"/>
              <a:gd name="connsiteX4" fmla="*/ 9163159 w 9163159"/>
              <a:gd name="connsiteY4" fmla="*/ 0 h 2058358"/>
              <a:gd name="connsiteX5" fmla="*/ 8561040 w 9163159"/>
              <a:gd name="connsiteY5" fmla="*/ 1729897 h 2058358"/>
              <a:gd name="connsiteX6" fmla="*/ 0 w 9163159"/>
              <a:gd name="connsiteY6" fmla="*/ 2058358 h 2058358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9163159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58358 h 2058359"/>
              <a:gd name="connsiteX1" fmla="*/ 0 w 9163159"/>
              <a:gd name="connsiteY1" fmla="*/ 361307 h 2058359"/>
              <a:gd name="connsiteX2" fmla="*/ 4357153 w 9163159"/>
              <a:gd name="connsiteY2" fmla="*/ 996333 h 2058359"/>
              <a:gd name="connsiteX3" fmla="*/ 7882287 w 9163159"/>
              <a:gd name="connsiteY3" fmla="*/ 624077 h 2058359"/>
              <a:gd name="connsiteX4" fmla="*/ 8922311 w 9163159"/>
              <a:gd name="connsiteY4" fmla="*/ 0 h 2058359"/>
              <a:gd name="connsiteX5" fmla="*/ 9163159 w 9163159"/>
              <a:gd name="connsiteY5" fmla="*/ 2058359 h 2058359"/>
              <a:gd name="connsiteX6" fmla="*/ 0 w 9163159"/>
              <a:gd name="connsiteY6" fmla="*/ 2058358 h 2058359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  <a:gd name="connsiteX0" fmla="*/ 0 w 9163159"/>
              <a:gd name="connsiteY0" fmla="*/ 2025512 h 2025513"/>
              <a:gd name="connsiteX1" fmla="*/ 0 w 9163159"/>
              <a:gd name="connsiteY1" fmla="*/ 328461 h 2025513"/>
              <a:gd name="connsiteX2" fmla="*/ 4357153 w 9163159"/>
              <a:gd name="connsiteY2" fmla="*/ 963487 h 2025513"/>
              <a:gd name="connsiteX3" fmla="*/ 7882287 w 9163159"/>
              <a:gd name="connsiteY3" fmla="*/ 591231 h 2025513"/>
              <a:gd name="connsiteX4" fmla="*/ 9163159 w 9163159"/>
              <a:gd name="connsiteY4" fmla="*/ 0 h 2025513"/>
              <a:gd name="connsiteX5" fmla="*/ 9163159 w 9163159"/>
              <a:gd name="connsiteY5" fmla="*/ 2025513 h 2025513"/>
              <a:gd name="connsiteX6" fmla="*/ 0 w 9163159"/>
              <a:gd name="connsiteY6" fmla="*/ 2025512 h 20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3159" h="2025513">
                <a:moveTo>
                  <a:pt x="0" y="2025512"/>
                </a:moveTo>
                <a:lnTo>
                  <a:pt x="0" y="328461"/>
                </a:lnTo>
                <a:cubicBezTo>
                  <a:pt x="791878" y="567509"/>
                  <a:pt x="3043439" y="919692"/>
                  <a:pt x="4357153" y="963487"/>
                </a:cubicBezTo>
                <a:cubicBezTo>
                  <a:pt x="5670867" y="1007282"/>
                  <a:pt x="7092234" y="861300"/>
                  <a:pt x="7882287" y="591231"/>
                </a:cubicBezTo>
                <a:cubicBezTo>
                  <a:pt x="8672340" y="321162"/>
                  <a:pt x="8736202" y="208026"/>
                  <a:pt x="9163159" y="0"/>
                </a:cubicBezTo>
                <a:lnTo>
                  <a:pt x="9163159" y="2025513"/>
                </a:lnTo>
                <a:lnTo>
                  <a:pt x="0" y="20255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endParaRPr lang="pt-BR"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8013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133600" cy="25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mtClean="0"/>
              <a:t>10/7/2009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597352"/>
            <a:ext cx="2895600" cy="25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597352"/>
            <a:ext cx="533400" cy="25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1E8909-3BBE-4E3F-83AD-F25C3E3E9AA6}" type="slidenum">
              <a:rPr lang="pt-BR" smtClean="0"/>
              <a:pPr/>
              <a:t>‹n.º›</a:t>
            </a:fld>
            <a:r>
              <a:rPr lang="en-US" smtClean="0"/>
              <a:t> 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7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800" b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Nyala"/>
          <a:ea typeface="+mj-ea"/>
          <a:cs typeface="Nyala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Avenir Book"/>
          <a:ea typeface="+mn-ea"/>
          <a:cs typeface="Avenir Book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731" y="3356992"/>
            <a:ext cx="6400800" cy="2051895"/>
          </a:xfrm>
        </p:spPr>
        <p:txBody>
          <a:bodyPr/>
          <a:lstStyle/>
          <a:p>
            <a:r>
              <a:rPr lang="pt-BR" sz="6000" dirty="0" smtClean="0"/>
              <a:t>Generosidade</a:t>
            </a:r>
            <a:endParaRPr lang="pt-BR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0468" y="5371541"/>
            <a:ext cx="5181601" cy="14848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pt-BR" sz="2400" dirty="0" smtClean="0"/>
              <a:t>Os Prazeres da Alma</a:t>
            </a:r>
          </a:p>
          <a:p>
            <a:r>
              <a:rPr lang="pt-BR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Escola de Evangelização de Pacientes</a:t>
            </a:r>
          </a:p>
          <a:p>
            <a:r>
              <a:rPr lang="pt-BR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Grupo Espírita </a:t>
            </a:r>
            <a:r>
              <a:rPr lang="pt-BR" sz="13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Guillon</a:t>
            </a:r>
            <a:r>
              <a:rPr lang="pt-BR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Ribeiro</a:t>
            </a:r>
            <a:endParaRPr lang="pt-BR" sz="1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Interdependência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“Generosidade [...] </a:t>
            </a:r>
            <a:r>
              <a:rPr lang="pt-BR" b="1" dirty="0" smtClean="0">
                <a:solidFill>
                  <a:srgbClr val="E85C00"/>
                </a:solidFill>
              </a:rPr>
              <a:t>é também uma capacidade latente em todo ser humano</a:t>
            </a:r>
            <a:r>
              <a:rPr lang="pt-BR" dirty="0" smtClean="0"/>
              <a:t>. Nós a desenvolvemos gradativamente...”</a:t>
            </a:r>
          </a:p>
          <a:p>
            <a:pPr marL="3235325"/>
            <a:r>
              <a:rPr lang="pt-BR" dirty="0" smtClean="0"/>
              <a:t>“O nosso altruísmo e as atitudes de amor influenciam os atos dos outros e, por consequência, criamos na Terra um ambiente renovado que igualmente nos afeta – de forma mental, emocional, social e espiritual.”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“Generosidade”)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933056"/>
            <a:ext cx="2292468" cy="2258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54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Gentileza gera gentileza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8013" cy="1708472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Sua generosidade chamará a bondade alheia em seu socorro.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(ANDRÉ LUIZ. </a:t>
            </a:r>
            <a:r>
              <a:rPr lang="pt-BR" i="1" dirty="0" smtClean="0"/>
              <a:t>Agenda Cristã</a:t>
            </a:r>
            <a:r>
              <a:rPr lang="pt-BR" dirty="0" smtClean="0"/>
              <a:t>, cap. 21)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958108"/>
            <a:ext cx="508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89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Jesus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8896" y="2507254"/>
            <a:ext cx="5737904" cy="4083871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“Senhor, quando foi que te vimos com fome e te demos de comer, ou com sede e te demos de beber? – Quando foi que te vimos sem teto e te hospedamos; ou despido e te vestimos? – E quando foi que te soubemos doente ou preso e fomos visitar-te? – O Rei lhes responderá: Em verdade vos digo, todas as vezes que isso fizestes a um destes mais pequeninos dos meus irmãos, foi a mim mesmo que o fizestes.”</a:t>
            </a:r>
          </a:p>
          <a:p>
            <a:pPr lvl="4"/>
            <a:r>
              <a:rPr lang="pt-BR" dirty="0" smtClean="0"/>
              <a:t>(Mateus, 25:37-40)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04369"/>
            <a:ext cx="2193773" cy="376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16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3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ser generoso(a)?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48880"/>
            <a:ext cx="4258815" cy="42484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violência percebida no mundo moderno, o mercado de trabalho cada dia mais competitivo, as ideias materialistas e o frequente esquecimento de valores como igualdade</a:t>
            </a:r>
            <a:r>
              <a:rPr lang="pt-BR" dirty="0"/>
              <a:t> </a:t>
            </a:r>
            <a:r>
              <a:rPr lang="pt-BR" dirty="0" smtClean="0"/>
              <a:t>e respeito podem suscitar a dúvida angustiante “Por que ser generoso(a)? Que vantagem traz a </a:t>
            </a:r>
            <a:r>
              <a:rPr lang="pt-BR" dirty="0" err="1" smtClean="0"/>
              <a:t>generosi-dade</a:t>
            </a:r>
            <a:r>
              <a:rPr lang="pt-BR" dirty="0" smtClean="0"/>
              <a:t>?”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970014"/>
            <a:ext cx="3682752" cy="3001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03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Por outro lado...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2348880"/>
            <a:ext cx="4258816" cy="424847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“Segundo Edward Wilson, da Universidade de Harvard, considerado o pai da </a:t>
            </a:r>
            <a:r>
              <a:rPr lang="pt-BR" dirty="0" err="1" smtClean="0"/>
              <a:t>sociobiologia</a:t>
            </a:r>
            <a:r>
              <a:rPr lang="pt-BR" dirty="0" smtClean="0"/>
              <a:t>, ganhador de dois prêmios Pulitzer na categoria de não ficção e um dos mais respeitados acadêmicos da atualidade, o processo evolutivo é mais bem-sucedido em </a:t>
            </a:r>
            <a:r>
              <a:rPr lang="pt-BR" dirty="0" err="1" smtClean="0"/>
              <a:t>socie-dades</a:t>
            </a:r>
            <a:r>
              <a:rPr lang="pt-BR" dirty="0" smtClean="0"/>
              <a:t> nas quais os indivíduos </a:t>
            </a:r>
            <a:r>
              <a:rPr lang="pt-BR" b="1" dirty="0" smtClean="0">
                <a:solidFill>
                  <a:srgbClr val="E85C00"/>
                </a:solidFill>
              </a:rPr>
              <a:t>colaboram uns com os outros</a:t>
            </a:r>
            <a:r>
              <a:rPr lang="pt-BR" dirty="0" smtClean="0"/>
              <a:t> para um objetivo comum.”</a:t>
            </a:r>
          </a:p>
          <a:p>
            <a:pPr lvl="4"/>
            <a:r>
              <a:rPr lang="pt-BR" dirty="0" smtClean="0"/>
              <a:t>(</a:t>
            </a:r>
            <a:r>
              <a:rPr lang="pt-BR" i="1" dirty="0" smtClean="0"/>
              <a:t>Isto É</a:t>
            </a:r>
            <a:r>
              <a:rPr lang="pt-BR" dirty="0" smtClean="0"/>
              <a:t>, Edição 2218, 11/05/2012)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35" y="2700130"/>
            <a:ext cx="3750365" cy="302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54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é ser generoso?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48880"/>
            <a:ext cx="5338935" cy="42484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“A criatura generosa é alguém que aprendeu a auxiliar os outros sem se ver obrigada a tomar para si os infortúnios que não lhe pertencem. Socorre os sofredores sem emaranhar-se na sua problemática emocional. [...] Ou melhor, não tenta carregar a cruz do mundo nas atividades que visam abrandar as dores terrenas.”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</a:t>
            </a:r>
            <a:br>
              <a:rPr lang="pt-BR" dirty="0" smtClean="0"/>
            </a:br>
            <a:r>
              <a:rPr lang="pt-BR" dirty="0" smtClean="0"/>
              <a:t>lição “Generosidade”)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47" y="3141542"/>
            <a:ext cx="2693366" cy="2684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71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“Distanciamento” emocional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48880"/>
            <a:ext cx="4114799" cy="42484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“Isso não quer dizer que, ao nos distanciarmos emocionalmente, </a:t>
            </a:r>
            <a:r>
              <a:rPr lang="pt-BR" dirty="0" err="1" smtClean="0"/>
              <a:t>deixa-remos</a:t>
            </a:r>
            <a:r>
              <a:rPr lang="pt-BR" dirty="0" smtClean="0"/>
              <a:t> de nos importar com elas, ou de amá-las, mas de abandonarmos a angústia de viver envolvimentos neuróticos, na ânsia de tudo resolver, decidir e compreender.”</a:t>
            </a:r>
          </a:p>
          <a:p>
            <a:pPr marL="1082675"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“Generosidade”)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36863"/>
            <a:ext cx="3810000" cy="287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63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generosidade aproxima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A verdadeira generosidade adquire toda a sublimidade, quando o benfeitor, invertendo os papéis, acha meios de figurar como beneficiado diante daquele a quem presta serviço.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Evangelho Segundo o Espiritismo</a:t>
            </a:r>
            <a:r>
              <a:rPr lang="pt-BR" dirty="0" smtClean="0"/>
              <a:t>, cap. 13, item 3)</a:t>
            </a:r>
          </a:p>
          <a:p>
            <a:r>
              <a:rPr lang="pt-BR" dirty="0" smtClean="0"/>
              <a:t>“... sentimento </a:t>
            </a:r>
            <a:r>
              <a:rPr lang="pt-BR" dirty="0"/>
              <a:t>que faz olhe a criatura as outras como olha a si </a:t>
            </a:r>
            <a:r>
              <a:rPr lang="pt-BR" dirty="0" smtClean="0"/>
              <a:t>mesma...”</a:t>
            </a:r>
          </a:p>
          <a:p>
            <a:pPr lvl="4"/>
            <a:r>
              <a:rPr lang="pt-BR" dirty="0" smtClean="0"/>
              <a:t>(Idem, </a:t>
            </a:r>
            <a:r>
              <a:rPr lang="pt-BR" dirty="0"/>
              <a:t>item </a:t>
            </a:r>
            <a:r>
              <a:rPr lang="pt-BR" dirty="0" smtClean="0"/>
              <a:t>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29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é preciso ser rico para ser generoso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348880"/>
            <a:ext cx="4545261" cy="4248472"/>
          </a:xfrm>
        </p:spPr>
        <p:txBody>
          <a:bodyPr/>
          <a:lstStyle/>
          <a:p>
            <a:r>
              <a:rPr lang="pt-BR" dirty="0" smtClean="0"/>
              <a:t>“A generosidade não consiste em doar de forma abundante e descontrolada, mas em como e quando doar adequadamente.”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“Generosidade”)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913" r="13493"/>
          <a:stretch/>
        </p:blipFill>
        <p:spPr>
          <a:xfrm>
            <a:off x="457199" y="2970275"/>
            <a:ext cx="3462073" cy="301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05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sociedade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48880"/>
            <a:ext cx="4978895" cy="4248472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Homem nenhum possui faculdades completas. Mediante a união social é que elas umas às outras se completam, para lhe assegurarem o bem-estar e o progresso. Por isso é que, precisando uns dos outros, os homens foram feitos para viver em sociedade e não insulados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768</a:t>
            </a:r>
            <a:r>
              <a:rPr lang="pt-BR" dirty="0"/>
              <a:t> </a:t>
            </a:r>
            <a:r>
              <a:rPr lang="pt-BR" dirty="0" smtClean="0"/>
              <a:t>– comentário)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638126"/>
            <a:ext cx="2961085" cy="3681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2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Condição para o progresso da Humanidade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8013" cy="1728192"/>
          </a:xfrm>
        </p:spPr>
        <p:txBody>
          <a:bodyPr/>
          <a:lstStyle/>
          <a:p>
            <a:r>
              <a:rPr lang="pt-BR" dirty="0" smtClean="0"/>
              <a:t>“A fraternidade, porém, é a lei da assistência mútua e da solidariedade comum, sem a qual todo progresso, no planeta, seria praticamente impossível.”</a:t>
            </a:r>
          </a:p>
          <a:p>
            <a:pPr lvl="4"/>
            <a:r>
              <a:rPr lang="pt-BR" dirty="0" smtClean="0"/>
              <a:t>(EMMANUEL. O Consolador, </a:t>
            </a:r>
            <a:r>
              <a:rPr lang="pt-BR" dirty="0" err="1" smtClean="0"/>
              <a:t>perg</a:t>
            </a:r>
            <a:r>
              <a:rPr lang="pt-BR" dirty="0" smtClean="0"/>
              <a:t>. 349)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175190"/>
            <a:ext cx="3730686" cy="2320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68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8895</TotalTime>
  <Words>989</Words>
  <Application>Microsoft Macintosh PowerPoint</Application>
  <PresentationFormat>Apresentação na tela (4:3)</PresentationFormat>
  <Paragraphs>59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Avenir Book</vt:lpstr>
      <vt:lpstr>Calisto MT</vt:lpstr>
      <vt:lpstr>Nyala</vt:lpstr>
      <vt:lpstr>Times New Roman</vt:lpstr>
      <vt:lpstr>Wingdings</vt:lpstr>
      <vt:lpstr>Genesis</vt:lpstr>
      <vt:lpstr>Generosidade</vt:lpstr>
      <vt:lpstr>Por que ser generoso(a)?</vt:lpstr>
      <vt:lpstr>Por outro lado...</vt:lpstr>
      <vt:lpstr>O que é ser generoso?</vt:lpstr>
      <vt:lpstr>“Distanciamento” emocional </vt:lpstr>
      <vt:lpstr>A generosidade aproxima</vt:lpstr>
      <vt:lpstr>Não é preciso ser rico para ser generoso</vt:lpstr>
      <vt:lpstr>Lei de sociedade</vt:lpstr>
      <vt:lpstr>Condição para o progresso da Humanidade</vt:lpstr>
      <vt:lpstr>Interdependência</vt:lpstr>
      <vt:lpstr>Gentileza gera gentileza</vt:lpstr>
      <vt:lpstr>Jesus</vt:lpstr>
      <vt:lpstr>Apresentação do PowerPoint</vt:lpstr>
    </vt:vector>
  </TitlesOfParts>
  <Company>Pedro Aganian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Aganian</dc:creator>
  <cp:lastModifiedBy>Adriano Alves</cp:lastModifiedBy>
  <cp:revision>816</cp:revision>
  <cp:lastPrinted>2004-01-28T18:32:47Z</cp:lastPrinted>
  <dcterms:created xsi:type="dcterms:W3CDTF">2001-10-17T15:22:17Z</dcterms:created>
  <dcterms:modified xsi:type="dcterms:W3CDTF">2016-01-02T23:28:50Z</dcterms:modified>
</cp:coreProperties>
</file>