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6"/>
  </p:notesMasterIdLst>
  <p:sldIdLst>
    <p:sldId id="256" r:id="rId2"/>
    <p:sldId id="279" r:id="rId3"/>
    <p:sldId id="280" r:id="rId4"/>
    <p:sldId id="281" r:id="rId5"/>
    <p:sldId id="282" r:id="rId6"/>
    <p:sldId id="283" r:id="rId7"/>
    <p:sldId id="289" r:id="rId8"/>
    <p:sldId id="288" r:id="rId9"/>
    <p:sldId id="287" r:id="rId10"/>
    <p:sldId id="291" r:id="rId11"/>
    <p:sldId id="286" r:id="rId12"/>
    <p:sldId id="284" r:id="rId13"/>
    <p:sldId id="285" r:id="rId14"/>
    <p:sldId id="290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8E2"/>
    <a:srgbClr val="C7F6EC"/>
    <a:srgbClr val="BFDDE4"/>
    <a:srgbClr val="80B0C0"/>
    <a:srgbClr val="36291F"/>
    <a:srgbClr val="6FAD9C"/>
    <a:srgbClr val="003030"/>
    <a:srgbClr val="071D2C"/>
    <a:srgbClr val="0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85631" autoAdjust="0"/>
  </p:normalViewPr>
  <p:slideViewPr>
    <p:cSldViewPr>
      <p:cViewPr>
        <p:scale>
          <a:sx n="100" d="100"/>
          <a:sy n="100" d="100"/>
        </p:scale>
        <p:origin x="-1944" y="-96"/>
      </p:cViewPr>
      <p:guideLst>
        <p:guide orient="horz" pos="4110"/>
        <p:guide pos="4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995CE7-F3A8-43AA-AA68-E178D480A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6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90404-C2AD-4787-9D67-5FF76E1DBC8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noProof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Nesse processo de</a:t>
            </a:r>
            <a:r>
              <a:rPr lang="pt-BR" baseline="0" noProof="0" dirty="0" smtClean="0"/>
              <a:t> repara</a:t>
            </a:r>
            <a:r>
              <a:rPr lang="pt-BR" baseline="0" noProof="0" dirty="0" smtClean="0"/>
              <a:t>ção</a:t>
            </a:r>
            <a:r>
              <a:rPr lang="pt-BR" noProof="0" dirty="0" smtClean="0"/>
              <a:t>,</a:t>
            </a:r>
            <a:r>
              <a:rPr lang="pt-BR" baseline="0" noProof="0" dirty="0" smtClean="0"/>
              <a:t> o autoperd</a:t>
            </a:r>
            <a:r>
              <a:rPr lang="pt-BR" baseline="0" noProof="0" dirty="0" smtClean="0"/>
              <a:t>ão é essencial, pois, sem ele, o indivíduo paralisa e se deixa consumir pelo remorso.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“...</a:t>
            </a:r>
            <a:r>
              <a:rPr lang="pt-BR" sz="1200" kern="1200" baseline="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pt-BR" sz="1200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não significa paralisarmos nossas atividades evolutivas, acomodando-nos em nossas deficiências, fragilidades ou incapacidades, mas, sim, libertar-nos dos fardos pesados da autopunição que carregamos desnecessariamente.</a:t>
            </a:r>
            <a:r>
              <a:rPr lang="pt-BR" sz="1200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” (</a:t>
            </a:r>
            <a:r>
              <a:rPr lang="pt-BR" sz="1200" kern="1200" noProof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Hammed</a:t>
            </a:r>
            <a:r>
              <a:rPr lang="pt-BR" sz="1200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O perd</a:t>
            </a:r>
            <a:r>
              <a:rPr lang="pt-BR" noProof="0" dirty="0" smtClean="0"/>
              <a:t>ão estabelece, assim, um ciclo virtuoso: o autoperdão nos credencia a perdoar o outro com mais facilidade, pois mais claramente compreendemos as dificuldades de outrem. E,</a:t>
            </a:r>
            <a:r>
              <a:rPr lang="pt-BR" baseline="0" noProof="0" dirty="0" smtClean="0"/>
              <a:t> compreendendo o outro, adquirimos maior nitidez ao olharmos para nós mesmos, compreendendo-nos melhor.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Compreender nossas pr</a:t>
            </a:r>
            <a:r>
              <a:rPr lang="pt-BR" noProof="0" dirty="0" smtClean="0"/>
              <a:t>óprias dificuldades (autoperdão) e as alheias (perdão ao</a:t>
            </a:r>
            <a:r>
              <a:rPr lang="pt-BR" baseline="0" noProof="0" dirty="0" smtClean="0"/>
              <a:t> próximo</a:t>
            </a:r>
            <a:r>
              <a:rPr lang="pt-BR" noProof="0" dirty="0" smtClean="0"/>
              <a:t>). Perdoar é a habilidade de reconhecer que</a:t>
            </a:r>
            <a:r>
              <a:rPr lang="pt-BR" baseline="0" noProof="0" dirty="0" smtClean="0"/>
              <a:t> tanto nós próprios quanto o outro possuímos necessidades, limitações, aspectos a serem desenvolvidos e que devemos, pois, ser indulgentes para com as imperfeições alheias se quisermos merecer tal indulgência.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Todos procuramos fazer o “melhor” em nossas tarefas. Mas </a:t>
            </a:r>
            <a:r>
              <a:rPr lang="pt-BR" dirty="0" smtClean="0"/>
              <a:t>é notório que nem sempre alcançamos o</a:t>
            </a:r>
            <a:r>
              <a:rPr lang="pt-BR" baseline="0" dirty="0" smtClean="0"/>
              <a:t> </a:t>
            </a:r>
            <a:r>
              <a:rPr lang="pt-BR" dirty="0" smtClean="0"/>
              <a:t>patamar ideal desejado, ao contrário, com frequência</a:t>
            </a:r>
            <a:r>
              <a:rPr lang="pt-BR" baseline="0" dirty="0" smtClean="0"/>
              <a:t> tomamos decisões equivocadas. Por isso, é necessário entender o que é esse “melhor”...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V</a:t>
            </a:r>
            <a:r>
              <a:rPr lang="pt-BR" noProof="0" dirty="0" smtClean="0"/>
              <a:t>ê-se que nosso</a:t>
            </a:r>
            <a:r>
              <a:rPr lang="pt-BR" baseline="0" noProof="0" dirty="0" smtClean="0"/>
              <a:t> entendimento do que seja o “melhor” é correspondente às nossas aquisições intelectuais, às experiências que acumulamos em nossa vida espiritual e, ainda assim, está condicionada às situações que vivenciamos.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 smtClean="0"/>
              <a:t>Como não podemos responder por aquilo que ainda não possuímos (em matéria de valores intelecto-morais), é certo que nossas atitudes refletem o que podemos fazer de </a:t>
            </a:r>
            <a:r>
              <a:rPr lang="pt-BR" baseline="0" noProof="0" dirty="0" smtClean="0"/>
              <a:t>“</a:t>
            </a:r>
            <a:r>
              <a:rPr lang="pt-BR" baseline="0" noProof="0" dirty="0" smtClean="0"/>
              <a:t>melhor</a:t>
            </a:r>
            <a:r>
              <a:rPr lang="pt-BR" baseline="0" noProof="0" dirty="0" smtClean="0"/>
              <a:t>” até o momento. Notemos que </a:t>
            </a:r>
            <a:r>
              <a:rPr lang="pt-BR" baseline="0" noProof="0" dirty="0" err="1" smtClean="0"/>
              <a:t>Hammed</a:t>
            </a:r>
            <a:r>
              <a:rPr lang="pt-BR" baseline="0" noProof="0" dirty="0" smtClean="0"/>
              <a:t> se refere à maturidade espiritual, pois é comum pessoas de avançada idade (material, e, portanto, consideradas “maduras”) agirem de forma imatura e vice-versa.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Em nossa atual condi</a:t>
            </a:r>
            <a:r>
              <a:rPr lang="pt-BR" noProof="0" dirty="0" smtClean="0"/>
              <a:t>ção evolutiva, certamente cometeremos falhas e muitas delas afetarão nosso próximo. Nessas</a:t>
            </a:r>
            <a:r>
              <a:rPr lang="pt-BR" baseline="0" noProof="0" dirty="0" smtClean="0"/>
              <a:t> circunstâncias necessária se faz a reconciliação.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smtClean="0"/>
              <a:t>Em muitas situações temos dificuldades de assumirmos a postura correta diante de fatos e situações e, aí, damos vazão ao nosso orgulho e, principalmente, ao egoísmo extravasando mais uma face de nossas imperfeições: o </a:t>
            </a:r>
            <a:r>
              <a:rPr lang="pt-BR" noProof="0" dirty="0" err="1" smtClean="0"/>
              <a:t>desculpismo</a:t>
            </a:r>
            <a:r>
              <a:rPr lang="pt-BR" noProof="0" dirty="0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A desculpa social </a:t>
            </a:r>
            <a:r>
              <a:rPr lang="pt-BR" noProof="0" dirty="0" smtClean="0"/>
              <a:t>é a negação do que devemos realizar de progresso moral, é quando não cumprimos com o dever de aprimorar nossa personalidade, de transformar nossas atitudes, a partir do reconhecimento de nossas imperfeições.</a:t>
            </a:r>
          </a:p>
          <a:p>
            <a:pPr eaLnBrk="1" hangingPunct="1"/>
            <a:r>
              <a:rPr lang="pt-BR" noProof="0" dirty="0" smtClean="0"/>
              <a:t>A </a:t>
            </a:r>
            <a:r>
              <a:rPr lang="pt-BR" b="1" noProof="0" dirty="0" smtClean="0"/>
              <a:t>desculpa conscientizada</a:t>
            </a:r>
            <a:r>
              <a:rPr lang="pt-BR" noProof="0" dirty="0" smtClean="0"/>
              <a:t>,</a:t>
            </a:r>
            <a:r>
              <a:rPr lang="pt-BR" baseline="0" noProof="0" dirty="0" smtClean="0"/>
              <a:t> ao contrário,</a:t>
            </a:r>
            <a:r>
              <a:rPr lang="pt-BR" noProof="0" dirty="0" smtClean="0"/>
              <a:t> “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sai do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‘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coração conscientizado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’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da alma verdadeiramente arrependida.</a:t>
            </a:r>
            <a:r>
              <a:rPr lang="pt-BR" noProof="0" dirty="0" smtClean="0"/>
              <a:t>” (</a:t>
            </a:r>
            <a:r>
              <a:rPr lang="pt-BR" noProof="0" dirty="0" err="1" smtClean="0"/>
              <a:t>Hammed</a:t>
            </a:r>
            <a:r>
              <a:rPr lang="pt-BR" noProof="0" dirty="0" smtClean="0"/>
              <a:t>)</a:t>
            </a:r>
            <a:endParaRPr lang="pt-BR" noProof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 smtClean="0"/>
              <a:t>Pedir desculpas, mesmo vestidas de arrependimento sincero, </a:t>
            </a:r>
            <a:r>
              <a:rPr lang="pt-BR" noProof="0" dirty="0" smtClean="0"/>
              <a:t>é apenas o primeiro passo. Imprescindível que, em seguida, a criatura promova mudanças concretas de atitudes.</a:t>
            </a:r>
            <a:endParaRPr lang="pt-BR" noProof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500" y="0"/>
            <a:ext cx="670941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99592" y="2996952"/>
            <a:ext cx="7200800" cy="201622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  <a:gs pos="65000">
                <a:schemeClr val="lt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3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3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573016"/>
            <a:ext cx="5446713" cy="1470025"/>
          </a:xfrm>
        </p:spPr>
        <p:txBody>
          <a:bodyPr anchor="b" anchorCtr="0"/>
          <a:lstStyle>
            <a:lvl1pPr algn="l">
              <a:lnSpc>
                <a:spcPts val="6800"/>
              </a:lnSpc>
              <a:defRPr sz="6500">
                <a:latin typeface="DK Lemon Yellow Sun"/>
                <a:cs typeface="DK Lemon Yellow Sun"/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085184"/>
            <a:ext cx="5446713" cy="851647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7945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4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20" y="40341"/>
            <a:ext cx="8410672" cy="14119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20" y="1761565"/>
            <a:ext cx="8410672" cy="4763779"/>
          </a:xfrm>
        </p:spPr>
        <p:txBody>
          <a:bodyPr anchor="ctr"/>
          <a:lstStyle>
            <a:lvl1pPr algn="just">
              <a:spcBef>
                <a:spcPts val="800"/>
              </a:spcBef>
              <a:buClr>
                <a:srgbClr val="6FAD9C"/>
              </a:buClr>
              <a:defRPr/>
            </a:lvl1pPr>
            <a:lvl2pPr algn="just">
              <a:buClr>
                <a:srgbClr val="36291F"/>
              </a:buClr>
              <a:defRPr sz="2500"/>
            </a:lvl2pPr>
            <a:lvl3pPr algn="just">
              <a:spcBef>
                <a:spcPts val="500"/>
              </a:spcBef>
              <a:buClr>
                <a:srgbClr val="80B0C0"/>
              </a:buClr>
              <a:defRPr sz="2300"/>
            </a:lvl3pPr>
            <a:lvl4pPr algn="just">
              <a:spcBef>
                <a:spcPts val="400"/>
              </a:spcBef>
              <a:buClr>
                <a:schemeClr val="tx2">
                  <a:lumMod val="60000"/>
                  <a:lumOff val="40000"/>
                </a:schemeClr>
              </a:buClr>
              <a:defRPr sz="2100"/>
            </a:lvl4pPr>
            <a:lvl5pPr marL="1371600" indent="0" algn="r"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6597352"/>
            <a:ext cx="2133600" cy="260648"/>
          </a:xfrm>
        </p:spPr>
        <p:txBody>
          <a:bodyPr/>
          <a:lstStyle/>
          <a:p>
            <a:fld id="{03CEC41E-48BD-4881-B6FF-D82EEBBCD904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035" y="6597352"/>
            <a:ext cx="2895600" cy="26064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597352"/>
            <a:ext cx="609600" cy="260648"/>
          </a:xfrm>
        </p:spPr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500" y="0"/>
            <a:ext cx="670941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99592" y="2996952"/>
            <a:ext cx="7200800" cy="201622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  <a:gs pos="65000">
                <a:schemeClr val="lt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3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3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DK Lemon Yellow Sun"/>
                <a:cs typeface="DK Lemon Yellow Sun"/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764704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2780928"/>
            <a:ext cx="9144000" cy="201622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  <a:gs pos="65000">
                <a:schemeClr val="lt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3068960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DK Lemon Yellow Sun"/>
                <a:cs typeface="DK Lemon Yellow Sun"/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4794666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3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3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0" y="4476553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28/10/15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DK Lemon Yellow Sun"/>
          <a:ea typeface="+mj-ea"/>
          <a:cs typeface="DK Lemon Yellow Sun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PERDÃO</a:t>
            </a:r>
            <a:endParaRPr lang="ru-RU" dirty="0" smtClean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Prazeres da Alma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2298" y="6165304"/>
            <a:ext cx="4572000" cy="68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pt-BR" sz="1400" dirty="0">
                <a:solidFill>
                  <a:srgbClr val="BCE8E2"/>
                </a:solidFill>
                <a:latin typeface="+mn-lt"/>
              </a:rPr>
              <a:t>Escola de Evangelização de Pacientes</a:t>
            </a:r>
          </a:p>
          <a:p>
            <a:pPr algn="l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pt-BR" sz="1200" dirty="0">
                <a:solidFill>
                  <a:srgbClr val="BCE8E2"/>
                </a:solidFill>
                <a:latin typeface="+mn-lt"/>
              </a:rPr>
              <a:t>Grupo Espírita </a:t>
            </a:r>
            <a:r>
              <a:rPr lang="pt-BR" sz="1200" dirty="0" err="1">
                <a:solidFill>
                  <a:srgbClr val="BCE8E2"/>
                </a:solidFill>
                <a:latin typeface="+mn-lt"/>
              </a:rPr>
              <a:t>Guillon</a:t>
            </a:r>
            <a:r>
              <a:rPr lang="pt-BR" sz="1200" dirty="0">
                <a:solidFill>
                  <a:srgbClr val="BCE8E2"/>
                </a:solidFill>
                <a:latin typeface="+mn-lt"/>
              </a:rPr>
              <a:t> Ribeiro</a:t>
            </a:r>
            <a:endParaRPr lang="ru-RU" sz="1200" dirty="0">
              <a:solidFill>
                <a:srgbClr val="BCE8E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Autoperd</a:t>
            </a:r>
            <a:r>
              <a:rPr lang="pt-BR" dirty="0" smtClean="0"/>
              <a:t>ão</a:t>
            </a:r>
            <a:r>
              <a:rPr lang="pt-BR" dirty="0" smtClean="0"/>
              <a:t> e remorso</a:t>
            </a:r>
            <a:endParaRPr lang="pt-B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1920" y="1761565"/>
            <a:ext cx="4930972" cy="4763779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“[O autoperd</a:t>
            </a:r>
            <a:r>
              <a:rPr lang="pt-BR" dirty="0" smtClean="0"/>
              <a:t>ão</a:t>
            </a:r>
            <a:r>
              <a:rPr lang="pt-BR" dirty="0"/>
              <a:t>] É quando passamos a entender que nossos aparentes defeitos são, só e exclusivamente, potenciais a ser </a:t>
            </a:r>
            <a:r>
              <a:rPr lang="pt-BR" dirty="0" smtClean="0"/>
              <a:t>desenvolvidos. [...]</a:t>
            </a:r>
          </a:p>
          <a:p>
            <a:r>
              <a:rPr lang="pt-BR" dirty="0" smtClean="0"/>
              <a:t>Perdoar</a:t>
            </a:r>
            <a:r>
              <a:rPr lang="pt-BR" dirty="0" smtClean="0"/>
              <a:t>-nos elimina a ideia fixa no remorso por algo que aconteceu ontem e a </a:t>
            </a:r>
            <a:r>
              <a:rPr lang="pt-BR" dirty="0" err="1" smtClean="0"/>
              <a:t>ansieda-de</a:t>
            </a:r>
            <a:r>
              <a:rPr lang="pt-BR" dirty="0" smtClean="0"/>
              <a:t> </a:t>
            </a:r>
            <a:r>
              <a:rPr lang="pt-BR" dirty="0" smtClean="0"/>
              <a:t>do que poderá ser revelado ou vir a acontecer amanhã</a:t>
            </a:r>
            <a:r>
              <a:rPr lang="pt-BR" dirty="0" smtClean="0"/>
              <a:t>.”</a:t>
            </a:r>
            <a:endParaRPr lang="pt-BR" dirty="0" smtClean="0"/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8" y="2483644"/>
            <a:ext cx="3240360" cy="330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2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Nós e o autoperdão</a:t>
            </a:r>
            <a:endParaRPr lang="pt-BR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“</a:t>
            </a:r>
            <a:r>
              <a:rPr lang="pt-PT" dirty="0"/>
              <a:t>O </a:t>
            </a:r>
            <a:r>
              <a:rPr lang="pt-PT" dirty="0" err="1"/>
              <a:t>autoperdão</a:t>
            </a:r>
            <a:r>
              <a:rPr lang="pt-PT" dirty="0"/>
              <a:t> consiste em fazer o nosso melhor hoje, abandonar as mágoas do passado e curar as dores do presente e, ao mesmo tempo, legitimar nossos </a:t>
            </a:r>
            <a:r>
              <a:rPr lang="pt-BR" dirty="0"/>
              <a:t>projetos </a:t>
            </a:r>
            <a:r>
              <a:rPr lang="pt-PT" dirty="0"/>
              <a:t>de vida para o futuro</a:t>
            </a:r>
            <a:r>
              <a:rPr lang="pt-BR" dirty="0"/>
              <a:t>”.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  <a:p>
            <a:pPr marL="4572000"/>
            <a:r>
              <a:rPr lang="pt-BR" dirty="0" smtClean="0"/>
              <a:t>“</a:t>
            </a:r>
            <a:r>
              <a:rPr lang="pt-BR" dirty="0"/>
              <a:t>Embora ninguém possa voltar atrás e fazer um novo começo, qualquer um pode começar agora e fazer um novo fim.</a:t>
            </a:r>
            <a:r>
              <a:rPr lang="pt-BR" dirty="0" smtClean="0"/>
              <a:t>”</a:t>
            </a:r>
          </a:p>
          <a:p>
            <a:pPr lvl="4"/>
            <a:r>
              <a:rPr lang="pt-BR" i="1" dirty="0" smtClean="0"/>
              <a:t>Chico Xavier</a:t>
            </a:r>
            <a:endParaRPr lang="pt-BR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6" y="3861048"/>
            <a:ext cx="3679772" cy="245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Perdoar o outro</a:t>
            </a:r>
            <a:endParaRPr lang="pt-B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“À medida que perdoamos nossos desacertos, começamos também a perdoar as faltas dos outros. Quanto mais </a:t>
            </a:r>
            <a:r>
              <a:rPr lang="pt-BR" dirty="0" smtClean="0"/>
              <a:t>compreendermos </a:t>
            </a:r>
            <a:r>
              <a:rPr lang="pt-BR" dirty="0" smtClean="0"/>
              <a:t>o outro, avaliando e validando o que ele pensava e como se sentia na hora da </a:t>
            </a:r>
            <a:r>
              <a:rPr lang="pt-PT" dirty="0" smtClean="0"/>
              <a:t>indelicadeza, </a:t>
            </a:r>
            <a:r>
              <a:rPr lang="pt-BR" dirty="0" smtClean="0"/>
              <a:t>mais facilmente </a:t>
            </a:r>
            <a:r>
              <a:rPr lang="pt-BR" dirty="0" smtClean="0"/>
              <a:t>aprenderemos </a:t>
            </a:r>
            <a:r>
              <a:rPr lang="pt-BR" dirty="0" smtClean="0"/>
              <a:t>a nos perdoar. ”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Perdão e alívio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0" y="1761565"/>
            <a:ext cx="4930972" cy="4763779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PT" dirty="0" smtClean="0"/>
              <a:t>Basta utilizarmos o perdão e, imediatamente, </a:t>
            </a:r>
            <a:r>
              <a:rPr lang="pt-PT" dirty="0" err="1" smtClean="0"/>
              <a:t>começa-remos</a:t>
            </a:r>
            <a:r>
              <a:rPr lang="pt-PT" dirty="0" smtClean="0"/>
              <a:t> </a:t>
            </a:r>
            <a:r>
              <a:rPr lang="pt-PT" dirty="0" smtClean="0"/>
              <a:t>a sentir conforto e alívio, pois descarregamos os pesados fardos de culpa, vergonha e perfeccionismo.”</a:t>
            </a:r>
            <a:endParaRPr lang="pt-BR" dirty="0" smtClean="0"/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8246"/>
            <a:ext cx="3048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4200" y="4653136"/>
            <a:ext cx="5446714" cy="1730375"/>
          </a:xfrm>
        </p:spPr>
        <p:txBody>
          <a:bodyPr anchor="t"/>
          <a:lstStyle/>
          <a:p>
            <a:r>
              <a:rPr lang="pt-BR" sz="4400" dirty="0" smtClean="0"/>
              <a:t>Compreendendo dificuldades</a:t>
            </a:r>
            <a:endParaRPr lang="pt-BR" sz="4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1854200" y="2996952"/>
            <a:ext cx="5446714" cy="1550062"/>
          </a:xfrm>
        </p:spPr>
        <p:txBody>
          <a:bodyPr anchor="b">
            <a:normAutofit/>
          </a:bodyPr>
          <a:lstStyle/>
          <a:p>
            <a:r>
              <a:rPr lang="pt-BR" sz="2200" dirty="0" smtClean="0"/>
              <a:t>“[...] perdoar é, acima de tudo, a habilidade de compreender dificuldades.”</a:t>
            </a:r>
          </a:p>
          <a:p>
            <a:r>
              <a:rPr lang="pt-BR" sz="1300" dirty="0" smtClean="0"/>
              <a:t>(HAMMED. </a:t>
            </a:r>
            <a:r>
              <a:rPr lang="pt-BR" sz="1300" i="1" dirty="0" smtClean="0"/>
              <a:t>Os prazeres da alma</a:t>
            </a:r>
            <a:r>
              <a:rPr lang="pt-BR" sz="1300" dirty="0" smtClean="0"/>
              <a:t>, lição “Perdão”)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141658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 é a meta de todos nós?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220" y="1761565"/>
            <a:ext cx="4631828" cy="4763779"/>
          </a:xfrm>
        </p:spPr>
        <p:txBody>
          <a:bodyPr/>
          <a:lstStyle/>
          <a:p>
            <a:r>
              <a:rPr lang="pt-BR" dirty="0"/>
              <a:t>“Toda criatura deseja a paz e a felicidade e quer afastar de si o sofrimento e a amargura. Essa é a ‘meta de excelência’ de todos os seres humanos”.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75" y="2825121"/>
            <a:ext cx="3559224" cy="263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esse </a:t>
            </a:r>
            <a:r>
              <a:rPr lang="pt-BR" dirty="0" smtClean="0"/>
              <a:t>“</a:t>
            </a:r>
            <a:r>
              <a:rPr lang="pt-BR" dirty="0" smtClean="0"/>
              <a:t>melhor</a:t>
            </a:r>
            <a:r>
              <a:rPr lang="pt-BR" dirty="0" smtClean="0"/>
              <a:t>”</a:t>
            </a:r>
            <a:r>
              <a:rPr lang="pt-BR" dirty="0" smtClean="0"/>
              <a:t>?</a:t>
            </a:r>
            <a:endParaRPr lang="pt-B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3968" y="1761565"/>
            <a:ext cx="4498924" cy="4763779"/>
          </a:xfrm>
        </p:spPr>
        <p:txBody>
          <a:bodyPr>
            <a:normAutofit/>
          </a:bodyPr>
          <a:lstStyle/>
          <a:p>
            <a:r>
              <a:rPr lang="pt-BR" dirty="0" smtClean="0"/>
              <a:t>“O entendimento do nosso </a:t>
            </a:r>
            <a:r>
              <a:rPr lang="pt-BR" dirty="0" smtClean="0"/>
              <a:t>‘</a:t>
            </a:r>
            <a:r>
              <a:rPr lang="pt-BR" dirty="0" smtClean="0"/>
              <a:t>melhor</a:t>
            </a:r>
            <a:r>
              <a:rPr lang="pt-BR" dirty="0" smtClean="0"/>
              <a:t>’</a:t>
            </a:r>
            <a:r>
              <a:rPr lang="pt-BR" dirty="0" smtClean="0"/>
              <a:t> </a:t>
            </a:r>
            <a:r>
              <a:rPr lang="pt-BR" dirty="0" smtClean="0"/>
              <a:t>depende do grau de raciocínio lógico ou da situação que estamos vivenciando. Todo procedimento é compreensível e </a:t>
            </a:r>
            <a:r>
              <a:rPr lang="pt-BR" dirty="0" err="1" smtClean="0"/>
              <a:t>pro-veitoso</a:t>
            </a:r>
            <a:r>
              <a:rPr lang="pt-BR" dirty="0" smtClean="0"/>
              <a:t> </a:t>
            </a:r>
            <a:r>
              <a:rPr lang="pt-BR" dirty="0" smtClean="0"/>
              <a:t>em determinado contexto de </a:t>
            </a:r>
            <a:r>
              <a:rPr lang="pt-BR" dirty="0" smtClean="0"/>
              <a:t>vida.”</a:t>
            </a:r>
            <a:endParaRPr lang="pt-BR" dirty="0"/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658120"/>
            <a:ext cx="3749627" cy="296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14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Maturidade espiritual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220" y="1761565"/>
            <a:ext cx="4415804" cy="4763779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“Quando tomamos atitudes baseadas em mágoas e </a:t>
            </a:r>
            <a:r>
              <a:rPr lang="pt-BR" dirty="0" smtClean="0"/>
              <a:t>ressentimentos</a:t>
            </a:r>
            <a:r>
              <a:rPr lang="pt-BR" dirty="0" smtClean="0"/>
              <a:t>, é porque supúnhamos que isso nos parecia </a:t>
            </a:r>
            <a:r>
              <a:rPr lang="pt-BR" dirty="0" smtClean="0"/>
              <a:t>‘</a:t>
            </a:r>
            <a:r>
              <a:rPr lang="pt-BR" dirty="0" smtClean="0"/>
              <a:t>melhor</a:t>
            </a:r>
            <a:r>
              <a:rPr lang="pt-BR" dirty="0" smtClean="0"/>
              <a:t>’</a:t>
            </a:r>
            <a:r>
              <a:rPr lang="pt-BR" dirty="0" smtClean="0"/>
              <a:t>. </a:t>
            </a:r>
            <a:r>
              <a:rPr lang="pt-BR" dirty="0" smtClean="0"/>
              <a:t>Sempre agimos conforme a nossa maturidade espiritual do </a:t>
            </a:r>
            <a:r>
              <a:rPr lang="pt-BR" dirty="0" smtClean="0"/>
              <a:t>momento </a:t>
            </a:r>
            <a:r>
              <a:rPr lang="pt-BR" dirty="0" smtClean="0"/>
              <a:t>para decidir e resolver nossas dificuldades existenciais</a:t>
            </a:r>
            <a:r>
              <a:rPr lang="pt-BR" dirty="0" smtClean="0"/>
              <a:t>”</a:t>
            </a:r>
            <a:r>
              <a:rPr lang="pt-BR" dirty="0" smtClean="0"/>
              <a:t>.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338765"/>
            <a:ext cx="3661544" cy="361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14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Podemos errar? E o que fazer?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220" y="1761565"/>
            <a:ext cx="5351908" cy="4763779"/>
          </a:xfrm>
        </p:spPr>
        <p:txBody>
          <a:bodyPr/>
          <a:lstStyle/>
          <a:p>
            <a:r>
              <a:rPr lang="pt-BR" dirty="0" smtClean="0"/>
              <a:t>“Pressupõe-se que, quando alguém pede desculpa, é porque reconheceu seu erro e solicita reconciliação pelo ato impensado e pelo </a:t>
            </a:r>
            <a:r>
              <a:rPr lang="pt-BR" dirty="0" err="1" smtClean="0"/>
              <a:t>comporta-mento</a:t>
            </a:r>
            <a:r>
              <a:rPr lang="pt-BR" dirty="0" smtClean="0"/>
              <a:t> </a:t>
            </a:r>
            <a:r>
              <a:rPr lang="pt-BR" dirty="0" smtClean="0"/>
              <a:t>equivocado”.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lição </a:t>
            </a:r>
            <a:r>
              <a:rPr lang="pt-BR" dirty="0"/>
              <a:t>“Perdão”)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19611"/>
            <a:ext cx="2612739" cy="383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4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 que significa pedir desculpas?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“É a atitude de quem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se conscientizou de ter ofendido</a:t>
            </a:r>
            <a:r>
              <a:rPr lang="pt-BR" dirty="0" smtClean="0"/>
              <a:t>, contrariado ou aborrecido outrem. </a:t>
            </a:r>
          </a:p>
          <a:p>
            <a:r>
              <a:rPr lang="pt-BR" dirty="0" smtClean="0"/>
              <a:t>Em outras palavras, quem pede desculpa quer dizer: retira a culpa que há em mim, pois me sinto responsável pelo mal que te causei”.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“Perdão”)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 que pedir desculpas não basta?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220" y="1761565"/>
            <a:ext cx="8410672" cy="238751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</a:t>
            </a:r>
            <a:r>
              <a:rPr lang="pt-PT" dirty="0" smtClean="0"/>
              <a:t>No entanto, existem indivíduos que, a cada momento e de forma irrefletida, fazem uso da palavra ‘desculpa’. </a:t>
            </a:r>
            <a:r>
              <a:rPr lang="pt-BR" dirty="0" smtClean="0"/>
              <a:t>Repetem-na </a:t>
            </a:r>
            <a:r>
              <a:rPr lang="pt-PT" dirty="0" smtClean="0"/>
              <a:t>sistematicamente durante anos e anos, porém continuam </a:t>
            </a:r>
            <a:r>
              <a:rPr lang="pt-PT" dirty="0" err="1" smtClean="0"/>
              <a:t>perpe-tuando</a:t>
            </a:r>
            <a:r>
              <a:rPr lang="pt-PT" dirty="0" smtClean="0"/>
              <a:t> os mesmos erros e agressões.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(HAMMED. Os prazeres da alma, lição “Perdão”)</a:t>
            </a:r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4293096"/>
            <a:ext cx="7366000" cy="232410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Desculpismo</a:t>
            </a:r>
            <a:endParaRPr lang="pt-B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Denominada como</a:t>
            </a:r>
            <a:r>
              <a:rPr lang="pt-BR" dirty="0" smtClean="0"/>
              <a:t> </a:t>
            </a:r>
            <a:r>
              <a:rPr lang="pt-BR" b="1" dirty="0" smtClean="0"/>
              <a:t>desculpa social</a:t>
            </a:r>
            <a:r>
              <a:rPr lang="pt-BR" dirty="0" smtClean="0"/>
              <a:t>, “</a:t>
            </a:r>
            <a:r>
              <a:rPr lang="pt-PT" dirty="0" smtClean="0"/>
              <a:t>simplesmente </a:t>
            </a:r>
            <a:r>
              <a:rPr lang="pt-PT" dirty="0" smtClean="0"/>
              <a:t>atravessa as barreiras da</a:t>
            </a:r>
            <a:r>
              <a:rPr lang="pt-BR" dirty="0" smtClean="0"/>
              <a:t> boca de forma impensada; pode ser uma manobra ardilosa ou um pretexto para evitar dificuldades futuras diante de situações difíceis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HAMMED. </a:t>
            </a:r>
            <a:r>
              <a:rPr lang="pt-BR" i="1" dirty="0"/>
              <a:t>Os prazeres da alma</a:t>
            </a:r>
            <a:r>
              <a:rPr lang="pt-BR" dirty="0"/>
              <a:t>, lição “Perdão”</a:t>
            </a:r>
            <a:r>
              <a:rPr lang="pt-BR" dirty="0" smtClean="0"/>
              <a:t>)</a:t>
            </a:r>
          </a:p>
          <a:p>
            <a:r>
              <a:rPr lang="pt-BR" dirty="0" smtClean="0"/>
              <a:t>“</a:t>
            </a:r>
            <a:r>
              <a:rPr lang="pt-BR" dirty="0" smtClean="0"/>
              <a:t>Desculpismo </a:t>
            </a:r>
            <a:r>
              <a:rPr lang="pt-BR" dirty="0"/>
              <a:t>sempre foi a porta de escape dos que abandonam as </a:t>
            </a:r>
            <a:r>
              <a:rPr lang="pt-BR" dirty="0" smtClean="0"/>
              <a:t>próprias obrigações.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Palavras de Vida Eterna</a:t>
            </a:r>
            <a:r>
              <a:rPr lang="pt-BR" dirty="0" smtClean="0"/>
              <a:t>, cap. 128)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Perdão e as boas ações</a:t>
            </a:r>
            <a:endParaRPr lang="pt-B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220" y="1761565"/>
            <a:ext cx="5423916" cy="4763779"/>
          </a:xfrm>
        </p:spPr>
        <p:txBody>
          <a:bodyPr/>
          <a:lstStyle/>
          <a:p>
            <a:r>
              <a:rPr lang="pt-BR" dirty="0" smtClean="0"/>
              <a:t>“[.</a:t>
            </a:r>
            <a:r>
              <a:rPr lang="pt-BR" dirty="0" smtClean="0"/>
              <a:t>.</a:t>
            </a:r>
            <a:r>
              <a:rPr lang="pt-BR" dirty="0" smtClean="0"/>
              <a:t>.] </a:t>
            </a:r>
            <a:r>
              <a:rPr lang="pt-BR" dirty="0" smtClean="0"/>
              <a:t>Aquele que pede a Deus o perdão de suas faltas não o obtém senão </a:t>
            </a:r>
            <a:r>
              <a:rPr lang="pt-BR" b="1" dirty="0" smtClean="0">
                <a:solidFill>
                  <a:srgbClr val="4C7C8B"/>
                </a:solidFill>
              </a:rPr>
              <a:t>mudando de conduta</a:t>
            </a:r>
            <a:r>
              <a:rPr lang="pt-BR" dirty="0" smtClean="0"/>
              <a:t>. As boas ações são as melhores preces, porque os atos valem mais que as </a:t>
            </a:r>
            <a:r>
              <a:rPr lang="pt-BR" dirty="0" smtClean="0"/>
              <a:t>palavras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661)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318544"/>
            <a:ext cx="2775709" cy="363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10230</TotalTime>
  <Words>1305</Words>
  <Application>Microsoft Macintosh PowerPoint</Application>
  <PresentationFormat>On-screen Show (4:3)</PresentationFormat>
  <Paragraphs>75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Infusion</vt:lpstr>
      <vt:lpstr>PERDÃO</vt:lpstr>
      <vt:lpstr>Qual é a meta de todos nós?</vt:lpstr>
      <vt:lpstr>O que é esse “melhor”?</vt:lpstr>
      <vt:lpstr>Maturidade espiritual</vt:lpstr>
      <vt:lpstr>Podemos errar? E o que fazer?</vt:lpstr>
      <vt:lpstr>O que significa pedir desculpas?</vt:lpstr>
      <vt:lpstr>Por que pedir desculpas não basta?</vt:lpstr>
      <vt:lpstr>Desculpismo</vt:lpstr>
      <vt:lpstr>Perdão e as boas ações</vt:lpstr>
      <vt:lpstr>Autoperdão e remorso</vt:lpstr>
      <vt:lpstr>Nós e o autoperdão</vt:lpstr>
      <vt:lpstr>Perdoar o outro</vt:lpstr>
      <vt:lpstr>Perdão e alívio</vt:lpstr>
      <vt:lpstr>Compreendendo dificuldades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Paula</dc:creator>
  <cp:lastModifiedBy>Adriano Alves</cp:lastModifiedBy>
  <cp:revision>54</cp:revision>
  <dcterms:created xsi:type="dcterms:W3CDTF">2012-11-07T00:48:56Z</dcterms:created>
  <dcterms:modified xsi:type="dcterms:W3CDTF">2015-11-04T14:39:07Z</dcterms:modified>
</cp:coreProperties>
</file>