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08">
          <p15:clr>
            <a:srgbClr val="A4A3A4"/>
          </p15:clr>
        </p15:guide>
        <p15:guide id="2" pos="4466">
          <p15:clr>
            <a:srgbClr val="A4A3A4"/>
          </p15:clr>
        </p15:guide>
        <p15:guide id="3" pos="2880">
          <p15:clr>
            <a:srgbClr val="A4A3A4"/>
          </p15:clr>
        </p15:guide>
        <p15:guide id="4" pos="11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67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-1768" y="-11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BCF8E-316E-4CF1-A1B3-D27D5FCAE198}" type="datetimeFigureOut">
              <a:rPr lang="pt-BR" smtClean="0"/>
              <a:t>05/11/15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0C4BA-6F6A-4719-AE17-38CE6EC4078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84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Refletir</a:t>
            </a:r>
            <a:r>
              <a:rPr lang="pt-BR" baseline="0" dirty="0" smtClean="0"/>
              <a:t> sobre o conceito de compaixão. Verificar que do ponto de vista do senso comum, ter compaixão é ter dó de alguém, é ter piedade. Contudo, significado do ponto de vista espírita, ter compaixão é compreender as fragilidades humanas e movimentar-se a fim de auxiliar.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76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Dar exemplos de atitudes</a:t>
            </a:r>
            <a:r>
              <a:rPr lang="pt-BR" baseline="0" dirty="0" smtClean="0"/>
              <a:t> simples que demonstram compaixão.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2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www.youtube.com</a:t>
            </a:r>
            <a:r>
              <a:rPr lang="pt-BR" dirty="0" smtClean="0"/>
              <a:t>/</a:t>
            </a:r>
            <a:r>
              <a:rPr lang="pt-BR" dirty="0" err="1" smtClean="0"/>
              <a:t>watch?v</a:t>
            </a:r>
            <a:r>
              <a:rPr lang="pt-BR" dirty="0" smtClean="0"/>
              <a:t>=9Xgmz1O-Rtk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u="non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u="none" dirty="0" smtClean="0"/>
              <a:t>Dar </a:t>
            </a:r>
            <a:r>
              <a:rPr lang="pt-BR" u="none" dirty="0" smtClean="0"/>
              <a:t>exemplos de atitudes</a:t>
            </a:r>
            <a:r>
              <a:rPr lang="pt-BR" u="none" baseline="0" dirty="0" smtClean="0"/>
              <a:t> simples que demonstram compaixão. Passar o filme sobre Nicolas Wilton.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Nicholas </a:t>
            </a:r>
            <a:r>
              <a:rPr lang="pt-BR" b="1" dirty="0" err="1" smtClean="0"/>
              <a:t>Winton</a:t>
            </a:r>
            <a:r>
              <a:rPr lang="pt-BR" dirty="0" smtClean="0"/>
              <a:t>, Kt, MBE (nascido </a:t>
            </a:r>
            <a:r>
              <a:rPr lang="pt-BR" b="1" dirty="0" smtClean="0"/>
              <a:t>Nicholas Wertheim</a:t>
            </a:r>
            <a:r>
              <a:rPr lang="pt-BR" dirty="0" smtClean="0"/>
              <a:t>; </a:t>
            </a:r>
            <a:r>
              <a:rPr lang="pt-BR" dirty="0" err="1" smtClean="0"/>
              <a:t>Hampstead</a:t>
            </a:r>
            <a:r>
              <a:rPr lang="pt-BR" dirty="0" smtClean="0"/>
              <a:t>, 19 de maio de 1909 - Slough, 01 de julho de 2015) foi um britânico que organizou o resgate de 669 crianças em sua maioria judias na antiga Checoslováquia, antes delas serem deportadas para campos de concentração nazistas, salvando-as da morte certa em 1939, antes do início da Segunda Guerra Mundial. É muitas vezes chamado de Schindler britânico.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u="none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u="none" dirty="0" smtClean="0">
                <a:solidFill>
                  <a:schemeClr val="tx1"/>
                </a:solidFill>
              </a:rPr>
              <a:t>Site: </a:t>
            </a:r>
            <a:r>
              <a:rPr lang="pt-BR" u="none" dirty="0" err="1" smtClean="0">
                <a:solidFill>
                  <a:schemeClr val="tx1"/>
                </a:solidFill>
              </a:rPr>
              <a:t>https</a:t>
            </a:r>
            <a:r>
              <a:rPr lang="pt-BR" u="none" dirty="0" smtClean="0">
                <a:solidFill>
                  <a:schemeClr val="tx1"/>
                </a:solidFill>
              </a:rPr>
              <a:t>://</a:t>
            </a:r>
            <a:r>
              <a:rPr lang="pt-BR" u="none" dirty="0" err="1" smtClean="0">
                <a:solidFill>
                  <a:schemeClr val="tx1"/>
                </a:solidFill>
              </a:rPr>
              <a:t>pt.wikipedia.org</a:t>
            </a:r>
            <a:r>
              <a:rPr lang="pt-BR" u="none" dirty="0" smtClean="0">
                <a:solidFill>
                  <a:schemeClr val="tx1"/>
                </a:solidFill>
              </a:rPr>
              <a:t>/</a:t>
            </a:r>
            <a:r>
              <a:rPr lang="pt-BR" u="none" dirty="0" err="1" smtClean="0">
                <a:solidFill>
                  <a:schemeClr val="tx1"/>
                </a:solidFill>
              </a:rPr>
              <a:t>wiki</a:t>
            </a:r>
            <a:r>
              <a:rPr lang="pt-BR" u="none" dirty="0" smtClean="0">
                <a:solidFill>
                  <a:schemeClr val="tx1"/>
                </a:solidFill>
              </a:rPr>
              <a:t>/</a:t>
            </a:r>
            <a:r>
              <a:rPr lang="pt-BR" u="none" dirty="0" err="1" smtClean="0">
                <a:solidFill>
                  <a:schemeClr val="tx1"/>
                </a:solidFill>
              </a:rPr>
              <a:t>Nicholas_Winton</a:t>
            </a:r>
            <a:r>
              <a:rPr lang="pt-BR" u="none" dirty="0" smtClean="0">
                <a:solidFill>
                  <a:schemeClr val="tx1"/>
                </a:solidFill>
              </a:rPr>
              <a:t>.</a:t>
            </a:r>
            <a:endParaRPr lang="pt-BR" u="none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05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Pode-se dizer que aquele que tem compaixão</a:t>
            </a:r>
            <a:r>
              <a:rPr lang="pt-BR" baseline="0" dirty="0" smtClean="0"/>
              <a:t> pelo outro é também aquele que se coloca no lugar do outro (empatia), entende que naquele momento pode auxiliar.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0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Definir o que é compaixão segundo </a:t>
            </a:r>
            <a:r>
              <a:rPr lang="pt-BR" dirty="0" err="1" smtClean="0"/>
              <a:t>Hammed</a:t>
            </a:r>
            <a:r>
              <a:rPr lang="pt-BR" dirty="0" smtClean="0"/>
              <a:t>.</a:t>
            </a:r>
            <a:r>
              <a:rPr lang="pt-BR" baseline="0" dirty="0" smtClean="0"/>
              <a:t> Destacar que aquele que tem compaixão não se coloca em um posição de superioridade, pelo contrário, trata o outro de igual para igual, sem discriminação ou distinção. Percebe que a dor do outro pode ser a sua. É tocado por um sentimento de fraternidade que não impõe qualquer condição para ajudar.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08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Chamar a atenção</a:t>
            </a:r>
            <a:r>
              <a:rPr lang="pt-BR" baseline="0" dirty="0" smtClean="0"/>
              <a:t> para a imagem, destacando que muitas vezes, diante do sofrimento do outro, nos colocamos em uma posição de indiferença. Já não enxergamos mais a dor do outro e alimentamos sutilmente a ideia de que o outro deve lidar com o seu sofrimento sozinho.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12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compaixão verdadeira nos auxiliar a não julgar o outro pelo</a:t>
            </a:r>
            <a:r>
              <a:rPr lang="pt-BR" baseline="0" dirty="0" smtClean="0"/>
              <a:t> que fez ou deixou de fazer. Há o entendimento de que as dificuldades dos outros são as mesmas que as nossas.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Cabe</a:t>
            </a:r>
            <a:r>
              <a:rPr lang="pt-BR" baseline="0" dirty="0" smtClean="0"/>
              <a:t> destacar que não se deve cobrar do outro que haja uma mudança de postura baseada em nossas experiências ou ideias. Cada um muda em seu tempo e a seu modo. O fato que auxiliarmos alguém, não significa que devemos cobrar do outro qualquer tipo de mudança de conduta. Nossa ajuda deve ser espontânea e desinteressada. Cada uma age conforme o seu livre arbítrio e não nos cabe qualquer imposição. Nesse sentido, não devemos condicionar nossa ajuda qualquer mudança de postura daquele que ajudamos.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48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Deve-se lembrar, portanto, que ter</a:t>
            </a:r>
            <a:r>
              <a:rPr lang="pt-BR" baseline="0" dirty="0" smtClean="0"/>
              <a:t> compaixão é ajudar o outro a superar suas dificuldades sem fazer por ele, ou sem impor a ele nosso modo de ser e de fazer as coisas.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177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compaixão está</a:t>
            </a:r>
            <a:r>
              <a:rPr lang="pt-BR" baseline="0" dirty="0" smtClean="0"/>
              <a:t> associada à caridade. E nesse sentido, não é só dizer que se compadece do outro, mas estende a mão para auxiliá-lo a sair da situação difícil que se encontra. É estar lado a lado com o outro superando obstáculos.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C4BA-6F6A-4719-AE17-38CE6EC4078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86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5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5" Type="http://schemas.microsoft.com/office/2007/relationships/hdphoto" Target="../media/hdphoto3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91258"/>
          </a:xfrm>
          <a:prstGeom prst="rect">
            <a:avLst/>
          </a:prstGeom>
        </p:spPr>
      </p:pic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70" y="62753"/>
            <a:ext cx="7935874" cy="1283167"/>
          </a:xfrm>
        </p:spPr>
        <p:txBody>
          <a:bodyPr/>
          <a:lstStyle>
            <a:lvl1pPr algn="r">
              <a:defRPr/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70" y="1708000"/>
            <a:ext cx="7935874" cy="4894074"/>
          </a:xfrm>
        </p:spPr>
        <p:txBody>
          <a:bodyPr anchor="ctr"/>
          <a:lstStyle>
            <a:lvl1pPr marL="282575" indent="-282575" algn="just">
              <a:spcBef>
                <a:spcPts val="800"/>
              </a:spcBef>
              <a:buClr>
                <a:schemeClr val="bg2"/>
              </a:buClr>
              <a:buFont typeface="Zapf Dingbats" charset="2"/>
              <a:buChar char="❧"/>
              <a:defRPr>
                <a:solidFill>
                  <a:schemeClr val="bg2">
                    <a:lumMod val="75000"/>
                  </a:schemeClr>
                </a:solidFill>
                <a:effectLst/>
              </a:defRPr>
            </a:lvl1pPr>
            <a:lvl2pPr marL="577850" indent="-295275" algn="just">
              <a:buClr>
                <a:schemeClr val="accent4"/>
              </a:buClr>
              <a:buSzPct val="90000"/>
              <a:buFont typeface="Lucida Grande"/>
              <a:buChar char="❧"/>
              <a:defRPr>
                <a:effectLst/>
              </a:defRPr>
            </a:lvl2pPr>
            <a:lvl3pPr marL="860425" indent="-282575" algn="just">
              <a:spcBef>
                <a:spcPts val="500"/>
              </a:spcBef>
              <a:buFont typeface="Zapf Dingbats" charset="2"/>
              <a:buChar char="❧"/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 marL="1143000" indent="-282575" algn="just"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90000"/>
              <a:buFont typeface="Lucida Grande"/>
              <a:buChar char="❧"/>
              <a:defRPr>
                <a:effectLst/>
              </a:defRPr>
            </a:lvl4pPr>
            <a:lvl5pPr marL="1143000" indent="0" algn="r">
              <a:spcAft>
                <a:spcPts val="1200"/>
              </a:spcAft>
              <a:buNone/>
              <a:defRPr sz="1500">
                <a:effectLst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494" y="6602074"/>
            <a:ext cx="2133600" cy="255926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047" y="6602074"/>
            <a:ext cx="2895600" cy="2559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602074"/>
            <a:ext cx="609600" cy="255926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82766"/>
          </a:xfrm>
          <a:prstGeom prst="rect">
            <a:avLst/>
          </a:prstGeom>
        </p:spPr>
      </p:pic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0" i="0" kern="1200" cap="all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Gill Sans Light"/>
                <a:ea typeface="+mj-ea"/>
                <a:cs typeface="Gill Sans Light"/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05/11/15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0" i="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Gill Sans Light"/>
          <a:ea typeface="+mj-ea"/>
          <a:cs typeface="Gill Sans Light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Cambria"/>
          <a:ea typeface="+mn-ea"/>
          <a:cs typeface="Cambria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Cambria"/>
          <a:ea typeface="+mn-ea"/>
          <a:cs typeface="Cambria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Cambria"/>
          <a:ea typeface="+mn-ea"/>
          <a:cs typeface="Cambria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Cambria"/>
          <a:ea typeface="+mn-ea"/>
          <a:cs typeface="Cambria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Cambria"/>
          <a:ea typeface="+mn-ea"/>
          <a:cs typeface="Cambria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/>
              <a:t>Compaixão</a:t>
            </a:r>
            <a:endParaRPr lang="pt-BR" sz="54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993900"/>
          </a:xfrm>
        </p:spPr>
        <p:txBody>
          <a:bodyPr>
            <a:normAutofit/>
          </a:bodyPr>
          <a:lstStyle/>
          <a:p>
            <a:r>
              <a:rPr lang="pt-BR" dirty="0" smtClean="0"/>
              <a:t>Os Prazeres da Alma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800" dirty="0" smtClean="0">
                <a:solidFill>
                  <a:schemeClr val="accent4">
                    <a:lumMod val="75000"/>
                  </a:schemeClr>
                </a:solidFill>
              </a:rPr>
              <a:t>Escola </a:t>
            </a:r>
            <a:r>
              <a:rPr lang="pt-BR" sz="1800" dirty="0">
                <a:solidFill>
                  <a:schemeClr val="accent4">
                    <a:lumMod val="75000"/>
                  </a:schemeClr>
                </a:solidFill>
              </a:rPr>
              <a:t>de Evangelização de Pacientes</a:t>
            </a:r>
          </a:p>
          <a:p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Grupo Espírita </a:t>
            </a:r>
            <a:r>
              <a:rPr lang="pt-BR" sz="1600" dirty="0" err="1" smtClean="0">
                <a:solidFill>
                  <a:schemeClr val="accent4">
                    <a:lumMod val="75000"/>
                  </a:schemeClr>
                </a:solidFill>
              </a:rPr>
              <a:t>Guillon</a:t>
            </a:r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</a:rPr>
              <a:t> Ribeiro</a:t>
            </a:r>
          </a:p>
        </p:txBody>
      </p:sp>
    </p:spTree>
    <p:extLst>
      <p:ext uri="{BB962C8B-B14F-4D97-AF65-F5344CB8AC3E}">
        <p14:creationId xmlns:p14="http://schemas.microsoft.com/office/powerpoint/2010/main" val="45971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89" y="40341"/>
            <a:ext cx="8777521" cy="1411941"/>
          </a:xfrm>
        </p:spPr>
        <p:txBody>
          <a:bodyPr/>
          <a:lstStyle/>
          <a:p>
            <a:r>
              <a:rPr lang="pt-BR" sz="4800" dirty="0" smtClean="0"/>
              <a:t>Compaixão é uma virtude ativa</a:t>
            </a:r>
            <a:endParaRPr lang="pt-B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203" y="1761565"/>
            <a:ext cx="5349873" cy="47152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“</a:t>
            </a:r>
            <a:r>
              <a:rPr lang="pt-BR" dirty="0"/>
              <a:t>Sem dúvida, ao contato da desgraça de outrem, a alma, voltando-se para si mesma, experimenta um confrangimento natural e profundo [...]. Grande, porém, é a compensação, quando chegais 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dar coragem e esperança a um irmão</a:t>
            </a:r>
            <a:r>
              <a:rPr lang="pt-BR" dirty="0">
                <a:solidFill>
                  <a:srgbClr val="F88600"/>
                </a:solidFill>
              </a:rPr>
              <a:t> </a:t>
            </a:r>
            <a:r>
              <a:rPr lang="pt-BR" dirty="0"/>
              <a:t>infeliz que se enternece ao aperto de uma mão amiga [...]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</a:t>
            </a:r>
            <a:r>
              <a:rPr lang="pt-BR" dirty="0"/>
              <a:t>ALLAN KARDEC. </a:t>
            </a:r>
            <a:r>
              <a:rPr lang="pt-BR" i="1" dirty="0"/>
              <a:t>O Evangelho Segundo o Espiritismo</a:t>
            </a:r>
            <a:r>
              <a:rPr lang="pt-BR" dirty="0"/>
              <a:t>, Cap. </a:t>
            </a:r>
            <a:r>
              <a:rPr lang="pt-BR" dirty="0" smtClean="0"/>
              <a:t>13, </a:t>
            </a:r>
            <a:r>
              <a:rPr lang="pt-BR" dirty="0"/>
              <a:t>item 17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998" b="3852"/>
          <a:stretch/>
        </p:blipFill>
        <p:spPr>
          <a:xfrm>
            <a:off x="581171" y="2355664"/>
            <a:ext cx="2758857" cy="3060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65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8" y="40341"/>
            <a:ext cx="8888506" cy="1411941"/>
          </a:xfrm>
        </p:spPr>
        <p:txBody>
          <a:bodyPr/>
          <a:lstStyle/>
          <a:p>
            <a:r>
              <a:rPr lang="pt-BR" sz="4600" dirty="0" smtClean="0"/>
              <a:t>É tão grandiosa e sublime que...</a:t>
            </a:r>
            <a:endParaRPr lang="pt-BR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“</a:t>
            </a:r>
            <a:r>
              <a:rPr lang="pt-BR" dirty="0"/>
              <a:t>Um olhar atencioso e um abraço carinhoso curam mais do que inúmeras caixas de remédios </a:t>
            </a:r>
            <a:r>
              <a:rPr lang="en-US" dirty="0" smtClean="0"/>
              <a:t>–</a:t>
            </a:r>
            <a:r>
              <a:rPr lang="pt-BR" dirty="0" smtClean="0"/>
              <a:t> o </a:t>
            </a:r>
            <a:r>
              <a:rPr lang="pt-BR" dirty="0"/>
              <a:t>amor expressado dissipa toda e qualquer enfermidade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alma</a:t>
            </a:r>
            <a:r>
              <a:rPr lang="pt-BR" dirty="0"/>
              <a:t>, </a:t>
            </a:r>
            <a:r>
              <a:rPr lang="pt-BR" dirty="0"/>
              <a:t>lição “Compaixão”)</a:t>
            </a:r>
            <a:endParaRPr lang="pt-BR" dirty="0"/>
          </a:p>
          <a:p>
            <a:pPr marL="4572000" algn="just"/>
            <a:endParaRPr lang="pt-BR" dirty="0" smtClean="0"/>
          </a:p>
          <a:p>
            <a:pPr marL="4572000" algn="just"/>
            <a:r>
              <a:rPr lang="pt-BR" dirty="0" smtClean="0"/>
              <a:t>“</a:t>
            </a:r>
            <a:r>
              <a:rPr lang="pt-BR" dirty="0"/>
              <a:t>[...] é a virtude que mais vos aproxima dos anjos; é a irmã da caridade, que vos conduz a Deus.”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Evangelho Segundo </a:t>
            </a: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i="1" dirty="0" smtClean="0"/>
              <a:t>o </a:t>
            </a:r>
            <a:r>
              <a:rPr lang="pt-BR" i="1" dirty="0"/>
              <a:t>Espiritismo</a:t>
            </a:r>
            <a:r>
              <a:rPr lang="pt-BR" dirty="0"/>
              <a:t>, </a:t>
            </a:r>
            <a:r>
              <a:rPr lang="pt-BR" dirty="0" smtClean="0"/>
              <a:t>Cap</a:t>
            </a:r>
            <a:r>
              <a:rPr lang="pt-BR" dirty="0"/>
              <a:t>. </a:t>
            </a:r>
            <a:r>
              <a:rPr lang="pt-BR" dirty="0" smtClean="0"/>
              <a:t>13, </a:t>
            </a:r>
            <a:r>
              <a:rPr lang="pt-BR" dirty="0"/>
              <a:t>item 17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70" y="3668025"/>
            <a:ext cx="3887336" cy="2581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94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Exemplo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270" y="1644500"/>
            <a:ext cx="7935874" cy="5653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Nicholas </a:t>
            </a:r>
            <a:r>
              <a:rPr lang="pt-BR" dirty="0" smtClean="0"/>
              <a:t>Wilton: herói </a:t>
            </a:r>
            <a:r>
              <a:rPr lang="pt-BR" dirty="0" smtClean="0"/>
              <a:t>que salvou </a:t>
            </a:r>
            <a:r>
              <a:rPr lang="pt-BR" dirty="0" smtClean="0"/>
              <a:t>660 </a:t>
            </a:r>
            <a:r>
              <a:rPr lang="pt-BR" dirty="0" smtClean="0"/>
              <a:t>crianças.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9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Que roteiro seguir?</a:t>
            </a:r>
            <a:endParaRPr lang="pt-B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34" y="1761565"/>
            <a:ext cx="5773293" cy="47152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“</a:t>
            </a:r>
            <a:r>
              <a:rPr lang="pt-BR" dirty="0"/>
              <a:t>A piedade, a piedade bem sentida é amor; amor é devotamento; devotamento é o olvido de si mesmo e esse olvido, essa abnegação em favor dos desgraçados, é a virtude por excelência, a que em toda a sua vida praticou o divino Messias e ensinou na sua doutrina tão santa e tão sublime</a:t>
            </a:r>
            <a:r>
              <a:rPr lang="pt-BR" dirty="0" smtClean="0"/>
              <a:t>.”</a:t>
            </a:r>
          </a:p>
          <a:p>
            <a:pPr lvl="2"/>
            <a:r>
              <a:rPr lang="pt-BR" b="1" i="1" dirty="0" smtClean="0"/>
              <a:t>Miguel</a:t>
            </a:r>
            <a:r>
              <a:rPr lang="pt-BR" i="1" dirty="0" smtClean="0"/>
              <a:t> </a:t>
            </a:r>
            <a:r>
              <a:rPr lang="pt-BR" sz="2000" dirty="0" smtClean="0"/>
              <a:t>(Bordéus, 1862)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Evangelho Segundo o Espiritismo</a:t>
            </a:r>
            <a:r>
              <a:rPr lang="pt-BR" dirty="0" smtClean="0"/>
              <a:t>, </a:t>
            </a:r>
            <a:br>
              <a:rPr lang="pt-BR" dirty="0" smtClean="0"/>
            </a:br>
            <a:r>
              <a:rPr lang="pt-BR" dirty="0" smtClean="0"/>
              <a:t>Cap. </a:t>
            </a:r>
            <a:r>
              <a:rPr lang="pt-BR" dirty="0" smtClean="0"/>
              <a:t>13, </a:t>
            </a:r>
            <a:r>
              <a:rPr lang="pt-BR" dirty="0" smtClean="0"/>
              <a:t>item 17)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2065"/>
          <a:stretch/>
        </p:blipFill>
        <p:spPr>
          <a:xfrm>
            <a:off x="6322926" y="2376304"/>
            <a:ext cx="2454595" cy="264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3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Você sabe o que significa?</a:t>
            </a:r>
            <a:endParaRPr lang="pt-B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70" y="1708000"/>
            <a:ext cx="7935874" cy="2264296"/>
          </a:xfrm>
        </p:spPr>
        <p:txBody>
          <a:bodyPr/>
          <a:lstStyle/>
          <a:p>
            <a:r>
              <a:rPr lang="pt-BR" dirty="0" smtClean="0"/>
              <a:t>O que encontramos no dicionário?</a:t>
            </a:r>
          </a:p>
          <a:p>
            <a:pPr lvl="1"/>
            <a:r>
              <a:rPr lang="pt-BR" dirty="0" smtClean="0"/>
              <a:t>1. Sentimento </a:t>
            </a:r>
            <a:r>
              <a:rPr lang="pt-BR" dirty="0"/>
              <a:t>benévolo que nos inspira a infelicidade ou o mal </a:t>
            </a:r>
            <a:r>
              <a:rPr lang="pt-BR" dirty="0" smtClean="0"/>
              <a:t>alheio.</a:t>
            </a:r>
          </a:p>
          <a:p>
            <a:pPr lvl="1"/>
            <a:r>
              <a:rPr lang="pt-BR" dirty="0" smtClean="0"/>
              <a:t>2. Dó; lástima; piedade.</a:t>
            </a:r>
            <a:endParaRPr lang="pt-BR" dirty="0"/>
          </a:p>
          <a:p>
            <a:pPr lvl="4"/>
            <a:r>
              <a:rPr lang="pt-BR" dirty="0" smtClean="0"/>
              <a:t>(Dicionário </a:t>
            </a:r>
            <a:r>
              <a:rPr lang="pt-BR" dirty="0" err="1" smtClean="0"/>
              <a:t>Priberam</a:t>
            </a:r>
            <a:r>
              <a:rPr lang="pt-BR" dirty="0" smtClean="0"/>
              <a:t> da Língua Portuguesa)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53" y="3972296"/>
            <a:ext cx="3435901" cy="224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26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Mas não confunda...</a:t>
            </a:r>
            <a:endParaRPr lang="pt-B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35" y="1761565"/>
            <a:ext cx="4804677" cy="47152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Como se vê, alguns </a:t>
            </a:r>
            <a:r>
              <a:rPr lang="pt-BR" dirty="0"/>
              <a:t>dicionários </a:t>
            </a:r>
            <a:r>
              <a:rPr lang="pt-BR" dirty="0" smtClean="0"/>
              <a:t>dão às </a:t>
            </a:r>
            <a:r>
              <a:rPr lang="pt-BR" dirty="0"/>
              <a:t>palavras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pena e dó</a:t>
            </a:r>
            <a:r>
              <a:rPr lang="pt-BR" dirty="0"/>
              <a:t> </a:t>
            </a:r>
            <a:r>
              <a:rPr lang="pt-BR" dirty="0" smtClean="0"/>
              <a:t>o mesmo significado de </a:t>
            </a:r>
            <a:r>
              <a:rPr lang="pt-BR" dirty="0" err="1" smtClean="0"/>
              <a:t>compai-xão</a:t>
            </a:r>
            <a:r>
              <a:rPr lang="pt-BR" dirty="0" smtClean="0"/>
              <a:t>, mas são bem diferentes.</a:t>
            </a:r>
            <a:endParaRPr lang="pt-BR" dirty="0"/>
          </a:p>
          <a:p>
            <a:pPr algn="just"/>
            <a:r>
              <a:rPr lang="pt-BR" dirty="0">
                <a:solidFill>
                  <a:srgbClr val="947335"/>
                </a:solidFill>
              </a:rPr>
              <a:t>Ter dó aprende-se socialmente</a:t>
            </a:r>
            <a:r>
              <a:rPr lang="pt-BR" dirty="0"/>
              <a:t>; quando temos dó ou pena de alguém [...] subentende-se: </a:t>
            </a:r>
            <a:r>
              <a:rPr lang="pt-BR" dirty="0" smtClean="0"/>
              <a:t>‘sinto</a:t>
            </a:r>
            <a:r>
              <a:rPr lang="pt-BR" dirty="0"/>
              <a:t>-me mais poderoso, importante, eficiente e superior em relação a </a:t>
            </a:r>
            <a:r>
              <a:rPr lang="pt-BR" dirty="0" smtClean="0"/>
              <a:t>ela’ [pessoa].</a:t>
            </a:r>
            <a:r>
              <a:rPr lang="pt-BR" dirty="0" smtClean="0"/>
              <a:t>”</a:t>
            </a:r>
            <a:endParaRPr lang="pt-BR" dirty="0" smtClean="0"/>
          </a:p>
          <a:p>
            <a:pPr lvl="4" algn="just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alma</a:t>
            </a:r>
            <a:r>
              <a:rPr lang="pt-BR" dirty="0"/>
              <a:t>, </a:t>
            </a:r>
            <a:r>
              <a:rPr lang="pt-BR" dirty="0" smtClean="0"/>
              <a:t>li</a:t>
            </a:r>
            <a:r>
              <a:rPr lang="pt-BR" dirty="0" smtClean="0"/>
              <a:t>ção “Compaixão”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050" name="Picture 2" descr="http://i0.wp.com/andremansur.com/blog/wp-content/uploads/2013/05/andre_mansur_desaparecimento_de_moradores_de_rua.jpg?resize=550%2C33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/>
          <a:stretch/>
        </p:blipFill>
        <p:spPr bwMode="auto">
          <a:xfrm>
            <a:off x="5384317" y="2712356"/>
            <a:ext cx="3410916" cy="2702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78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78" y="40341"/>
            <a:ext cx="8669945" cy="1411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4800" dirty="0" smtClean="0"/>
              <a:t>De outro lado, ter compaixão...</a:t>
            </a:r>
            <a:endParaRPr lang="pt-B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1761565"/>
            <a:ext cx="4312677" cy="47152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“... é </a:t>
            </a:r>
            <a:r>
              <a:rPr lang="pt-BR" dirty="0"/>
              <a:t>possuir um </a:t>
            </a:r>
            <a:r>
              <a:rPr lang="pt-BR" dirty="0" err="1" smtClean="0"/>
              <a:t>entendimen-to</a:t>
            </a:r>
            <a:r>
              <a:rPr lang="pt-BR" dirty="0" smtClean="0"/>
              <a:t> </a:t>
            </a:r>
            <a:r>
              <a:rPr lang="pt-BR" dirty="0"/>
              <a:t>maior das </a:t>
            </a:r>
            <a:r>
              <a:rPr lang="pt-BR" dirty="0" smtClean="0"/>
              <a:t>fragilidades </a:t>
            </a:r>
            <a:r>
              <a:rPr lang="pt-BR" dirty="0"/>
              <a:t>humanas. É quando nos tornamos mais </a:t>
            </a:r>
            <a:r>
              <a:rPr lang="pt-BR" dirty="0" smtClean="0"/>
              <a:t>realistas</a:t>
            </a:r>
            <a:r>
              <a:rPr lang="pt-BR" dirty="0"/>
              <a:t>, menos exigentes e mais flexíveis com as </a:t>
            </a:r>
            <a:r>
              <a:rPr lang="pt-BR" dirty="0" smtClean="0"/>
              <a:t>dificuldades </a:t>
            </a:r>
            <a:r>
              <a:rPr lang="pt-BR" dirty="0"/>
              <a:t>alheias. 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sz="1600" dirty="0" smtClean="0"/>
              <a:t>(</a:t>
            </a:r>
            <a:r>
              <a:rPr lang="pt-BR" sz="1600" dirty="0"/>
              <a:t>HAMMED. </a:t>
            </a:r>
            <a:r>
              <a:rPr lang="pt-BR" sz="1600" i="1" dirty="0"/>
              <a:t>Os prazeres da alma</a:t>
            </a:r>
            <a:r>
              <a:rPr lang="pt-BR" sz="1600" dirty="0"/>
              <a:t>, </a:t>
            </a:r>
            <a:r>
              <a:rPr lang="pt-BR" sz="1600" dirty="0"/>
              <a:t>lição “Compaixão”)</a:t>
            </a:r>
            <a:endParaRPr lang="pt-BR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47946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89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O que </a:t>
            </a:r>
            <a:r>
              <a:rPr lang="pt-BR" sz="4800" dirty="0" smtClean="0"/>
              <a:t>é, enfim, a compaixão</a:t>
            </a:r>
            <a:r>
              <a:rPr lang="pt-BR" sz="48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70" y="1708001"/>
            <a:ext cx="7935874" cy="3143399"/>
          </a:xfrm>
        </p:spPr>
        <p:txBody>
          <a:bodyPr>
            <a:normAutofit fontScale="92500"/>
          </a:bodyPr>
          <a:lstStyle/>
          <a:p>
            <a:pPr algn="just">
              <a:tabLst>
                <a:tab pos="3852863" algn="l"/>
              </a:tabLst>
            </a:pPr>
            <a:r>
              <a:rPr lang="pt-BR" dirty="0" smtClean="0"/>
              <a:t>“[...] O sentimento de compaixão </a:t>
            </a:r>
            <a:r>
              <a:rPr lang="pt-BR" dirty="0"/>
              <a:t>provém das profundezas da alma, envolve o sofredor em um clima 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generosidade</a:t>
            </a:r>
            <a:r>
              <a:rPr lang="pt-BR" dirty="0"/>
              <a:t>, utilizando como forma de ajuda a </a:t>
            </a:r>
            <a:r>
              <a:rPr lang="pt-BR" dirty="0">
                <a:solidFill>
                  <a:srgbClr val="947335"/>
                </a:solidFill>
              </a:rPr>
              <a:t>solidariedade</a:t>
            </a:r>
            <a:r>
              <a:rPr lang="pt-BR" dirty="0"/>
              <a:t>. Na atitude compassiva, a criatura vê o </a:t>
            </a:r>
            <a:r>
              <a:rPr lang="pt-BR" dirty="0" smtClean="0"/>
              <a:t>necessitado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igual para igual</a:t>
            </a:r>
            <a:r>
              <a:rPr lang="pt-BR" dirty="0"/>
              <a:t>, sem </a:t>
            </a:r>
            <a:r>
              <a:rPr lang="pt-BR" dirty="0" smtClean="0"/>
              <a:t>nenhuma </a:t>
            </a:r>
            <a:r>
              <a:rPr lang="pt-BR" dirty="0"/>
              <a:t>distinção, e </a:t>
            </a:r>
            <a:r>
              <a:rPr lang="pt-BR" dirty="0" smtClean="0"/>
              <a:t>percebe </a:t>
            </a:r>
            <a:r>
              <a:rPr lang="pt-BR" dirty="0"/>
              <a:t>que ele precisa </a:t>
            </a:r>
            <a:r>
              <a:rPr lang="pt-BR" dirty="0" smtClean="0"/>
              <a:t>de uma </a:t>
            </a:r>
            <a:r>
              <a:rPr lang="pt-BR" dirty="0"/>
              <a:t>mão amiga naquele </a:t>
            </a:r>
            <a:r>
              <a:rPr lang="pt-BR" dirty="0" smtClean="0"/>
              <a:t>momento </a:t>
            </a:r>
            <a:r>
              <a:rPr lang="pt-BR" dirty="0"/>
              <a:t>circunstancial e </a:t>
            </a:r>
            <a:r>
              <a:rPr lang="pt-BR" dirty="0" smtClean="0"/>
              <a:t>aflitivo </a:t>
            </a:r>
            <a:r>
              <a:rPr lang="pt-BR" dirty="0"/>
              <a:t>de sua vida.</a:t>
            </a:r>
            <a:r>
              <a:rPr lang="pt-BR" dirty="0" smtClean="0"/>
              <a:t>”</a:t>
            </a:r>
          </a:p>
          <a:p>
            <a:pPr lvl="4"/>
            <a:endParaRPr lang="pt-BR" sz="1600" dirty="0" smtClean="0"/>
          </a:p>
          <a:p>
            <a:pPr lvl="4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alma</a:t>
            </a:r>
            <a:r>
              <a:rPr lang="pt-BR" dirty="0"/>
              <a:t>,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lição </a:t>
            </a:r>
            <a:r>
              <a:rPr lang="pt-BR" dirty="0"/>
              <a:t>“Compaixão”)</a:t>
            </a:r>
            <a:endParaRPr lang="pt-B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65" y="4146259"/>
            <a:ext cx="3620814" cy="240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7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 o que NÃO é compaixão?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70" y="1708000"/>
            <a:ext cx="7935874" cy="3956200"/>
          </a:xfrm>
        </p:spPr>
        <p:txBody>
          <a:bodyPr/>
          <a:lstStyle/>
          <a:p>
            <a:r>
              <a:rPr lang="pt-BR" dirty="0" smtClean="0"/>
              <a:t>“[...] não é medir ou julgar alguém por nós. Não é nos colocarmos no lugar da criatura e ficarmos ilusoriamente imaginando seu sofrimento.”</a:t>
            </a:r>
          </a:p>
          <a:p>
            <a:pPr marL="4552950" lvl="1" defTabSz="2603500"/>
            <a:r>
              <a:rPr lang="pt-BR" dirty="0" smtClean="0"/>
              <a:t>Ao contrário, “é o contato direto do nosso coração com o coração de outro ser humano. ”</a:t>
            </a:r>
          </a:p>
          <a:p>
            <a:pPr lvl="4"/>
            <a:r>
              <a:rPr lang="pt-BR" dirty="0" smtClean="0"/>
              <a:t>(HAMMED. Os prazeres da alma</a:t>
            </a:r>
            <a:r>
              <a:rPr lang="pt-BR" dirty="0"/>
              <a:t>,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lição </a:t>
            </a:r>
            <a:r>
              <a:rPr lang="pt-BR" dirty="0"/>
              <a:t>“Compaixão”)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21" y="3735235"/>
            <a:ext cx="3768728" cy="2494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24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Então...</a:t>
            </a:r>
            <a:endParaRPr lang="pt-B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70" y="1708001"/>
            <a:ext cx="7935874" cy="196464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“</a:t>
            </a:r>
            <a:r>
              <a:rPr lang="pt-BR" dirty="0"/>
              <a:t>Só podemos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apoiar e cooperar</a:t>
            </a:r>
            <a:r>
              <a:rPr lang="pt-BR" dirty="0"/>
              <a:t> se nossos estados interiores forem </a:t>
            </a:r>
            <a:r>
              <a:rPr lang="pt-BR" dirty="0">
                <a:solidFill>
                  <a:srgbClr val="947335"/>
                </a:solidFill>
              </a:rPr>
              <a:t>sensibilizados</a:t>
            </a:r>
            <a:r>
              <a:rPr lang="pt-BR" dirty="0"/>
              <a:t>; apenas podemos </a:t>
            </a:r>
            <a:r>
              <a:rPr lang="pt-BR" dirty="0">
                <a:solidFill>
                  <a:srgbClr val="947335"/>
                </a:solidFill>
              </a:rPr>
              <a:t>compartilhar a alegria ou a tristeza</a:t>
            </a:r>
            <a:r>
              <a:rPr lang="pt-BR" dirty="0"/>
              <a:t> de alguém se elas também nos </a:t>
            </a:r>
            <a:r>
              <a:rPr lang="pt-BR" dirty="0">
                <a:solidFill>
                  <a:srgbClr val="947335"/>
                </a:solidFill>
              </a:rPr>
              <a:t>tocarem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098" name="Picture 2" descr="http://www.trilhosurbanos.com/wp-content/uploads/2012/07/100_94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51" y="3672641"/>
            <a:ext cx="3418853" cy="256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3270" y="3672640"/>
            <a:ext cx="4044930" cy="292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2575" indent="-282575" algn="l" defTabSz="914400" rtl="0" eaLnBrk="1" latinLnBrk="0" hangingPunct="1">
              <a:spcBef>
                <a:spcPts val="800"/>
              </a:spcBef>
              <a:buClr>
                <a:schemeClr val="bg2"/>
              </a:buClr>
              <a:buFont typeface="Zapf Dingbats" charset="2"/>
              <a:buChar char="❧"/>
              <a:defRPr sz="2400" kern="1200">
                <a:solidFill>
                  <a:schemeClr val="bg2">
                    <a:lumMod val="75000"/>
                  </a:schemeClr>
                </a:solidFill>
                <a:effectLst/>
                <a:latin typeface="Cambria"/>
                <a:ea typeface="+mn-ea"/>
                <a:cs typeface="Cambria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90000"/>
              <a:buFont typeface="Lucida Grande"/>
              <a:buChar char="❧"/>
              <a:defRPr sz="2200" kern="1200">
                <a:solidFill>
                  <a:schemeClr val="bg2"/>
                </a:solidFill>
                <a:effectLst/>
                <a:latin typeface="Cambria"/>
                <a:ea typeface="+mn-ea"/>
                <a:cs typeface="Cambria"/>
              </a:defRPr>
            </a:lvl2pPr>
            <a:lvl3pPr marL="860425" indent="-282575" algn="l" defTabSz="914400" rtl="0" eaLnBrk="1" latinLnBrk="0" hangingPunct="1">
              <a:spcBef>
                <a:spcPts val="500"/>
              </a:spcBef>
              <a:buFont typeface="Zapf Dingbats" charset="2"/>
              <a:buChar char="❧"/>
              <a:defRPr sz="2000" kern="1200">
                <a:solidFill>
                  <a:schemeClr val="accent4">
                    <a:lumMod val="75000"/>
                  </a:schemeClr>
                </a:solidFill>
                <a:effectLst/>
                <a:latin typeface="Cambria"/>
                <a:ea typeface="+mn-ea"/>
                <a:cs typeface="Cambria"/>
              </a:defRPr>
            </a:lvl3pPr>
            <a:lvl4pPr marL="1143000" indent="-282575" algn="l" defTabSz="914400" rtl="0" eaLnBrk="1" latinLnBrk="0" hangingPunct="1"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90000"/>
              <a:buFont typeface="Lucida Grande"/>
              <a:buChar char="❧"/>
              <a:defRPr sz="1800" kern="1200">
                <a:solidFill>
                  <a:schemeClr val="bg2"/>
                </a:solidFill>
                <a:effectLst/>
                <a:latin typeface="Cambria"/>
                <a:ea typeface="+mn-ea"/>
                <a:cs typeface="Cambria"/>
              </a:defRPr>
            </a:lvl4pPr>
            <a:lvl5pPr marL="1143000" indent="0" algn="r" defTabSz="914400" rtl="0" eaLnBrk="1" latinLnBrk="0" hangingPunct="1">
              <a:spcBef>
                <a:spcPts val="600"/>
              </a:spcBef>
              <a:spcAft>
                <a:spcPts val="1200"/>
              </a:spcAft>
              <a:buFont typeface="Calisto MT" pitchFamily="18" charset="0"/>
              <a:buNone/>
              <a:defRPr sz="1500" kern="1200">
                <a:solidFill>
                  <a:schemeClr val="bg2"/>
                </a:solidFill>
                <a:effectLst/>
                <a:latin typeface="Cambria"/>
                <a:ea typeface="+mn-ea"/>
                <a:cs typeface="Cambria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“Só podemos expressar autêntica compaixão se utilizarmos uma atmosfera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aceitação e respeito</a:t>
            </a:r>
            <a:r>
              <a:rPr lang="pt-BR" dirty="0" smtClean="0"/>
              <a:t> pelas dificuldades alheias.”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“Compaixão”)</a:t>
            </a:r>
          </a:p>
        </p:txBody>
      </p:sp>
    </p:spTree>
    <p:extLst>
      <p:ext uri="{BB962C8B-B14F-4D97-AF65-F5344CB8AC3E}">
        <p14:creationId xmlns:p14="http://schemas.microsoft.com/office/powerpoint/2010/main" val="22852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Porém...</a:t>
            </a:r>
            <a:endParaRPr lang="pt-B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“</a:t>
            </a:r>
            <a:r>
              <a:rPr lang="pt-BR" dirty="0"/>
              <a:t>O ser compassivo não invade a vida alheia. Os indivíduos só mudam quando estão prontos para mudar</a:t>
            </a:r>
            <a:r>
              <a:rPr lang="pt-BR" dirty="0" smtClean="0"/>
              <a:t>. [...]</a:t>
            </a:r>
          </a:p>
          <a:p>
            <a:pPr algn="just"/>
            <a:r>
              <a:rPr lang="pt-BR" dirty="0"/>
              <a:t>A compaixão salvaguarda a liberdade de sentir, pensar e agir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alma</a:t>
            </a:r>
            <a:r>
              <a:rPr lang="pt-BR" dirty="0"/>
              <a:t>, </a:t>
            </a:r>
            <a:r>
              <a:rPr lang="pt-BR" dirty="0"/>
              <a:t>lição “Compaixão”)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6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Por isso...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70" y="1708001"/>
            <a:ext cx="7935874" cy="189879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“Ter compaixão é lembrar que a dor do outro poderia ser sua. É reconhecer o sofrimento do próximo e </a:t>
            </a:r>
            <a:r>
              <a:rPr lang="pt-BR" dirty="0" smtClean="0">
                <a:solidFill>
                  <a:srgbClr val="947335"/>
                </a:solidFill>
              </a:rPr>
              <a:t>ajudá-lo a superar o momento difícil</a:t>
            </a:r>
            <a:r>
              <a:rPr lang="pt-BR" dirty="0" smtClean="0"/>
              <a:t>. </a:t>
            </a:r>
            <a:endParaRPr lang="pt-BR" dirty="0" smtClean="0"/>
          </a:p>
          <a:p>
            <a:r>
              <a:rPr lang="pt-BR" dirty="0" smtClean="0"/>
              <a:t>A compaixão está intimamente ligada à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ação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“Compaixão”)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009" y="3810001"/>
            <a:ext cx="4049124" cy="2730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98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618</TotalTime>
  <Words>1353</Words>
  <Application>Microsoft Macintosh PowerPoint</Application>
  <PresentationFormat>On-screen Show (4:3)</PresentationFormat>
  <Paragraphs>80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Precedent</vt:lpstr>
      <vt:lpstr>Compaixão</vt:lpstr>
      <vt:lpstr>Você sabe o que significa?</vt:lpstr>
      <vt:lpstr>Mas não confunda...</vt:lpstr>
      <vt:lpstr>De outro lado, ter compaixão...</vt:lpstr>
      <vt:lpstr>O que é, enfim, a compaixão?</vt:lpstr>
      <vt:lpstr>E o que NÃO é compaixão?</vt:lpstr>
      <vt:lpstr>Então...</vt:lpstr>
      <vt:lpstr>Porém...</vt:lpstr>
      <vt:lpstr>Por isso...</vt:lpstr>
      <vt:lpstr>Compaixão é uma virtude ativa</vt:lpstr>
      <vt:lpstr>É tão grandiosa e sublime que...</vt:lpstr>
      <vt:lpstr>Exemplo</vt:lpstr>
      <vt:lpstr>Que roteiro seguir?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COMPAIXÃO</dc:title>
  <dc:creator>Adriano Alves</dc:creator>
  <cp:lastModifiedBy>Adriano Alves</cp:lastModifiedBy>
  <cp:revision>60</cp:revision>
  <dcterms:created xsi:type="dcterms:W3CDTF">2012-10-31T12:21:25Z</dcterms:created>
  <dcterms:modified xsi:type="dcterms:W3CDTF">2015-11-05T13:50:03Z</dcterms:modified>
</cp:coreProperties>
</file>