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275" r:id="rId4"/>
    <p:sldId id="269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8" r:id="rId13"/>
    <p:sldId id="284" r:id="rId14"/>
    <p:sldId id="274" r:id="rId15"/>
    <p:sldId id="285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2"/>
    <p:restoredTop sz="75824" autoAdjust="0"/>
  </p:normalViewPr>
  <p:slideViewPr>
    <p:cSldViewPr showGuides="1">
      <p:cViewPr varScale="1">
        <p:scale>
          <a:sx n="90" d="100"/>
          <a:sy n="90" d="100"/>
        </p:scale>
        <p:origin x="1776" y="192"/>
      </p:cViewPr>
      <p:guideLst>
        <p:guide orient="horz" pos="2160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5C6A2-2993-1941-A462-F208A9D0C95F}" type="datetimeFigureOut">
              <a:rPr lang="en-US" smtClean="0"/>
              <a:t>3/27/16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5A1BF-A11A-FB4C-ADA5-12CC8D11C47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87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200D-9AAE-D74F-82D0-6BFBF9F42E5B}" type="datetimeFigureOut">
              <a:rPr lang="en-US" smtClean="0"/>
              <a:t>3/27/16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BAE9D-96EC-C041-BD4E-0E98EC50C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1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Levar os pacientes a constatar que nessa situa</a:t>
            </a:r>
            <a:r>
              <a:rPr lang="pt-BR" dirty="0" smtClean="0"/>
              <a:t>ção hipotética, o viajante teria que colher</a:t>
            </a:r>
            <a:r>
              <a:rPr lang="pt-BR" baseline="0" dirty="0" smtClean="0"/>
              <a:t> informações sobre o país desconhecido: seu clima, sua moeda, seu idioma, etc. Tais informações seriam fundamentais para planejar adequadamente a viagem e, assim, obter êxito no desafio proposto pela empresa.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387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Devemos ser suficientemente maduros para responder por nossas pr</a:t>
            </a:r>
            <a:r>
              <a:rPr lang="pt-BR" dirty="0" smtClean="0"/>
              <a:t>óprias atitudes negativas, sem negação,</a:t>
            </a:r>
            <a:r>
              <a:rPr lang="pt-BR" baseline="0" dirty="0" smtClean="0"/>
              <a:t> ou </a:t>
            </a:r>
            <a:r>
              <a:rPr lang="pt-BR" baseline="0" dirty="0" err="1" smtClean="0"/>
              <a:t>desculpismo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252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Mas s</a:t>
            </a:r>
            <a:r>
              <a:rPr lang="pt-BR" dirty="0" smtClean="0"/>
              <a:t>ó conseguimos modificar essa postura de projeção de nossa</a:t>
            </a:r>
            <a:r>
              <a:rPr lang="pt-BR" baseline="0" dirty="0" smtClean="0"/>
              <a:t> conduta negativa quando observamos nossos atos impulsivos, refletimos a respeito e direcionamos nossa vontade no sentido da reparação e do aperfeiçoamento.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594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Questionar-se, formular para si mesmo perguntas sobre as pr</a:t>
            </a:r>
            <a:r>
              <a:rPr lang="pt-BR" dirty="0" smtClean="0"/>
              <a:t>óprias atitudes e palavras e responder de forma sincera</a:t>
            </a:r>
            <a:r>
              <a:rPr lang="pt-BR" baseline="0" dirty="0" smtClean="0"/>
              <a:t> constitui um método preciso na busca de se conhecer.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780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</a:t>
            </a:r>
            <a:r>
              <a:rPr lang="pt-BR" dirty="0" smtClean="0"/>
              <a:t>ém,</a:t>
            </a:r>
            <a:r>
              <a:rPr lang="pt-BR" baseline="0" dirty="0" smtClean="0"/>
              <a:t> a tarefa do autoconhecimento deve ser exercitada continuamente para que se verifique seus resultados traduzidos numa </a:t>
            </a:r>
            <a:r>
              <a:rPr lang="pt-BR" baseline="0" smtClean="0"/>
              <a:t>vida transformada.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17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 vida o processo </a:t>
            </a:r>
            <a:r>
              <a:rPr lang="pt-BR" dirty="0" smtClean="0"/>
              <a:t>é o mesmo: uma boa nota numa</a:t>
            </a:r>
            <a:r>
              <a:rPr lang="pt-BR" baseline="0" dirty="0" smtClean="0"/>
              <a:t> prova se obtém procurando conhecer (e dominar) os conteúdos, identificando e se apropriando dos temas nos quais se tem mais deficiência; </a:t>
            </a:r>
            <a:r>
              <a:rPr lang="pt-BR" dirty="0" smtClean="0"/>
              <a:t>melhor desempenho na profiss</a:t>
            </a:r>
            <a:r>
              <a:rPr lang="pt-BR" dirty="0" smtClean="0"/>
              <a:t>ão </a:t>
            </a:r>
            <a:r>
              <a:rPr lang="pt-BR" dirty="0" smtClean="0"/>
              <a:t>se alcan</a:t>
            </a:r>
            <a:r>
              <a:rPr lang="pt-BR" dirty="0" smtClean="0"/>
              <a:t>ça por meio da observação atenta das necessidades do cliente, das barreiras que dificultam o processo atual e da identificação dos</a:t>
            </a:r>
            <a:r>
              <a:rPr lang="pt-BR" baseline="0" dirty="0" smtClean="0"/>
              <a:t> fatores que podem otimizar os resultados.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30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</a:t>
            </a:r>
            <a:r>
              <a:rPr lang="pt-BR" dirty="0" smtClean="0"/>
              <a:t>ê-se, então, que para nos melhorarmos pessoalmente faz-se mister o conhecimento de si mesmo,</a:t>
            </a:r>
            <a:r>
              <a:rPr lang="pt-BR" baseline="0" dirty="0" smtClean="0"/>
              <a:t> que nos possibilitará aprimorar nossas relações sociais, familiares e até profissionais.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32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Por meio do autoconhecimento identificamos as barreiras que nos atrasam a marcha do </a:t>
            </a:r>
            <a:r>
              <a:rPr lang="pt-BR" dirty="0" err="1" smtClean="0"/>
              <a:t>autoaprimoramento</a:t>
            </a:r>
            <a:r>
              <a:rPr lang="pt-BR" dirty="0" smtClean="0"/>
              <a:t>, observamos os aspectos positivos que já conquistamos e, assim, orientamos nossa caminhada de forma mais segura</a:t>
            </a:r>
            <a:r>
              <a:rPr lang="pt-BR" baseline="0" dirty="0" smtClean="0"/>
              <a:t> para renovarmos nossas atitudes e desenvolvermos novas virtudes.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5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autoconhecimento nos favorece o respeito ao pr</a:t>
            </a:r>
            <a:r>
              <a:rPr lang="pt-BR" dirty="0" smtClean="0"/>
              <a:t>óximo e nos</a:t>
            </a:r>
            <a:r>
              <a:rPr lang="pt-BR" baseline="0" dirty="0" smtClean="0"/>
              <a:t> </a:t>
            </a:r>
            <a:r>
              <a:rPr lang="pt-BR" dirty="0" smtClean="0"/>
              <a:t>impede de projetar nos outros nossas próprias deficiências.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08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são os grandes conflitos que tornam nossas relações (de negócios, de amizade, de família, 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conjugais) malsucedidas,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sim [...]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pequenas faltas no dia-a-dia como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obranças, 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indelicadezas,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petulância, insensibilidade, autoritarismo, desinteresse, impa­ciência, desrespeito...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“Autoconhecimento”)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34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imagem que mantemos em nossas relações e que muitas vezes é moldada às fórmulas sociais não traduz o somos verdadeiramente. Portanto,</a:t>
            </a:r>
            <a:r>
              <a:rPr lang="pt-BR" baseline="0" dirty="0" smtClean="0"/>
              <a:t> é imperioso investigarmos nossa intimidade para conhecermos nossa luz e nossa sombra.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16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preciso encontrar</a:t>
            </a:r>
            <a:r>
              <a:rPr lang="pt-BR" baseline="0" dirty="0" smtClean="0"/>
              <a:t> dentro de nós os aspectos sombrios de nossa personalidade, que são nossos maiores adversários e promover a reconciliação com esses “inimigos íntimos”.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[para conex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ão com o próximo slide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RECONCILIAR: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congraçar, </a:t>
            </a:r>
            <a:r>
              <a:rPr lang="pt-B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fazer perder a má ideia que se tinha de alguém ou de alguma coisa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(Dicion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ário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Priberam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Língua Portuguesa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99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medo de encarar as</a:t>
            </a:r>
            <a:r>
              <a:rPr lang="pt-BR" baseline="0" dirty="0" smtClean="0"/>
              <a:t> imperfei</a:t>
            </a:r>
            <a:r>
              <a:rPr lang="pt-BR" baseline="0" dirty="0" smtClean="0"/>
              <a:t>ções </a:t>
            </a:r>
            <a:r>
              <a:rPr lang="pt-BR" baseline="0" dirty="0" smtClean="0"/>
              <a:t>se deve, certas vezes, </a:t>
            </a:r>
            <a:r>
              <a:rPr lang="pt-BR" baseline="0" dirty="0" smtClean="0"/>
              <a:t>à</a:t>
            </a:r>
            <a:r>
              <a:rPr lang="pt-BR" baseline="0" dirty="0" smtClean="0"/>
              <a:t> falsa ideia de que descobri-las nos torna</a:t>
            </a:r>
            <a:r>
              <a:rPr lang="pt-BR" baseline="0" dirty="0" smtClean="0"/>
              <a:t>rá mais fracos, quando, na verdade, se opera justamente o posto: nos sentimos mais seguros e nos tornamos mais fortes para travar a batalha do </a:t>
            </a:r>
            <a:r>
              <a:rPr lang="pt-BR" baseline="0" dirty="0" err="1" smtClean="0"/>
              <a:t>autoaprimoramento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AE9D-96EC-C041-BD4E-0E98EC50C36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77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123728" y="3356992"/>
            <a:ext cx="6570106" cy="1993776"/>
          </a:xfrm>
        </p:spPr>
        <p:txBody>
          <a:bodyPr lIns="45720" rIns="228600" anchor="b">
            <a:normAutofit/>
          </a:bodyPr>
          <a:lstStyle>
            <a:lvl1pPr marL="0" algn="r">
              <a:defRPr sz="5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extLst/>
          </a:lstStyle>
          <a:p>
            <a:r>
              <a:rPr kumimoji="0" lang="x-none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5422776"/>
            <a:ext cx="6560234" cy="1030560"/>
          </a:xfrm>
        </p:spPr>
        <p:txBody>
          <a:bodyPr lIns="45720" rIns="246888">
            <a:norm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x-none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CFE2B6-8864-4014-9451-D53D94932F60}" type="datetimeFigureOut">
              <a:rPr lang="pt-BR" smtClean="0"/>
              <a:t>27/03/16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‹n.º›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FE2B6-8864-4014-9451-D53D94932F60}" type="datetimeFigureOut">
              <a:rPr lang="pt-BR" smtClean="0"/>
              <a:t>27/03/16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9C851-AC0A-42DB-98E1-16E49E1D10AC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FE2B6-8864-4014-9451-D53D94932F60}" type="datetimeFigureOut">
              <a:rPr lang="pt-BR" smtClean="0"/>
              <a:t>27/03/16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9C851-AC0A-42DB-98E1-16E49E1D10AC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2064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53536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r>
              <a:rPr kumimoji="0" lang="x-none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646236"/>
            <a:ext cx="8229600" cy="4879107"/>
          </a:xfrm>
        </p:spPr>
        <p:txBody>
          <a:bodyPr/>
          <a:lstStyle>
            <a:lvl1pPr algn="just">
              <a:spcBef>
                <a:spcPts val="800"/>
              </a:spcBef>
              <a:defRPr/>
            </a:lvl1pPr>
            <a:lvl2pPr algn="just">
              <a:spcBef>
                <a:spcPts val="600"/>
              </a:spcBef>
              <a:defRPr/>
            </a:lvl2pPr>
            <a:lvl3pPr algn="just">
              <a:spcBef>
                <a:spcPts val="500"/>
              </a:spcBef>
              <a:defRPr/>
            </a:lvl3pPr>
            <a:lvl4pPr algn="just">
              <a:defRPr/>
            </a:lvl4pPr>
            <a:lvl5pPr marL="1005840" indent="0" algn="r">
              <a:spcBef>
                <a:spcPts val="600"/>
              </a:spcBef>
              <a:spcAft>
                <a:spcPts val="1200"/>
              </a:spcAft>
              <a:buNone/>
              <a:defRPr sz="1600"/>
            </a:lvl5pPr>
            <a:extLst/>
          </a:lstStyle>
          <a:p>
            <a:pPr lvl="0" eaLnBrk="1" latinLnBrk="0" hangingPunct="1"/>
            <a:r>
              <a:rPr lang="x-none" dirty="0" smtClean="0"/>
              <a:t>Click to edit Master text styles</a:t>
            </a:r>
          </a:p>
          <a:p>
            <a:pPr lvl="1" eaLnBrk="1" latinLnBrk="0" hangingPunct="1"/>
            <a:r>
              <a:rPr lang="x-none" dirty="0" smtClean="0"/>
              <a:t>Second level</a:t>
            </a:r>
          </a:p>
          <a:p>
            <a:pPr lvl="2" eaLnBrk="1" latinLnBrk="0" hangingPunct="1"/>
            <a:r>
              <a:rPr lang="x-none" dirty="0" smtClean="0"/>
              <a:t>Third level</a:t>
            </a:r>
          </a:p>
          <a:p>
            <a:pPr lvl="3" eaLnBrk="1" latinLnBrk="0" hangingPunct="1"/>
            <a:r>
              <a:rPr lang="x-none" dirty="0" smtClean="0"/>
              <a:t>Fourth level</a:t>
            </a:r>
          </a:p>
          <a:p>
            <a:pPr lvl="4" eaLnBrk="1" latinLnBrk="0" hangingPunct="1"/>
            <a:r>
              <a:rPr lang="x-none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535103"/>
            <a:ext cx="3002280" cy="274320"/>
          </a:xfrm>
        </p:spPr>
        <p:txBody>
          <a:bodyPr/>
          <a:lstStyle>
            <a:extLst/>
          </a:lstStyle>
          <a:p>
            <a:fld id="{36CFE2B6-8864-4014-9451-D53D94932F60}" type="datetimeFigureOut">
              <a:rPr lang="pt-BR" smtClean="0"/>
              <a:t>27/03/16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535103"/>
            <a:ext cx="4212264" cy="27432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39056"/>
            <a:ext cx="464288" cy="274320"/>
          </a:xfrm>
        </p:spPr>
        <p:txBody>
          <a:bodyPr/>
          <a:lstStyle>
            <a:extLst/>
          </a:lstStyle>
          <a:p>
            <a:fld id="{B8B9C851-AC0A-42DB-98E1-16E49E1D10AC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0128" y="3101882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64704"/>
            <a:ext cx="7772400" cy="2298960"/>
          </a:xfrm>
        </p:spPr>
        <p:txBody>
          <a:bodyPr rIns="100584">
            <a:normAutofit/>
          </a:bodyPr>
          <a:lstStyle>
            <a:lvl1pPr algn="r">
              <a:buNone/>
              <a:defRPr sz="4400" b="1" cap="none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r>
              <a:rPr kumimoji="0" lang="x-none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15432"/>
            <a:ext cx="7772400" cy="1941760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x-none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CFE2B6-8864-4014-9451-D53D94932F60}" type="datetimeFigureOut">
              <a:rPr lang="pt-BR" smtClean="0"/>
              <a:t>27/03/16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B9C851-AC0A-42DB-98E1-16E49E1D10AC}" type="slidenum">
              <a:rPr lang="pt-BR" smtClean="0"/>
              <a:t>‹n.º›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FE2B6-8864-4014-9451-D53D94932F60}" type="datetimeFigureOut">
              <a:rPr lang="pt-BR" smtClean="0"/>
              <a:t>27/03/16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8B9C851-AC0A-42DB-98E1-16E49E1D10AC}" type="slidenum">
              <a:rPr lang="pt-BR" smtClean="0"/>
              <a:t>‹n.º›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FE2B6-8864-4014-9451-D53D94932F60}" type="datetimeFigureOut">
              <a:rPr lang="pt-BR" smtClean="0"/>
              <a:t>27/03/16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8B9C851-AC0A-42DB-98E1-16E49E1D10AC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FE2B6-8864-4014-9451-D53D94932F60}" type="datetimeFigureOut">
              <a:rPr lang="pt-BR" smtClean="0"/>
              <a:t>27/03/16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9C851-AC0A-42DB-98E1-16E49E1D10AC}" type="slidenum">
              <a:rPr lang="pt-BR" smtClean="0"/>
              <a:t>‹n.º›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FE2B6-8864-4014-9451-D53D94932F60}" type="datetimeFigureOut">
              <a:rPr lang="pt-BR" smtClean="0"/>
              <a:t>27/03/16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9C851-AC0A-42DB-98E1-16E49E1D10AC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CFE2B6-8864-4014-9451-D53D94932F60}" type="datetimeFigureOut">
              <a:rPr lang="pt-BR" smtClean="0"/>
              <a:t>27/03/16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‹n.º›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x-non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CFE2B6-8864-4014-9451-D53D94932F60}" type="datetimeFigureOut">
              <a:rPr lang="pt-BR" smtClean="0"/>
              <a:t>27/03/16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B9C851-AC0A-42DB-98E1-16E49E1D10AC}" type="slidenum">
              <a:rPr lang="pt-BR" smtClean="0"/>
              <a:t>‹n.º›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6CFE2B6-8864-4014-9451-D53D94932F60}" type="datetimeFigureOut">
              <a:rPr lang="pt-BR" smtClean="0"/>
              <a:t>27/03/16</a:t>
            </a:fld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8B9C851-AC0A-42DB-98E1-16E49E1D10AC}" type="slidenum">
              <a:rPr lang="pt-BR" smtClean="0"/>
              <a:t>‹n.º›</a:t>
            </a:fld>
            <a:endParaRPr lang="pt-B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</a:bodyPr>
          <a:lstStyle>
            <a:extLst/>
          </a:lstStyle>
          <a:p>
            <a:r>
              <a:rPr kumimoji="0" lang="x-none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x-none" dirty="0" smtClean="0"/>
              <a:t>Click to edit Master text styles</a:t>
            </a:r>
          </a:p>
          <a:p>
            <a:pPr lvl="1" eaLnBrk="1" latinLnBrk="0" hangingPunct="1"/>
            <a:r>
              <a:rPr kumimoji="0" lang="x-none" dirty="0" smtClean="0"/>
              <a:t>Second level</a:t>
            </a:r>
          </a:p>
          <a:p>
            <a:pPr lvl="2" eaLnBrk="1" latinLnBrk="0" hangingPunct="1"/>
            <a:r>
              <a:rPr kumimoji="0" lang="x-none" dirty="0" smtClean="0"/>
              <a:t>Third level</a:t>
            </a:r>
          </a:p>
          <a:p>
            <a:pPr lvl="3" eaLnBrk="1" latinLnBrk="0" hangingPunct="1"/>
            <a:r>
              <a:rPr kumimoji="0" lang="x-none" dirty="0" smtClean="0"/>
              <a:t>Fourth level</a:t>
            </a:r>
          </a:p>
          <a:p>
            <a:pPr lvl="4" eaLnBrk="1" latinLnBrk="0" hangingPunct="1"/>
            <a:r>
              <a:rPr kumimoji="0" lang="x-none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b="0" kern="1200" cap="none" spc="0">
          <a:ln>
            <a:noFill/>
          </a:ln>
          <a:solidFill>
            <a:schemeClr val="accent1"/>
          </a:solidFill>
          <a:effectLst/>
          <a:latin typeface="DK Lemon Yellow Sun"/>
          <a:ea typeface="+mj-ea"/>
          <a:cs typeface="DK Lemon Yellow Sun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2800" kern="1200">
          <a:solidFill>
            <a:schemeClr val="accent1">
              <a:lumMod val="50000"/>
            </a:schemeClr>
          </a:solidFill>
          <a:latin typeface="Avenir Book"/>
          <a:ea typeface="+mn-ea"/>
          <a:cs typeface="Avenir Book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accent1">
              <a:lumMod val="50000"/>
            </a:schemeClr>
          </a:solidFill>
          <a:latin typeface="Avenir Book"/>
          <a:ea typeface="+mn-ea"/>
          <a:cs typeface="Avenir Book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accent1">
              <a:lumMod val="50000"/>
            </a:schemeClr>
          </a:solidFill>
          <a:latin typeface="Avenir Book"/>
          <a:ea typeface="+mn-ea"/>
          <a:cs typeface="Avenir Book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accent1">
              <a:lumMod val="50000"/>
            </a:schemeClr>
          </a:solidFill>
          <a:latin typeface="Avenir Book"/>
          <a:ea typeface="+mn-ea"/>
          <a:cs typeface="Avenir Book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accent1">
              <a:lumMod val="50000"/>
            </a:schemeClr>
          </a:solidFill>
          <a:latin typeface="Avenir Book"/>
          <a:ea typeface="+mn-ea"/>
          <a:cs typeface="Avenir Book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3728" y="2636912"/>
            <a:ext cx="6570106" cy="1993776"/>
          </a:xfrm>
        </p:spPr>
        <p:txBody>
          <a:bodyPr>
            <a:normAutofit/>
          </a:bodyPr>
          <a:lstStyle/>
          <a:p>
            <a:r>
              <a:rPr lang="pt-BR" sz="6600" dirty="0" smtClean="0"/>
              <a:t>Autoconhecimento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3600" y="4581128"/>
            <a:ext cx="6560234" cy="103056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Os Prazeres da Alma</a:t>
            </a:r>
            <a:endParaRPr lang="pt-BR" sz="24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136179" y="5710808"/>
            <a:ext cx="6560234" cy="1030560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accent1">
                    <a:lumMod val="50000"/>
                  </a:schemeClr>
                </a:solidFill>
                <a:effectLst/>
                <a:latin typeface="Avenir Book"/>
                <a:ea typeface="+mn-ea"/>
                <a:cs typeface="Avenir Book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accent1">
                    <a:lumMod val="50000"/>
                  </a:schemeClr>
                </a:solidFill>
                <a:latin typeface="Avenir Book"/>
                <a:ea typeface="+mn-ea"/>
                <a:cs typeface="Avenir Book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accent1">
                    <a:lumMod val="50000"/>
                  </a:schemeClr>
                </a:solidFill>
                <a:latin typeface="Avenir Book"/>
                <a:ea typeface="+mn-ea"/>
                <a:cs typeface="Avenir Book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accent1">
                    <a:lumMod val="50000"/>
                  </a:schemeClr>
                </a:solidFill>
                <a:latin typeface="Avenir Book"/>
                <a:ea typeface="+mn-ea"/>
                <a:cs typeface="Avenir Book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accent1">
                    <a:lumMod val="50000"/>
                  </a:schemeClr>
                </a:solidFill>
                <a:latin typeface="Avenir Book"/>
                <a:ea typeface="+mn-ea"/>
                <a:cs typeface="Avenir Book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 smtClean="0">
                <a:solidFill>
                  <a:schemeClr val="accent2"/>
                </a:solidFill>
              </a:rPr>
              <a:t>Escola de Evangelização de Pacientes</a:t>
            </a:r>
          </a:p>
          <a:p>
            <a:r>
              <a:rPr lang="pt-BR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Grupo Espírita </a:t>
            </a:r>
            <a:r>
              <a:rPr lang="pt-BR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Guillon</a:t>
            </a:r>
            <a:r>
              <a:rPr lang="pt-BR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Ribeiro</a:t>
            </a:r>
            <a:endParaRPr lang="pt-BR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Medo de encarar as imperfeições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981200"/>
            <a:ext cx="5544616" cy="461615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Às vezes, não fazemos esse exercício por medo, pois o desconhecido nos causa temor.</a:t>
            </a:r>
          </a:p>
          <a:p>
            <a:r>
              <a:rPr lang="pt-BR" dirty="0" smtClean="0"/>
              <a:t>“</a:t>
            </a:r>
            <a:r>
              <a:rPr lang="pt-BR" dirty="0"/>
              <a:t>Quando temos a coragem de ouvir os </a:t>
            </a:r>
            <a:r>
              <a:rPr lang="pt-BR" dirty="0" smtClean="0"/>
              <a:t>‘demônios’</a:t>
            </a:r>
            <a:r>
              <a:rPr lang="pt-BR" baseline="30000" dirty="0"/>
              <a:t> 1</a:t>
            </a:r>
            <a:r>
              <a:rPr lang="pt-BR" dirty="0" smtClean="0"/>
              <a:t> </a:t>
            </a:r>
            <a:r>
              <a:rPr lang="pt-BR" dirty="0"/>
              <a:t>interiores </a:t>
            </a:r>
            <a:r>
              <a:rPr lang="en-US" dirty="0" smtClean="0"/>
              <a:t>–</a:t>
            </a:r>
            <a:r>
              <a:rPr lang="pt-BR" dirty="0" smtClean="0"/>
              <a:t> [...] aquelas </a:t>
            </a:r>
            <a:r>
              <a:rPr lang="pt-BR" dirty="0"/>
              <a:t>tendências em nós que mais tememos e das quais fugimos </a:t>
            </a:r>
            <a:r>
              <a:rPr lang="en-US" dirty="0" smtClean="0"/>
              <a:t>–</a:t>
            </a:r>
            <a:r>
              <a:rPr lang="pt-BR" dirty="0" smtClean="0"/>
              <a:t>, </a:t>
            </a:r>
            <a:r>
              <a:rPr lang="pt-BR" dirty="0"/>
              <a:t>atingimos com mais facilidade a auto-melhoria</a:t>
            </a:r>
            <a:r>
              <a:rPr lang="pt-BR" dirty="0" smtClean="0"/>
              <a:t>.”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</a:t>
            </a:r>
            <a:r>
              <a:rPr lang="pt-BR" i="1" dirty="0" smtClean="0"/>
              <a:t>Alma</a:t>
            </a:r>
            <a:r>
              <a:rPr lang="pt-BR" dirty="0" smtClean="0"/>
              <a:t>, </a:t>
            </a:r>
            <a:r>
              <a:rPr lang="pt-BR" dirty="0"/>
              <a:t>lição “Autoconhecimento”)</a:t>
            </a:r>
          </a:p>
          <a:p>
            <a:pPr lvl="4"/>
            <a:r>
              <a:rPr lang="pt-BR" baseline="30000" dirty="0" smtClean="0"/>
              <a:t>1</a:t>
            </a:r>
            <a:r>
              <a:rPr lang="pt-BR" dirty="0" smtClean="0"/>
              <a:t>  </a:t>
            </a:r>
            <a:r>
              <a:rPr lang="pt-BR" dirty="0"/>
              <a:t>“Diabo” </a:t>
            </a:r>
            <a:r>
              <a:rPr lang="en-US" dirty="0"/>
              <a:t>–</a:t>
            </a:r>
            <a:r>
              <a:rPr lang="pt-BR" dirty="0"/>
              <a:t> do grego </a:t>
            </a:r>
            <a:r>
              <a:rPr lang="pt-BR" i="1" dirty="0" err="1"/>
              <a:t>diábolos</a:t>
            </a:r>
            <a:r>
              <a:rPr lang="pt-BR" dirty="0"/>
              <a:t> e do latim </a:t>
            </a:r>
            <a:r>
              <a:rPr lang="pt-BR" i="1" dirty="0" err="1"/>
              <a:t>diabolus</a:t>
            </a:r>
            <a:r>
              <a:rPr lang="pt-BR" dirty="0"/>
              <a:t> </a:t>
            </a:r>
            <a:r>
              <a:rPr lang="en-US" dirty="0"/>
              <a:t>–</a:t>
            </a:r>
            <a:r>
              <a:rPr lang="pt-BR" dirty="0"/>
              <a:t> significa literalmente “o que separa”, “o que desune”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96" y="1988840"/>
            <a:ext cx="2343028" cy="340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99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 quem é a culpa?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Outras vezes é mais fácil e mais cômodo justificar nossas atitudes negativas por fatores externos a nós.</a:t>
            </a:r>
          </a:p>
          <a:p>
            <a:pPr marL="4483100"/>
            <a:r>
              <a:rPr lang="pt-BR" dirty="0" smtClean="0"/>
              <a:t>“</a:t>
            </a:r>
            <a:r>
              <a:rPr lang="pt-BR" dirty="0"/>
              <a:t>Não podemos </a:t>
            </a:r>
            <a:r>
              <a:rPr lang="pt-BR" dirty="0" err="1" smtClean="0"/>
              <a:t>proje-tar</a:t>
            </a:r>
            <a:r>
              <a:rPr lang="pt-BR" dirty="0" smtClean="0"/>
              <a:t> </a:t>
            </a:r>
            <a:r>
              <a:rPr lang="pt-BR" dirty="0"/>
              <a:t>nossas atitudes rudes, sombrias, </a:t>
            </a:r>
            <a:r>
              <a:rPr lang="pt-BR" dirty="0" err="1" smtClean="0"/>
              <a:t>insu-portáveis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err="1" smtClean="0"/>
              <a:t>complica-das</a:t>
            </a:r>
            <a:r>
              <a:rPr lang="pt-BR" dirty="0" smtClean="0"/>
              <a:t> </a:t>
            </a:r>
            <a:r>
              <a:rPr lang="pt-BR" dirty="0"/>
              <a:t>sobre </a:t>
            </a:r>
            <a:r>
              <a:rPr lang="pt-BR" dirty="0" smtClean="0"/>
              <a:t>entidades </a:t>
            </a:r>
            <a:r>
              <a:rPr lang="pt-BR" dirty="0"/>
              <a:t>exteriores, como os </a:t>
            </a:r>
            <a:r>
              <a:rPr lang="pt-BR" dirty="0" smtClean="0"/>
              <a:t>‘demônios’.”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</a:t>
            </a:r>
            <a:r>
              <a:rPr lang="pt-BR" i="1" dirty="0" smtClean="0"/>
              <a:t>Alma</a:t>
            </a:r>
            <a:r>
              <a:rPr lang="pt-BR" dirty="0" smtClean="0"/>
              <a:t>, </a:t>
            </a:r>
            <a:r>
              <a:rPr lang="pt-BR" dirty="0"/>
              <a:t>lição “Autoconhecimento”)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83568" y="3356992"/>
            <a:ext cx="3883885" cy="2413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33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Progresso passa pela observação de si mesmo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23928" y="1981200"/>
            <a:ext cx="4896544" cy="4616152"/>
          </a:xfrm>
        </p:spPr>
        <p:txBody>
          <a:bodyPr>
            <a:normAutofit/>
          </a:bodyPr>
          <a:lstStyle/>
          <a:p>
            <a:r>
              <a:rPr lang="pt-BR" dirty="0" smtClean="0"/>
              <a:t>“Não </a:t>
            </a:r>
            <a:r>
              <a:rPr lang="pt-BR" dirty="0"/>
              <a:t>há progresso </a:t>
            </a:r>
            <a:r>
              <a:rPr lang="pt-BR" dirty="0" smtClean="0"/>
              <a:t>possível </a:t>
            </a:r>
            <a:r>
              <a:rPr lang="pt-BR" dirty="0"/>
              <a:t>sem </a:t>
            </a:r>
            <a:r>
              <a:rPr lang="pt-BR" dirty="0" smtClean="0"/>
              <a:t>observação </a:t>
            </a:r>
            <a:r>
              <a:rPr lang="pt-BR" dirty="0"/>
              <a:t>atenta de </a:t>
            </a:r>
            <a:r>
              <a:rPr lang="pt-BR" dirty="0" smtClean="0"/>
              <a:t>nós </a:t>
            </a:r>
            <a:r>
              <a:rPr lang="pt-BR" dirty="0"/>
              <a:t>mesmos. É </a:t>
            </a:r>
            <a:r>
              <a:rPr lang="pt-BR" dirty="0" smtClean="0"/>
              <a:t>necessário </a:t>
            </a:r>
            <a:r>
              <a:rPr lang="pt-BR" dirty="0">
                <a:solidFill>
                  <a:srgbClr val="A3A101"/>
                </a:solidFill>
              </a:rPr>
              <a:t>vigiar todos os nossos atos impulsivos</a:t>
            </a:r>
            <a:r>
              <a:rPr lang="pt-BR" dirty="0"/>
              <a:t> para chegarmos a saber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em que sentido devemos dirigir nossos 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esforços </a:t>
            </a:r>
            <a:r>
              <a:rPr lang="pt-BR" dirty="0"/>
              <a:t>para nos </a:t>
            </a:r>
            <a:r>
              <a:rPr lang="pt-BR" dirty="0" err="1" smtClean="0"/>
              <a:t>aperfei-çoarmos</a:t>
            </a:r>
            <a:r>
              <a:rPr lang="pt-BR" dirty="0" smtClean="0"/>
              <a:t>...”</a:t>
            </a:r>
            <a:endParaRPr lang="pt-BR" dirty="0"/>
          </a:p>
          <a:p>
            <a:pPr marL="268288" lvl="4"/>
            <a:r>
              <a:rPr lang="pt-BR" dirty="0" smtClean="0"/>
              <a:t>(LÉON DENIS. </a:t>
            </a:r>
            <a:r>
              <a:rPr lang="pt-BR" i="1" dirty="0" smtClean="0"/>
              <a:t>O Problema do Ser, do Destino e da Dor</a:t>
            </a:r>
            <a:r>
              <a:rPr lang="pt-BR" dirty="0" smtClean="0"/>
              <a:t>, Terceira Parte, cap. 24)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08920"/>
            <a:ext cx="2880320" cy="2917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04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Meta: o caminho do meio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646236"/>
            <a:ext cx="4557192" cy="4879107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“</a:t>
            </a:r>
            <a:r>
              <a:rPr lang="pt-BR" dirty="0"/>
              <a:t>Ao aceitarmos nossos </a:t>
            </a:r>
            <a:r>
              <a:rPr lang="pt-BR" dirty="0" smtClean="0"/>
              <a:t>‘opostos’</a:t>
            </a:r>
            <a:endParaRPr lang="pt-BR" dirty="0"/>
          </a:p>
          <a:p>
            <a:pPr lvl="1"/>
            <a:r>
              <a:rPr lang="pt-BR" dirty="0" smtClean="0"/>
              <a:t>autoritarismo</a:t>
            </a:r>
            <a:r>
              <a:rPr lang="pt-BR" dirty="0"/>
              <a:t>-</a:t>
            </a:r>
            <a:r>
              <a:rPr lang="pt-BR" dirty="0" smtClean="0"/>
              <a:t>subserviência</a:t>
            </a:r>
            <a:endParaRPr lang="pt-BR" dirty="0"/>
          </a:p>
          <a:p>
            <a:pPr lvl="1"/>
            <a:r>
              <a:rPr lang="pt-BR" dirty="0" smtClean="0"/>
              <a:t>bajulação</a:t>
            </a:r>
            <a:r>
              <a:rPr lang="pt-BR" dirty="0"/>
              <a:t>-</a:t>
            </a:r>
            <a:r>
              <a:rPr lang="pt-BR" dirty="0" smtClean="0"/>
              <a:t>desprezo</a:t>
            </a:r>
            <a:endParaRPr lang="pt-BR" dirty="0"/>
          </a:p>
          <a:p>
            <a:pPr lvl="1"/>
            <a:r>
              <a:rPr lang="pt-BR" dirty="0" smtClean="0"/>
              <a:t>futilidade</a:t>
            </a:r>
            <a:r>
              <a:rPr lang="pt-BR" dirty="0"/>
              <a:t>-</a:t>
            </a:r>
            <a:r>
              <a:rPr lang="pt-BR" dirty="0" smtClean="0"/>
              <a:t>desleixo</a:t>
            </a:r>
            <a:endParaRPr lang="pt-BR" dirty="0"/>
          </a:p>
          <a:p>
            <a:pPr lvl="1"/>
            <a:r>
              <a:rPr lang="pt-BR" dirty="0" smtClean="0"/>
              <a:t>artimanha</a:t>
            </a:r>
            <a:r>
              <a:rPr lang="pt-BR" dirty="0"/>
              <a:t>-</a:t>
            </a:r>
            <a:r>
              <a:rPr lang="pt-BR" dirty="0" smtClean="0"/>
              <a:t>credulidade</a:t>
            </a:r>
            <a:endParaRPr lang="pt-BR" dirty="0"/>
          </a:p>
          <a:p>
            <a:pPr lvl="1"/>
            <a:r>
              <a:rPr lang="pt-BR" dirty="0" err="1" smtClean="0"/>
              <a:t>possessividade</a:t>
            </a:r>
            <a:r>
              <a:rPr lang="pt-BR" dirty="0" err="1"/>
              <a:t>-</a:t>
            </a:r>
            <a:r>
              <a:rPr lang="pt-BR" dirty="0" err="1" smtClean="0"/>
              <a:t>insensibili-dade</a:t>
            </a:r>
            <a:endParaRPr lang="pt-BR" dirty="0" smtClean="0"/>
          </a:p>
          <a:p>
            <a:r>
              <a:rPr lang="pt-BR" dirty="0" smtClean="0"/>
              <a:t>aprendemos </a:t>
            </a:r>
            <a:r>
              <a:rPr lang="pt-BR" dirty="0"/>
              <a:t>o ponto de </a:t>
            </a:r>
            <a:r>
              <a:rPr lang="pt-BR" dirty="0" smtClean="0"/>
              <a:t>equilíbrio </a:t>
            </a:r>
            <a:r>
              <a:rPr lang="pt-BR" dirty="0"/>
              <a:t>das polaridades </a:t>
            </a:r>
            <a:r>
              <a:rPr lang="en-US" dirty="0" smtClean="0"/>
              <a:t>–</a:t>
            </a:r>
            <a:r>
              <a:rPr lang="pt-BR" dirty="0" smtClean="0"/>
              <a:t> é </a:t>
            </a:r>
            <a:r>
              <a:rPr lang="pt-BR" dirty="0"/>
              <a:t>admitindo os lados </a:t>
            </a:r>
            <a:r>
              <a:rPr lang="pt-BR" dirty="0" smtClean="0"/>
              <a:t>que chegamos </a:t>
            </a:r>
            <a:r>
              <a:rPr lang="pt-BR" dirty="0"/>
              <a:t>ao meio-termo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</a:t>
            </a:r>
            <a:r>
              <a:rPr lang="pt-BR" dirty="0"/>
              <a:t>HAMMED. </a:t>
            </a:r>
            <a:r>
              <a:rPr lang="pt-BR" i="1" dirty="0"/>
              <a:t>Os Prazeres da </a:t>
            </a:r>
            <a:r>
              <a:rPr lang="pt-BR" i="1" dirty="0" smtClean="0"/>
              <a:t>Alma</a:t>
            </a:r>
            <a:r>
              <a:rPr lang="pt-BR" dirty="0" smtClean="0"/>
              <a:t>, </a:t>
            </a:r>
            <a:r>
              <a:rPr lang="pt-BR" dirty="0"/>
              <a:t>lição “Autoconhecimento”)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631" r="16192" b="6159"/>
          <a:stretch/>
        </p:blipFill>
        <p:spPr>
          <a:xfrm>
            <a:off x="5364088" y="2492896"/>
            <a:ext cx="3337077" cy="2690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341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 a melhor forma de conhecer-se?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5657702" cy="461615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A3A101"/>
                </a:solidFill>
              </a:rPr>
              <a:t>Muitas </a:t>
            </a:r>
            <a:r>
              <a:rPr lang="pt-BR" dirty="0">
                <a:solidFill>
                  <a:srgbClr val="A3A101"/>
                </a:solidFill>
              </a:rPr>
              <a:t>faltas que cometemos nos passam despercebidas</a:t>
            </a:r>
            <a:r>
              <a:rPr lang="pt-BR" dirty="0"/>
              <a:t>. </a:t>
            </a:r>
            <a:r>
              <a:rPr lang="pt-BR" dirty="0" smtClean="0"/>
              <a:t>[...] </a:t>
            </a:r>
            <a:r>
              <a:rPr lang="pt-BR" dirty="0"/>
              <a:t>A </a:t>
            </a:r>
            <a:r>
              <a:rPr lang="pt-BR" dirty="0">
                <a:solidFill>
                  <a:srgbClr val="66A7B9"/>
                </a:solidFill>
              </a:rPr>
              <a:t>forma </a:t>
            </a:r>
            <a:r>
              <a:rPr lang="pt-BR" dirty="0" smtClean="0">
                <a:solidFill>
                  <a:srgbClr val="66A7B9"/>
                </a:solidFill>
              </a:rPr>
              <a:t>interrogativa</a:t>
            </a:r>
            <a:r>
              <a:rPr lang="pt-BR" dirty="0" smtClean="0"/>
              <a:t> </a:t>
            </a:r>
            <a:r>
              <a:rPr lang="pt-BR" dirty="0"/>
              <a:t>tem alguma coisa de mais preciso do que qualquer </a:t>
            </a:r>
            <a:r>
              <a:rPr lang="pt-BR" dirty="0" smtClean="0"/>
              <a:t>máxima [...]. </a:t>
            </a:r>
            <a:r>
              <a:rPr lang="pt-BR" dirty="0"/>
              <a:t>Aquela exige respostas </a:t>
            </a:r>
            <a:r>
              <a:rPr lang="pt-BR" dirty="0" smtClean="0"/>
              <a:t>categóricas, </a:t>
            </a:r>
            <a:r>
              <a:rPr lang="pt-BR" dirty="0"/>
              <a:t>por um sim ou um </a:t>
            </a:r>
            <a:r>
              <a:rPr lang="pt-BR" dirty="0" smtClean="0"/>
              <a:t>não [...]. </a:t>
            </a:r>
            <a:r>
              <a:rPr lang="pt-BR" dirty="0"/>
              <a:t>E, pela soma que derem as respostas, </a:t>
            </a:r>
            <a:r>
              <a:rPr lang="pt-BR" dirty="0" smtClean="0"/>
              <a:t>poderemos </a:t>
            </a:r>
            <a:r>
              <a:rPr lang="pt-BR" dirty="0"/>
              <a:t>computar a soma de </a:t>
            </a:r>
            <a:r>
              <a:rPr lang="pt-BR" dirty="0" smtClean="0"/>
              <a:t>bem </a:t>
            </a:r>
            <a:r>
              <a:rPr lang="pt-BR" dirty="0"/>
              <a:t>ou de mal que existe em </a:t>
            </a:r>
            <a:r>
              <a:rPr lang="pt-BR" dirty="0" smtClean="0"/>
              <a:t>nós.”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/>
              <a:t>O Livro dos Espíritos</a:t>
            </a:r>
            <a:r>
              <a:rPr lang="pt-BR" dirty="0"/>
              <a:t>, </a:t>
            </a:r>
            <a:r>
              <a:rPr lang="pt-BR" dirty="0" err="1"/>
              <a:t>perg</a:t>
            </a:r>
            <a:r>
              <a:rPr lang="pt-BR" dirty="0"/>
              <a:t>. </a:t>
            </a:r>
            <a:r>
              <a:rPr lang="pt-BR" dirty="0" smtClean="0"/>
              <a:t>919.a)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492896"/>
            <a:ext cx="22733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43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Autoconhecimento: exercício constante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646236"/>
            <a:ext cx="5688632" cy="4879107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O autoconhecimento requer um constante exercício, no reino do pensamento reflexivo, sobre as sensações externas e internas. Viver uma vida sem reflexão é como escutar uma música sem melodia</a:t>
            </a:r>
            <a:r>
              <a:rPr lang="pt-BR" dirty="0" smtClean="0"/>
              <a:t>.”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</a:t>
            </a:r>
            <a:r>
              <a:rPr lang="pt-BR" i="1" dirty="0" smtClean="0"/>
              <a:t>Alma</a:t>
            </a:r>
            <a:r>
              <a:rPr lang="pt-BR" dirty="0" smtClean="0"/>
              <a:t>, </a:t>
            </a:r>
            <a:r>
              <a:rPr lang="pt-BR" dirty="0"/>
              <a:t>lição “Autoconhecimento”)</a:t>
            </a:r>
          </a:p>
        </p:txBody>
      </p:sp>
    </p:spTree>
    <p:extLst>
      <p:ext uri="{BB962C8B-B14F-4D97-AF65-F5344CB8AC3E}">
        <p14:creationId xmlns:p14="http://schemas.microsoft.com/office/powerpoint/2010/main" val="21747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Pense um pouco...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Se você trabalhasse em uma multinacional e fosse convidado(a) a viajar para um país chamado Suazilândia, o que você responderia? O que faria a respeito?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Necessidade do conhecimento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646236"/>
            <a:ext cx="3981128" cy="4879107"/>
          </a:xfrm>
        </p:spPr>
        <p:txBody>
          <a:bodyPr>
            <a:normAutofit/>
          </a:bodyPr>
          <a:lstStyle/>
          <a:p>
            <a:r>
              <a:rPr lang="pt-BR" dirty="0" smtClean="0"/>
              <a:t>Em todas as áreas de atuação, conhecer e entender os </a:t>
            </a:r>
            <a:r>
              <a:rPr lang="pt-BR" dirty="0" err="1" smtClean="0"/>
              <a:t>meca-nismos</a:t>
            </a:r>
            <a:r>
              <a:rPr lang="pt-BR" dirty="0" smtClean="0"/>
              <a:t> envolvidos num processo nos possibilita alcançar melhores resultados.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916832"/>
            <a:ext cx="390359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25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Em matéria de conhecimento, </a:t>
            </a:r>
            <a:br>
              <a:rPr lang="pt-BR" dirty="0" smtClean="0"/>
            </a:br>
            <a:r>
              <a:rPr lang="pt-BR" dirty="0" smtClean="0"/>
              <a:t>qual a maior necessidade do homem?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46236"/>
            <a:ext cx="4536504" cy="4879107"/>
          </a:xfrm>
        </p:spPr>
        <p:txBody>
          <a:bodyPr/>
          <a:lstStyle/>
          <a:p>
            <a:r>
              <a:rPr lang="pt-BR" dirty="0" smtClean="0"/>
              <a:t>“Como nos tempos mais recuados das civilizações mortas, temos de reafirmar que a </a:t>
            </a:r>
            <a:r>
              <a:rPr lang="pt-BR" dirty="0" smtClean="0">
                <a:solidFill>
                  <a:schemeClr val="accent1"/>
                </a:solidFill>
              </a:rPr>
              <a:t>maior necessidade da criatura humana</a:t>
            </a:r>
            <a:r>
              <a:rPr lang="pt-BR" dirty="0" smtClean="0"/>
              <a:t> ainda é a do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conhecimento de si mesma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O Consolador</a:t>
            </a:r>
            <a:r>
              <a:rPr lang="pt-BR" dirty="0" smtClean="0"/>
              <a:t>, </a:t>
            </a:r>
            <a:br>
              <a:rPr lang="pt-BR" dirty="0" smtClean="0"/>
            </a:br>
            <a:r>
              <a:rPr lang="pt-BR" dirty="0" err="1" smtClean="0"/>
              <a:t>perg</a:t>
            </a:r>
            <a:r>
              <a:rPr lang="pt-BR" dirty="0" smtClean="0"/>
              <a:t>. 232)</a:t>
            </a:r>
          </a:p>
          <a:p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44824"/>
            <a:ext cx="338437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63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é o autoconhecimento?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“O autoconhecimento é a capacidade inata que nos permite perceber, de forma gradativa, tudo que </a:t>
            </a:r>
            <a:r>
              <a:rPr lang="pt-BR" dirty="0" smtClean="0">
                <a:solidFill>
                  <a:srgbClr val="B1A35A"/>
                </a:solidFill>
              </a:rPr>
              <a:t>necessitamos transformar</a:t>
            </a:r>
            <a:r>
              <a:rPr lang="pt-BR" dirty="0" smtClean="0"/>
              <a:t>. Ao mesmo tempo, amplia a consciência sobre nossos 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potenciais adormecidos</a:t>
            </a:r>
            <a:r>
              <a:rPr lang="pt-BR" dirty="0" smtClean="0"/>
              <a:t>, a fim de que possamos vir a ser aquilo que somos em essência.”</a:t>
            </a:r>
          </a:p>
          <a:p>
            <a:pPr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“Autoconhecimento”)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05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Compreensão: a melhor estratégia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981200"/>
            <a:ext cx="4824536" cy="4616152"/>
          </a:xfrm>
        </p:spPr>
        <p:txBody>
          <a:bodyPr>
            <a:normAutofit/>
          </a:bodyPr>
          <a:lstStyle/>
          <a:p>
            <a:r>
              <a:rPr lang="pt-BR" dirty="0" smtClean="0"/>
              <a:t>“O </a:t>
            </a:r>
            <a:r>
              <a:rPr lang="pt-BR" dirty="0"/>
              <a:t>autoconhecimento nos dá a habilidade de saber como e onde agem nossos pontos frágeis e até a quem atribuímos nossas emoções e sentimentos, </a:t>
            </a:r>
            <a:r>
              <a:rPr lang="pt-BR" dirty="0" smtClean="0"/>
              <a:t>facilitando</a:t>
            </a:r>
            <a:r>
              <a:rPr lang="pt-BR" dirty="0"/>
              <a:t>-nos </a:t>
            </a:r>
            <a:r>
              <a:rPr lang="pt-BR" dirty="0" err="1" smtClean="0"/>
              <a:t>compreen-der</a:t>
            </a:r>
            <a:r>
              <a:rPr lang="pt-BR" dirty="0" smtClean="0"/>
              <a:t> </a:t>
            </a:r>
            <a:r>
              <a:rPr lang="pt-BR" dirty="0"/>
              <a:t>melhor os que nos rodeiam</a:t>
            </a:r>
            <a:r>
              <a:rPr lang="pt-BR" dirty="0" smtClean="0"/>
              <a:t>.”</a:t>
            </a:r>
            <a:endParaRPr lang="pt-BR" dirty="0"/>
          </a:p>
          <a:p>
            <a:pPr lvl="4"/>
            <a:r>
              <a:rPr lang="pt-BR" dirty="0" smtClean="0"/>
              <a:t>(</a:t>
            </a:r>
            <a:r>
              <a:rPr lang="pt-BR" dirty="0"/>
              <a:t>HAMMED. </a:t>
            </a:r>
            <a:r>
              <a:rPr lang="pt-BR" i="1" dirty="0"/>
              <a:t>Os Prazeres da </a:t>
            </a:r>
            <a:r>
              <a:rPr lang="pt-BR" i="1" dirty="0" smtClean="0"/>
              <a:t>Alma</a:t>
            </a:r>
            <a:r>
              <a:rPr lang="pt-BR" dirty="0" smtClean="0"/>
              <a:t>, </a:t>
            </a:r>
            <a:r>
              <a:rPr lang="pt-BR" dirty="0"/>
              <a:t>lição “Autoconhecimento”)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60848"/>
            <a:ext cx="3109808" cy="386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0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 conhecer-se gera sofrimento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981200"/>
            <a:ext cx="4608512" cy="4616152"/>
          </a:xfrm>
        </p:spPr>
        <p:txBody>
          <a:bodyPr>
            <a:normAutofit/>
          </a:bodyPr>
          <a:lstStyle/>
          <a:p>
            <a:r>
              <a:rPr lang="pt-BR" dirty="0" smtClean="0"/>
              <a:t>“Muitos </a:t>
            </a:r>
            <a:r>
              <a:rPr lang="pt-BR" dirty="0"/>
              <a:t>relacionamentos não dão certo porque as pessoas não olham para dentro de si mesmas, não percebendo, assim, seus pontos </a:t>
            </a:r>
            <a:r>
              <a:rPr lang="pt-BR" dirty="0" smtClean="0"/>
              <a:t>vulneráveis </a:t>
            </a:r>
            <a:r>
              <a:rPr lang="pt-BR" dirty="0"/>
              <a:t>e suas limitações</a:t>
            </a:r>
            <a:r>
              <a:rPr lang="pt-BR" dirty="0" smtClean="0"/>
              <a:t>.”</a:t>
            </a:r>
            <a:endParaRPr lang="pt-BR" dirty="0"/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</a:t>
            </a:r>
            <a:r>
              <a:rPr lang="pt-BR" i="1" dirty="0" smtClean="0"/>
              <a:t>Alma</a:t>
            </a:r>
            <a:r>
              <a:rPr lang="pt-BR" dirty="0" smtClean="0"/>
              <a:t>, </a:t>
            </a:r>
            <a:r>
              <a:rPr lang="pt-BR" dirty="0"/>
              <a:t>lição “Autoconhecimento”)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0848"/>
            <a:ext cx="31750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75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Nem tudo é o que parece ser...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“Não somos necessariamente aquilo que parecemos ser. ”</a:t>
            </a:r>
          </a:p>
          <a:p>
            <a:pPr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“Autoconhecimento”)</a:t>
            </a:r>
          </a:p>
          <a:p>
            <a:pPr marL="4838700" defTabSz="1185863"/>
            <a:r>
              <a:rPr lang="pt-BR" dirty="0" smtClean="0"/>
              <a:t>Segundo uma </a:t>
            </a:r>
            <a:r>
              <a:rPr lang="pt-BR" dirty="0" err="1" smtClean="0"/>
              <a:t>con-cepção</a:t>
            </a:r>
            <a:r>
              <a:rPr lang="pt-BR" dirty="0" smtClean="0"/>
              <a:t> psicológica, trazemos em nosso íntimo alguns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aspectos que não admitimos e que nos esforçamos por </a:t>
            </a:r>
            <a:r>
              <a:rPr lang="pt-BR" dirty="0" err="1" smtClean="0">
                <a:solidFill>
                  <a:schemeClr val="accent5">
                    <a:lumMod val="75000"/>
                  </a:schemeClr>
                </a:solidFill>
              </a:rPr>
              <a:t>ocul-tar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dirty="0" smtClean="0"/>
              <a:t>(consciente ou inconscientemente).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8" y="3201516"/>
            <a:ext cx="4122474" cy="2819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24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Inimigos íntimos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981200"/>
            <a:ext cx="5400600" cy="461615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Fazendo referência a  Mateus</a:t>
            </a:r>
            <a:r>
              <a:rPr lang="pt-BR" dirty="0"/>
              <a:t>, 5:</a:t>
            </a:r>
            <a:r>
              <a:rPr lang="pt-BR" dirty="0" smtClean="0"/>
              <a:t>25 (reconciliar-se com os </a:t>
            </a:r>
            <a:r>
              <a:rPr lang="pt-BR" dirty="0" err="1" smtClean="0"/>
              <a:t>adver-sários</a:t>
            </a:r>
            <a:r>
              <a:rPr lang="pt-BR" dirty="0" smtClean="0"/>
              <a:t>),  </a:t>
            </a:r>
            <a:r>
              <a:rPr lang="pt-BR" dirty="0" err="1" smtClean="0"/>
              <a:t>Hammed</a:t>
            </a:r>
            <a:r>
              <a:rPr lang="pt-BR" dirty="0" smtClean="0"/>
              <a:t> assevera que “Nossos </a:t>
            </a:r>
            <a:r>
              <a:rPr lang="pt-BR" dirty="0"/>
              <a:t>piores inimigos ou adversários estão dentro de nós, não fora. É imprescindível nos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reconciliarmos com os opositores íntimos</a:t>
            </a:r>
            <a:r>
              <a:rPr lang="pt-BR" dirty="0"/>
              <a:t>, ou seja, enxergarmos com bastante nitidez nosso </a:t>
            </a:r>
            <a:r>
              <a:rPr lang="pt-BR" dirty="0" smtClean="0"/>
              <a:t>‘lado escuro’, </a:t>
            </a:r>
            <a:r>
              <a:rPr lang="pt-BR" dirty="0"/>
              <a:t>para atingirmos paz e tranquilidade de espírito</a:t>
            </a:r>
            <a:r>
              <a:rPr lang="pt-BR" dirty="0" smtClean="0"/>
              <a:t>.”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87" t="2512" r="3664" b="3334"/>
          <a:stretch/>
        </p:blipFill>
        <p:spPr>
          <a:xfrm>
            <a:off x="611560" y="2276872"/>
            <a:ext cx="2620256" cy="392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48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7267</TotalTime>
  <Words>1295</Words>
  <Application>Microsoft Macintosh PowerPoint</Application>
  <PresentationFormat>Apresentação na tela (4:3)</PresentationFormat>
  <Paragraphs>81</Paragraphs>
  <Slides>15</Slides>
  <Notes>13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Avenir Book</vt:lpstr>
      <vt:lpstr>Calibri</vt:lpstr>
      <vt:lpstr>DK Lemon Yellow Sun</vt:lpstr>
      <vt:lpstr>Times New Roman</vt:lpstr>
      <vt:lpstr>Wingdings 2</vt:lpstr>
      <vt:lpstr>Foundry</vt:lpstr>
      <vt:lpstr>Autoconhecimento</vt:lpstr>
      <vt:lpstr>Pense um pouco...</vt:lpstr>
      <vt:lpstr>Necessidade do conhecimento</vt:lpstr>
      <vt:lpstr>Em matéria de conhecimento,  qual a maior necessidade do homem?</vt:lpstr>
      <vt:lpstr>O que é o autoconhecimento?</vt:lpstr>
      <vt:lpstr>Compreensão: a melhor estratégia</vt:lpstr>
      <vt:lpstr>Não conhecer-se gera sofrimento</vt:lpstr>
      <vt:lpstr>Nem tudo é o que parece ser...</vt:lpstr>
      <vt:lpstr>Inimigos íntimos</vt:lpstr>
      <vt:lpstr>Medo de encarar as imperfeições</vt:lpstr>
      <vt:lpstr>De quem é a culpa?</vt:lpstr>
      <vt:lpstr>Progresso passa pela observação de si mesmo</vt:lpstr>
      <vt:lpstr>Meta: o caminho do meio</vt:lpstr>
      <vt:lpstr>Qual a melhor forma de conhecer-se?</vt:lpstr>
      <vt:lpstr>Autoconhecimento: exercício constante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</dc:creator>
  <cp:lastModifiedBy>Adriano Alves</cp:lastModifiedBy>
  <cp:revision>131</cp:revision>
  <dcterms:created xsi:type="dcterms:W3CDTF">2011-06-04T17:49:35Z</dcterms:created>
  <dcterms:modified xsi:type="dcterms:W3CDTF">2016-03-27T16:02:19Z</dcterms:modified>
</cp:coreProperties>
</file>