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61" r:id="rId3"/>
    <p:sldId id="257" r:id="rId4"/>
    <p:sldId id="271" r:id="rId5"/>
    <p:sldId id="262" r:id="rId6"/>
    <p:sldId id="263" r:id="rId7"/>
    <p:sldId id="264" r:id="rId8"/>
    <p:sldId id="259" r:id="rId9"/>
    <p:sldId id="265" r:id="rId10"/>
    <p:sldId id="270" r:id="rId11"/>
    <p:sldId id="266" r:id="rId12"/>
    <p:sldId id="269" r:id="rId13"/>
    <p:sldId id="26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A4A3A4"/>
          </p15:clr>
        </p15:guide>
        <p15:guide id="2" pos="5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69D"/>
    <a:srgbClr val="F7EFAC"/>
    <a:srgbClr val="F1E88F"/>
    <a:srgbClr val="F5F0A1"/>
    <a:srgbClr val="FCF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2"/>
    <p:restoredTop sz="85371" autoAdjust="0"/>
  </p:normalViewPr>
  <p:slideViewPr>
    <p:cSldViewPr snapToGrid="0" snapToObjects="1" showGuides="1">
      <p:cViewPr>
        <p:scale>
          <a:sx n="92" d="100"/>
          <a:sy n="92" d="100"/>
        </p:scale>
        <p:origin x="1696" y="408"/>
      </p:cViewPr>
      <p:guideLst>
        <p:guide orient="horz" pos="2088"/>
        <p:guide pos="56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860D-9426-D046-BA4D-8A849120B359}" type="datetimeFigureOut">
              <a:rPr lang="en-US" smtClean="0"/>
              <a:t>4/21/16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822B4-8710-3742-A1A6-DD02FBEAFB4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6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34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imperioso não se violentar com metas inatingíveis </a:t>
            </a:r>
            <a:r>
              <a:rPr lang="pt-BR" baseline="0" dirty="0" smtClean="0"/>
              <a:t>que só geram frustração. É imprescindível reconhecer nosso ritmo, o que somos capazes de operar de imediato e ter fé em Deus para alcançar as vitórias almejadas.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9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Ser</a:t>
            </a:r>
            <a:r>
              <a:rPr lang="pt-BR" baseline="0" dirty="0" smtClean="0"/>
              <a:t> paciente, numa palavra, significa ser cristão, isto é</a:t>
            </a:r>
            <a:r>
              <a:rPr lang="pt-BR" baseline="0" smtClean="0"/>
              <a:t>, impregnar em nossos atos e palavras a moral do Cristo.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Hammed</a:t>
            </a:r>
            <a:r>
              <a:rPr lang="pt-BR" baseline="0" dirty="0" smtClean="0"/>
              <a:t> inicia o cap</a:t>
            </a:r>
            <a:r>
              <a:rPr lang="pt-BR" baseline="0" dirty="0" smtClean="0"/>
              <a:t>ítulo destacando que atitudes não-pacienciosas nos afetam interna e externamente: nos desequilibra o pensamento e o estado vibratório, além de prejudicar nossa relação com o próximo. Como agravante, ainda no impede de enxergar a solução para o problema </a:t>
            </a:r>
            <a:r>
              <a:rPr lang="pt-BR" baseline="0" smtClean="0"/>
              <a:t>que nos surge.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Segundo Joanna de </a:t>
            </a:r>
            <a:r>
              <a:rPr lang="pt-BR" dirty="0" err="1" smtClean="0"/>
              <a:t>Ângelis</a:t>
            </a:r>
            <a:r>
              <a:rPr lang="pt-BR" dirty="0" smtClean="0"/>
              <a:t>, portanto, a autoconfiança deriva da disciplina que o ser adquiriu para avaliar determinada</a:t>
            </a:r>
            <a:r>
              <a:rPr lang="pt-BR" baseline="0" dirty="0" smtClean="0"/>
              <a:t> circunstância e agir de maneira organizada com vistas a alcançar o resultado desejado numa tarefa.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09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Outros autores espirituais,</a:t>
            </a:r>
            <a:r>
              <a:rPr lang="pt-BR" baseline="0" dirty="0" smtClean="0"/>
              <a:t> além do excelso Codificador, associam a paciência a outras virtudes como o amor e a caridade. Vê-se que a paciência é virtude de igual valor e leva-nos a concluir que não se pode ser autoconfiante sem ser paciente, ser caridoso sem ser paciente ou ser amoroso sem ser paciente.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27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Considerar os outros como irmãos significa vê-los como iguais perante Deus; vê-los como merecedores </a:t>
            </a:r>
            <a:r>
              <a:rPr lang="pt-BR" baseline="0" dirty="0" smtClean="0"/>
              <a:t>da misericórdia, da compaixão e da indulgência alheias; ou seja, o amor manifesto pela paciência impele o ser a perdoar a falha do próximo por se considerar também uma criatura sujeita à queda.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3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Exaltar a necessidade da autoeducação, passando</a:t>
            </a:r>
            <a:r>
              <a:rPr lang="pt-BR" baseline="0" dirty="0" smtClean="0"/>
              <a:t> pelo autoconhecimento, como chave para conquistar a paciência.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89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ser paciente é, acima de tudo,</a:t>
            </a:r>
            <a:r>
              <a:rPr lang="pt-BR" baseline="0" dirty="0" smtClean="0"/>
              <a:t> um ser consciente, que trabalhou persistentemente para se conhecer e age com serenidade por opção própria, por uma escolha lúcida, por compreender (não apenas aceitar), enfim, que é uma atitude benéfica para o outro e para si.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6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Emmanuel destaca que a paciência se adquire por meio de situações nas quais se tem oportunidade de exercitá-la.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94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basta ter a intenção de ser paciente e se dedicar a esse mister numa</a:t>
            </a:r>
            <a:r>
              <a:rPr lang="pt-BR" baseline="0" dirty="0" smtClean="0"/>
              <a:t> atitude isolada. É preciso transformar esse desejo em hábito com o emprego da vontade.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822B4-8710-3742-A1A6-DD02FBEAFB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0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AF03-7270-45C2-A683-C5E353EF01A5}" type="datetime4">
              <a:rPr lang="en-US" smtClean="0"/>
              <a:pPr/>
              <a:t>April 21, 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B5AFD-D735-4504-A039-ADEBB6448D55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C8118-FB93-4E87-B380-0175F2FE2167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18100"/>
          </a:xfrm>
        </p:spPr>
        <p:txBody>
          <a:bodyPr anchor="ctr"/>
          <a:lstStyle>
            <a:lvl1pPr algn="just">
              <a:spcBef>
                <a:spcPts val="800"/>
              </a:spcBef>
              <a:defRPr/>
            </a:lvl1pPr>
            <a:lvl2pPr algn="just">
              <a:spcBef>
                <a:spcPts val="600"/>
              </a:spcBef>
              <a:defRPr/>
            </a:lvl2pPr>
            <a:lvl3pPr algn="just">
              <a:spcBef>
                <a:spcPts val="500"/>
              </a:spcBef>
              <a:defRPr/>
            </a:lvl3pPr>
            <a:lvl4pPr algn="just">
              <a:spcBef>
                <a:spcPts val="400"/>
              </a:spcBef>
              <a:buClr>
                <a:schemeClr val="accent4"/>
              </a:buClr>
              <a:defRPr sz="2200"/>
            </a:lvl4pPr>
            <a:lvl5pPr marL="1115568" indent="0" algn="r">
              <a:spcBef>
                <a:spcPts val="600"/>
              </a:spcBef>
              <a:spcAft>
                <a:spcPts val="1200"/>
              </a:spcAft>
              <a:buNone/>
              <a:defRPr sz="1700"/>
            </a:lvl5pPr>
            <a:extLst/>
          </a:lstStyle>
          <a:p>
            <a:pPr lvl="0" eaLnBrk="1" latinLnBrk="0" hangingPunct="1"/>
            <a:r>
              <a:rPr lang="x-none" dirty="0" smtClean="0"/>
              <a:t>Click to edit Master text styles</a:t>
            </a:r>
          </a:p>
          <a:p>
            <a:pPr lvl="1" eaLnBrk="1" latinLnBrk="0" hangingPunct="1"/>
            <a:r>
              <a:rPr lang="x-none" dirty="0" smtClean="0"/>
              <a:t>Second level</a:t>
            </a:r>
          </a:p>
          <a:p>
            <a:pPr lvl="2" eaLnBrk="1" latinLnBrk="0" hangingPunct="1"/>
            <a:r>
              <a:rPr lang="x-none" dirty="0" smtClean="0"/>
              <a:t>Third level</a:t>
            </a:r>
          </a:p>
          <a:p>
            <a:pPr lvl="3" eaLnBrk="1" latinLnBrk="0" hangingPunct="1"/>
            <a:r>
              <a:rPr lang="x-none" dirty="0" smtClean="0"/>
              <a:t>Fourth level</a:t>
            </a:r>
          </a:p>
          <a:p>
            <a:pPr lvl="4" eaLnBrk="1" latinLnBrk="0" hangingPunct="1"/>
            <a:r>
              <a:rPr lang="x-none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81400" y="6565900"/>
            <a:ext cx="2133600" cy="292100"/>
          </a:xfrm>
        </p:spPr>
        <p:txBody>
          <a:bodyPr/>
          <a:lstStyle>
            <a:extLst/>
          </a:lstStyle>
          <a:p>
            <a:fld id="{05A93482-8E69-40F7-BCAD-5662A6CADB27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565900"/>
            <a:ext cx="2895600" cy="2921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565900"/>
            <a:ext cx="457200" cy="292100"/>
          </a:xfrm>
        </p:spPr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1664"/>
          <a:stretch/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323850"/>
            <a:ext cx="6400800" cy="127635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600200"/>
            <a:ext cx="6400800" cy="1509712"/>
          </a:xfrm>
        </p:spPr>
        <p:txBody>
          <a:bodyPr anchor="t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7EAE1-CAAC-4AEF-919E-158692B1E55E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5A706-D8F2-4D1A-855A-CADC92600C26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4F123-1704-49AC-9D15-C4B1462B8014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27EC2-47FB-48A1-8644-C8A81DDAA119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9BF1-FCD3-4395-8FF6-0047AF66228E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861222-2C8B-4501-BE87-6797EC025925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>
            <a:alphaModFix amt="30000"/>
          </a:blip>
          <a:srcRect l="2924"/>
          <a:stretch/>
        </p:blipFill>
        <p:spPr>
          <a:xfrm>
            <a:off x="1012873" y="0"/>
            <a:ext cx="8131127" cy="6858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x-none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C01193-8287-4834-A286-6B880643E934}" type="datetime4">
              <a:rPr lang="en-US" smtClean="0"/>
              <a:pPr/>
              <a:t>April 21, 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cover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accent2">
              <a:lumMod val="75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venir Book"/>
          <a:ea typeface="+mj-ea"/>
          <a:cs typeface="Avenir Book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sz="4400" dirty="0" smtClean="0"/>
              <a:t>PACIÊNCIA</a:t>
            </a:r>
            <a:endParaRPr lang="pt-BR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prazeres da alma</a:t>
            </a:r>
            <a:endParaRPr lang="pt-B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78392" y="6146800"/>
            <a:ext cx="6400800" cy="711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18288" indent="0" algn="l" rtl="0" eaLnBrk="1" latinLnBrk="0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bg2">
                    <a:lumMod val="90000"/>
                  </a:schemeClr>
                </a:solidFill>
              </a:rPr>
              <a:t>Escola de Evangelização de Pacientes</a:t>
            </a:r>
          </a:p>
          <a:p>
            <a:pPr>
              <a:lnSpc>
                <a:spcPct val="100000"/>
              </a:lnSpc>
            </a:pPr>
            <a:r>
              <a:rPr lang="pt-BR" sz="1400" dirty="0" smtClean="0">
                <a:solidFill>
                  <a:schemeClr val="bg2">
                    <a:lumMod val="90000"/>
                  </a:schemeClr>
                </a:solidFill>
              </a:rPr>
              <a:t>Grupo Espírita </a:t>
            </a:r>
            <a:r>
              <a:rPr lang="pt-BR" sz="1400" dirty="0" err="1" smtClean="0">
                <a:solidFill>
                  <a:schemeClr val="bg2">
                    <a:lumMod val="90000"/>
                  </a:schemeClr>
                </a:solidFill>
              </a:rPr>
              <a:t>Guillon</a:t>
            </a:r>
            <a:r>
              <a:rPr lang="pt-BR" sz="1400" dirty="0" smtClean="0">
                <a:solidFill>
                  <a:schemeClr val="bg2">
                    <a:lumMod val="90000"/>
                  </a:schemeClr>
                </a:solidFill>
              </a:rPr>
              <a:t> Ribeiro</a:t>
            </a:r>
            <a:endParaRPr lang="pt-BR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5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dicas...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Descubra o que deixa você impaciente</a:t>
            </a:r>
          </a:p>
          <a:p>
            <a:pPr lvl="1"/>
            <a:r>
              <a:rPr lang="pt-BR" dirty="0" smtClean="0"/>
              <a:t>Reflita e tente descobrir a razão da pressa.</a:t>
            </a:r>
          </a:p>
          <a:p>
            <a:pPr lvl="1"/>
            <a:r>
              <a:rPr lang="pt-BR" dirty="0" smtClean="0"/>
              <a:t>Alguma situação específica lhe faz perder a paciência?</a:t>
            </a:r>
          </a:p>
          <a:p>
            <a:pPr lvl="1"/>
            <a:r>
              <a:rPr lang="pt-BR" dirty="0" smtClean="0"/>
              <a:t>Quais eventos, pessoas, palavras ou circunstâncias lhe deixam nervoso(a)?</a:t>
            </a:r>
          </a:p>
          <a:p>
            <a:r>
              <a:rPr lang="pt-BR" dirty="0" smtClean="0"/>
              <a:t>Não tente controlar tudo</a:t>
            </a:r>
          </a:p>
          <a:p>
            <a:r>
              <a:rPr lang="pt-BR" dirty="0" smtClean="0"/>
              <a:t>Tenha uma visão mais ampla</a:t>
            </a:r>
          </a:p>
          <a:p>
            <a:pPr lvl="1"/>
            <a:r>
              <a:rPr lang="pt-BR" dirty="0" smtClean="0"/>
              <a:t>Lembre-se que certas coisas levam tempo.</a:t>
            </a:r>
          </a:p>
          <a:p>
            <a:pPr lvl="1"/>
            <a:r>
              <a:rPr lang="pt-BR" dirty="0" smtClean="0"/>
              <a:t>Observe o que realmente importa.</a:t>
            </a:r>
          </a:p>
          <a:p>
            <a:pPr lvl="1"/>
            <a:r>
              <a:rPr lang="pt-BR" dirty="0" smtClean="0"/>
              <a:t>Cultive um olhar positivo.</a:t>
            </a:r>
          </a:p>
        </p:txBody>
      </p:sp>
    </p:spTree>
    <p:extLst>
      <p:ext uri="{BB962C8B-B14F-4D97-AF65-F5344CB8AC3E}">
        <p14:creationId xmlns:p14="http://schemas.microsoft.com/office/powerpoint/2010/main" val="4289533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prática leva à perfeição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09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“O adágio popular considera que “o hábito faz a segunda natureza” e nós devemos aprender que a disciplina antecede a espontaneidade [...].”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254)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69" y="3860800"/>
            <a:ext cx="4091476" cy="269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8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Natureza não dá saltos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08" y="1447800"/>
            <a:ext cx="5004280" cy="51181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“Suportemos com calma, tudo que acontece em nossa existência. Procuremos </a:t>
            </a:r>
            <a:r>
              <a:rPr lang="pt-BR" dirty="0" err="1" smtClean="0"/>
              <a:t>deci-frar</a:t>
            </a:r>
            <a:r>
              <a:rPr lang="pt-BR" dirty="0" smtClean="0"/>
              <a:t>, aprender e refletir as mensagens enigmáticas que nos chegam através da linguagem da evolução natural. A Natureza não dá saltos </a:t>
            </a:r>
            <a:r>
              <a:rPr lang="pt-BR" dirty="0"/>
              <a:t>–</a:t>
            </a:r>
            <a:r>
              <a:rPr lang="pt-BR" dirty="0" smtClean="0"/>
              <a:t> a borboleta não chegou ao que é sem antes ter sido lagarta.”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“Paciência”)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67" y="2329917"/>
            <a:ext cx="2921351" cy="29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Tudo a seu tempo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3815265" cy="5118100"/>
          </a:xfrm>
        </p:spPr>
        <p:txBody>
          <a:bodyPr>
            <a:normAutofit/>
          </a:bodyPr>
          <a:lstStyle/>
          <a:p>
            <a:r>
              <a:rPr lang="pt-BR" dirty="0" smtClean="0"/>
              <a:t>“Não ensinais às crianças o que ensinais aos adultos e não dais ao recém-nascido um alimento que ele não possa digerir. Cada coisa tem seu tempo.</a:t>
            </a:r>
            <a:r>
              <a:rPr lang="pt-PT" dirty="0" smtClean="0"/>
              <a:t>”</a:t>
            </a:r>
            <a:endParaRPr lang="pt-BR" dirty="0" smtClean="0"/>
          </a:p>
          <a:p>
            <a:pPr marL="882650"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801)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644"/>
          <a:stretch/>
        </p:blipFill>
        <p:spPr>
          <a:xfrm>
            <a:off x="5534880" y="2560626"/>
            <a:ext cx="3128644" cy="2884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28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Paciência e caminho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O trânsito é uma escola em que sobram aulas de vigilância e compreensão, justiça e disciplina.</a:t>
            </a:r>
          </a:p>
          <a:p>
            <a:r>
              <a:rPr lang="pt-BR" dirty="0" smtClean="0"/>
              <a:t>Anotemos </a:t>
            </a:r>
            <a:r>
              <a:rPr lang="pt-BR" dirty="0"/>
              <a:t>as lições da estrada e procuremos transferi-las ao trânsito da vida em que todos somos chamados, nas trilhas do tempo, ao relacionamento </a:t>
            </a:r>
            <a:r>
              <a:rPr lang="pt-BR" dirty="0" smtClean="0"/>
              <a:t>comum</a:t>
            </a:r>
            <a:r>
              <a:rPr lang="pt-BR" dirty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Amanhece</a:t>
            </a:r>
            <a:r>
              <a:rPr lang="pt-BR" dirty="0" smtClean="0"/>
              <a:t>, mensagem “Paciência e caminho”)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69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Jesus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22292" cy="5118100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“Coragem, amigos! Tendes no Cristo o vosso modelo. Mais sofreu ele do que qualquer de vós e nada tinha de que se penitenciar, ao passo que vós tendes de expiar o vosso passado e de vos fortalecer para o futuro. Sede, pois, pacientes, sede cristãos. Essa palavra resume tudo.”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cap. IX, item 7)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766"/>
          <a:stretch/>
        </p:blipFill>
        <p:spPr>
          <a:xfrm>
            <a:off x="6382100" y="2241502"/>
            <a:ext cx="2479910" cy="339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4462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problema da impaciência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200" y="1447800"/>
            <a:ext cx="4539488" cy="51181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PT" dirty="0" smtClean="0"/>
              <a:t>Nossa impaciência </a:t>
            </a:r>
            <a:r>
              <a:rPr lang="pt-PT" dirty="0" err="1" smtClean="0"/>
              <a:t>dese-quilibra</a:t>
            </a:r>
            <a:r>
              <a:rPr lang="pt-PT" dirty="0" smtClean="0"/>
              <a:t> os processos internos e externos da Natureza em nós. Atos e atitudes </a:t>
            </a:r>
            <a:r>
              <a:rPr lang="es-ES_tradnl" dirty="0" smtClean="0"/>
              <a:t>pacienciosas </a:t>
            </a:r>
            <a:r>
              <a:rPr lang="pt-PT" dirty="0" smtClean="0"/>
              <a:t>podem mudar nosso modo de ver e enfrentar conflitos. </a:t>
            </a:r>
            <a:r>
              <a:rPr lang="pt-BR" dirty="0" smtClean="0"/>
              <a:t>Lembremo-nos </a:t>
            </a:r>
            <a:r>
              <a:rPr lang="pt-PT" dirty="0" smtClean="0"/>
              <a:t>de que todo problema </a:t>
            </a:r>
            <a:r>
              <a:rPr lang="pt-BR" dirty="0" smtClean="0"/>
              <a:t>contém</a:t>
            </a:r>
            <a:r>
              <a:rPr lang="pt-PT" dirty="0" smtClean="0"/>
              <a:t> </a:t>
            </a:r>
            <a:r>
              <a:rPr lang="pt-PT" dirty="0" smtClean="0"/>
              <a:t>em si mesmo a ‘semente da solução’.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(HAMMED. Os prazeres da alma, lição “Paciência”)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290411"/>
            <a:ext cx="2616200" cy="344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5091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segredo da Natureza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“É </a:t>
            </a:r>
            <a:r>
              <a:rPr lang="pt-BR" dirty="0"/>
              <a:t>preciso, portanto, que adotemos o ritmo da Natureza, cujo segredo mais precioso é a paciência</a:t>
            </a:r>
            <a:r>
              <a:rPr lang="pt-BR" dirty="0" smtClean="0"/>
              <a:t>. [...]</a:t>
            </a:r>
          </a:p>
          <a:p>
            <a:r>
              <a:rPr lang="pt-BR" dirty="0"/>
              <a:t>Precisamos aprender com </a:t>
            </a:r>
            <a:r>
              <a:rPr lang="pt-BR" dirty="0" smtClean="0"/>
              <a:t>ela [Natureza] </a:t>
            </a:r>
            <a:r>
              <a:rPr lang="pt-BR" dirty="0"/>
              <a:t>a habilidade de equilibrar e realizar tarefas numa silenciosa </a:t>
            </a:r>
            <a:r>
              <a:rPr lang="pt-PT" dirty="0"/>
              <a:t>quietude, </a:t>
            </a:r>
            <a:r>
              <a:rPr lang="pt-BR" dirty="0"/>
              <a:t>pois a </a:t>
            </a:r>
            <a:r>
              <a:rPr lang="pt-PT" dirty="0"/>
              <a:t>impetuosidade </a:t>
            </a:r>
            <a:r>
              <a:rPr lang="pt-BR" dirty="0"/>
              <a:t>e a afobação que muitas vezes demonstramos podem destruir em minutos o que levamos anos para construir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</a:t>
            </a:r>
            <a:r>
              <a:rPr lang="pt-BR" dirty="0"/>
              <a:t>lição “Paciência”)</a:t>
            </a:r>
          </a:p>
        </p:txBody>
      </p:sp>
    </p:spTree>
    <p:extLst>
      <p:ext uri="{BB962C8B-B14F-4D97-AF65-F5344CB8AC3E}">
        <p14:creationId xmlns:p14="http://schemas.microsoft.com/office/powerpoint/2010/main" val="3631658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paciência?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A paciência é a medida metódica e eficaz que ensina a produzir no momento exato a tarefa correta</a:t>
            </a:r>
            <a:r>
              <a:rPr lang="pt-BR" dirty="0" smtClean="0"/>
              <a:t>. [...]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paciência significa </a:t>
            </a:r>
            <a:r>
              <a:rPr lang="pt-BR" dirty="0" smtClean="0"/>
              <a:t>autoconfiança.”</a:t>
            </a:r>
          </a:p>
          <a:p>
            <a:pPr lvl="4"/>
            <a:r>
              <a:rPr lang="pt-BR" dirty="0" smtClean="0"/>
              <a:t>(JOANNA DE ÂNGELIS. </a:t>
            </a:r>
            <a:r>
              <a:rPr lang="pt-BR" i="1" dirty="0" smtClean="0"/>
              <a:t>Convites da Vida</a:t>
            </a:r>
            <a:r>
              <a:rPr lang="pt-BR" dirty="0" smtClean="0"/>
              <a:t>, cap. 34)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96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paciência?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A verdadeira </a:t>
            </a:r>
            <a:r>
              <a:rPr lang="pt-BR" dirty="0" smtClean="0"/>
              <a:t>paciência é </a:t>
            </a:r>
            <a:r>
              <a:rPr lang="pt-BR" dirty="0"/>
              <a:t>sempre uma </a:t>
            </a:r>
            <a:r>
              <a:rPr lang="pt-BR" dirty="0" smtClean="0"/>
              <a:t>exteriorização </a:t>
            </a:r>
            <a:r>
              <a:rPr lang="pt-BR" dirty="0"/>
              <a:t>da alma que realizou </a:t>
            </a:r>
            <a:r>
              <a:rPr lang="pt-BR" dirty="0" smtClean="0"/>
              <a:t>muito </a:t>
            </a:r>
            <a:r>
              <a:rPr lang="pt-BR" dirty="0"/>
              <a:t>amor em si mesma, para dá-</a:t>
            </a:r>
            <a:r>
              <a:rPr lang="pt-BR" dirty="0" err="1"/>
              <a:t>lo</a:t>
            </a:r>
            <a:r>
              <a:rPr lang="pt-BR" dirty="0"/>
              <a:t> a outrem, na </a:t>
            </a:r>
            <a:r>
              <a:rPr lang="pt-BR" dirty="0" smtClean="0"/>
              <a:t>exemplificação.”</a:t>
            </a:r>
            <a:endParaRPr lang="pt-BR" dirty="0"/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254)</a:t>
            </a:r>
          </a:p>
          <a:p>
            <a:r>
              <a:rPr lang="pt-BR" dirty="0" smtClean="0"/>
              <a:t>“</a:t>
            </a:r>
            <a:r>
              <a:rPr lang="pt-BR" dirty="0"/>
              <a:t>A </a:t>
            </a:r>
            <a:r>
              <a:rPr lang="pt-BR" dirty="0" smtClean="0"/>
              <a:t>paciência também é </a:t>
            </a:r>
            <a:r>
              <a:rPr lang="pt-BR" dirty="0"/>
              <a:t>uma caridade e deveis praticar a lei de caridade ensinada pelo Cristo, enviado de Deus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cap. 9, item 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911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o que é esse amor?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0" y="1447800"/>
            <a:ext cx="4336288" cy="5118100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Esse amor </a:t>
            </a:r>
            <a:r>
              <a:rPr lang="pt-BR" dirty="0" smtClean="0"/>
              <a:t>é </a:t>
            </a:r>
            <a:r>
              <a:rPr lang="pt-BR" dirty="0"/>
              <a:t>a </a:t>
            </a:r>
            <a:r>
              <a:rPr lang="pt-BR" dirty="0" smtClean="0"/>
              <a:t>expressão </a:t>
            </a:r>
            <a:r>
              <a:rPr lang="pt-BR" dirty="0"/>
              <a:t>fraternal que considera todas as criaturas como </a:t>
            </a:r>
            <a:r>
              <a:rPr lang="pt-BR" dirty="0" smtClean="0"/>
              <a:t>irmãos, </a:t>
            </a:r>
            <a:r>
              <a:rPr lang="pt-BR" dirty="0"/>
              <a:t>em quaisquer </a:t>
            </a:r>
            <a:r>
              <a:rPr lang="pt-BR" dirty="0" err="1" smtClean="0"/>
              <a:t>circuns-tâncias</a:t>
            </a:r>
            <a:r>
              <a:rPr lang="pt-BR" dirty="0" smtClean="0"/>
              <a:t> [...].”</a:t>
            </a:r>
            <a:endParaRPr lang="pt-BR" dirty="0"/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254)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9" y="2432057"/>
            <a:ext cx="3411677" cy="265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8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adquirir paciência?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2036461"/>
            <a:ext cx="4929724" cy="4259049"/>
          </a:xfrm>
        </p:spPr>
        <p:txBody>
          <a:bodyPr>
            <a:normAutofit fontScale="85000" lnSpcReduction="20000"/>
          </a:bodyPr>
          <a:lstStyle/>
          <a:p>
            <a:pPr indent="-273050"/>
            <a:r>
              <a:rPr lang="pt-BR" dirty="0" smtClean="0"/>
              <a:t>“É </a:t>
            </a:r>
            <a:r>
              <a:rPr lang="pt-BR" dirty="0"/>
              <a:t>com 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iluminação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espiritual do nosso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íntimo</a:t>
            </a:r>
            <a:r>
              <a:rPr lang="pt-BR" dirty="0" smtClean="0"/>
              <a:t> </a:t>
            </a:r>
            <a:r>
              <a:rPr lang="pt-BR" dirty="0"/>
              <a:t>que adquirimos esses valores sagrados da tolerância esclarecida. E, para que nos </a:t>
            </a:r>
            <a:r>
              <a:rPr lang="pt-BR" dirty="0" smtClean="0"/>
              <a:t>edifiquemos </a:t>
            </a:r>
            <a:r>
              <a:rPr lang="pt-BR" dirty="0"/>
              <a:t>nessa </a:t>
            </a:r>
            <a:r>
              <a:rPr lang="pt-BR" dirty="0" smtClean="0"/>
              <a:t>claridade divina</a:t>
            </a:r>
            <a:r>
              <a:rPr lang="pt-BR" dirty="0"/>
              <a:t>, faz-se </a:t>
            </a:r>
            <a:r>
              <a:rPr lang="pt-BR" dirty="0" smtClean="0"/>
              <a:t>mister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educar a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vontade</a:t>
            </a:r>
            <a:r>
              <a:rPr lang="pt-BR" dirty="0"/>
              <a:t>, </a:t>
            </a:r>
            <a:r>
              <a:rPr lang="pt-BR" dirty="0" smtClean="0"/>
              <a:t>curando enfermidades psíquicas seculares </a:t>
            </a:r>
            <a:r>
              <a:rPr lang="pt-BR" dirty="0"/>
              <a:t>que nos </a:t>
            </a:r>
            <a:r>
              <a:rPr lang="pt-BR" dirty="0" smtClean="0"/>
              <a:t>acompanham através das vidas sucessivas [...].”</a:t>
            </a:r>
            <a:endParaRPr lang="pt-BR" dirty="0"/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254)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87" y="2819400"/>
            <a:ext cx="2636713" cy="263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8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Paciência: virtude ativa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96792" cy="51181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“No entanto, a paciência não é passividade, </a:t>
            </a:r>
            <a:r>
              <a:rPr lang="pt-BR" dirty="0" err="1" smtClean="0"/>
              <a:t>estagna-ção</a:t>
            </a:r>
            <a:r>
              <a:rPr lang="pt-BR" dirty="0" smtClean="0"/>
              <a:t>, ociosidade ou paralisação. É antes um potencial a ser desenvolvido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com serenidade,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persis-tência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e constância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(HAMMED.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“Paciência”)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4626" y="2638074"/>
            <a:ext cx="3146474" cy="247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3963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obter serenidade diante de tantas tribulações?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“Como, porém, obter a serenidade, quando somos impulsivos por vocação ou por hábito?</a:t>
            </a:r>
          </a:p>
          <a:p>
            <a:pPr lvl="1"/>
            <a:r>
              <a:rPr lang="pt-BR" dirty="0" smtClean="0"/>
              <a:t>[...] educando</a:t>
            </a:r>
            <a:r>
              <a:rPr lang="pt-BR" dirty="0"/>
              <a:t>-</a:t>
            </a:r>
            <a:r>
              <a:rPr lang="pt-BR" dirty="0" smtClean="0"/>
              <a:t>nos; [...].</a:t>
            </a:r>
            <a:endParaRPr lang="pt-BR" dirty="0"/>
          </a:p>
          <a:p>
            <a:pPr lvl="1"/>
            <a:r>
              <a:rPr lang="pt-BR" dirty="0" smtClean="0"/>
              <a:t>Feito </a:t>
            </a:r>
            <a:r>
              <a:rPr lang="pt-BR" dirty="0"/>
              <a:t>isso, perceberemos que todo instante de turvação ou desequilíbrio, é instrumento de teste para avaliação de nosso próprio </a:t>
            </a:r>
            <a:r>
              <a:rPr lang="pt-BR" dirty="0" smtClean="0"/>
              <a:t>aproveitamento</a:t>
            </a:r>
            <a:r>
              <a:rPr lang="pt-BR" dirty="0"/>
              <a:t>.”</a:t>
            </a:r>
            <a:endParaRPr lang="pt-BR" dirty="0" smtClean="0"/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Rumo Certo</a:t>
            </a:r>
            <a:r>
              <a:rPr lang="pt-BR" dirty="0" smtClean="0"/>
              <a:t>, p. 75)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08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7805</TotalTime>
  <Words>1225</Words>
  <Application>Microsoft Macintosh PowerPoint</Application>
  <PresentationFormat>Apresentação na tela (4:3)</PresentationFormat>
  <Paragraphs>81</Paragraphs>
  <Slides>15</Slides>
  <Notes>11</Notes>
  <HiddenSlides>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Avenir Book</vt:lpstr>
      <vt:lpstr>Calibri</vt:lpstr>
      <vt:lpstr>Gill Sans MT</vt:lpstr>
      <vt:lpstr>Verdana</vt:lpstr>
      <vt:lpstr>Wingdings 2</vt:lpstr>
      <vt:lpstr>Solstice</vt:lpstr>
      <vt:lpstr>PACIÊNCIA</vt:lpstr>
      <vt:lpstr>O problema da impaciência</vt:lpstr>
      <vt:lpstr>O segredo da Natureza</vt:lpstr>
      <vt:lpstr>O que é paciência?</vt:lpstr>
      <vt:lpstr>O que é a paciência?</vt:lpstr>
      <vt:lpstr>E o que é esse amor?</vt:lpstr>
      <vt:lpstr>Como adquirir paciência?</vt:lpstr>
      <vt:lpstr>Paciência: virtude ativa</vt:lpstr>
      <vt:lpstr>Como obter serenidade diante de tantas tribulações?</vt:lpstr>
      <vt:lpstr>Algumas dicas...</vt:lpstr>
      <vt:lpstr>A prática leva à perfeição</vt:lpstr>
      <vt:lpstr>A Natureza não dá saltos</vt:lpstr>
      <vt:lpstr>Tudo a seu tempo</vt:lpstr>
      <vt:lpstr>Paciência e caminho</vt:lpstr>
      <vt:lpstr>Jesus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PACIÊNCIA</dc:title>
  <dc:creator>Adriano Alves</dc:creator>
  <cp:lastModifiedBy>Adriano Alves</cp:lastModifiedBy>
  <cp:revision>71</cp:revision>
  <dcterms:created xsi:type="dcterms:W3CDTF">2012-10-03T02:53:21Z</dcterms:created>
  <dcterms:modified xsi:type="dcterms:W3CDTF">2016-04-21T19:27:57Z</dcterms:modified>
</cp:coreProperties>
</file>