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2" autoAdjust="0"/>
    <p:restoredTop sz="67033" autoAdjust="0"/>
  </p:normalViewPr>
  <p:slideViewPr>
    <p:cSldViewPr snapToGrid="0">
      <p:cViewPr>
        <p:scale>
          <a:sx n="32" d="100"/>
          <a:sy n="32" d="100"/>
        </p:scale>
        <p:origin x="2640"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4F325-9A67-431A-BA17-2162F598AE44}" type="datetimeFigureOut">
              <a:rPr lang="pt-BR" smtClean="0"/>
              <a:t>04/01/17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D2C89-3647-488E-95E4-BBC131BFE7F2}" type="slidenum">
              <a:rPr lang="pt-BR" smtClean="0"/>
              <a:t>‹n.º›</a:t>
            </a:fld>
            <a:endParaRPr lang="pt-BR"/>
          </a:p>
        </p:txBody>
      </p:sp>
    </p:spTree>
    <p:extLst>
      <p:ext uri="{BB962C8B-B14F-4D97-AF65-F5344CB8AC3E}">
        <p14:creationId xmlns:p14="http://schemas.microsoft.com/office/powerpoint/2010/main" val="207211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homem, enquanto</a:t>
            </a:r>
            <a:r>
              <a:rPr lang="pt-BR" baseline="0" dirty="0" smtClean="0"/>
              <a:t> ser espiritual, ainda demonstra imaturidade para as questões espirituais. Apesar de ter progredido intelectualmente nos últimos séculos, apresenta comportamentos demasiadamente inferiores do ponto de vista moral.</a:t>
            </a:r>
          </a:p>
          <a:p>
            <a:endParaRPr lang="pt-BR" baseline="0" dirty="0" smtClean="0"/>
          </a:p>
          <a:p>
            <a:r>
              <a:rPr lang="pt-BR" baseline="0" dirty="0" smtClean="0"/>
              <a:t>Percebe-se, portanto, que o homem da atualidade carrega consigo as mesmas inquietações existenciais se comparado a homens de outros tempos e, diante de suas dificuldades, tende a não enfrentar seus problemas, fugindo de suas responsabilidades. </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2</a:t>
            </a:fld>
            <a:endParaRPr lang="pt-BR"/>
          </a:p>
        </p:txBody>
      </p:sp>
    </p:spTree>
    <p:extLst>
      <p:ext uri="{BB962C8B-B14F-4D97-AF65-F5344CB8AC3E}">
        <p14:creationId xmlns:p14="http://schemas.microsoft.com/office/powerpoint/2010/main" val="330473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 esse </a:t>
            </a:r>
            <a:r>
              <a:rPr lang="pt-BR" i="1" dirty="0" smtClean="0"/>
              <a:t>slide</a:t>
            </a:r>
            <a:r>
              <a:rPr lang="pt-BR" i="0" dirty="0" smtClean="0"/>
              <a:t>, fazer uma síntese</a:t>
            </a:r>
            <a:r>
              <a:rPr lang="pt-BR" i="0" baseline="0" dirty="0" smtClean="0"/>
              <a:t> do que, do ponto de vista cristão, se espera de cada um de nós.</a:t>
            </a:r>
          </a:p>
          <a:p>
            <a:endParaRPr lang="pt-BR" i="0" baseline="0" dirty="0" smtClean="0"/>
          </a:p>
          <a:p>
            <a:r>
              <a:rPr lang="pt-BR" i="0" baseline="0" dirty="0" smtClean="0"/>
              <a:t>Perante nossas próprias consciências, precisamos realizar esforços no sentido de nos melhorarmos, ajudarmos o próximo e não incorrermos em novos erros, já que possuímos conhecimento de como nos melhorarmos.</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11</a:t>
            </a:fld>
            <a:endParaRPr lang="pt-BR"/>
          </a:p>
        </p:txBody>
      </p:sp>
    </p:spTree>
    <p:extLst>
      <p:ext uri="{BB962C8B-B14F-4D97-AF65-F5344CB8AC3E}">
        <p14:creationId xmlns:p14="http://schemas.microsoft.com/office/powerpoint/2010/main" val="399129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Compreender que devemos enfrentar nossas limitações, medos e frustrações</a:t>
            </a:r>
            <a:r>
              <a:rPr lang="pt-BR" baseline="0" dirty="0" smtClean="0"/>
              <a:t> e seguir adiante com responsabilidade perante nossos atos. Devemos nos fortalecer para alcançarmos planos superiores da vida. Aqueles que enfrentam suas dificuldades, aprendem lições de perseverança, fé e resistência moral.</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12</a:t>
            </a:fld>
            <a:endParaRPr lang="pt-BR"/>
          </a:p>
        </p:txBody>
      </p:sp>
    </p:spTree>
    <p:extLst>
      <p:ext uri="{BB962C8B-B14F-4D97-AF65-F5344CB8AC3E}">
        <p14:creationId xmlns:p14="http://schemas.microsoft.com/office/powerpoint/2010/main" val="62718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 devemos culpar a ninguém pelo</a:t>
            </a:r>
            <a:r>
              <a:rPr lang="pt-BR" baseline="0" dirty="0" smtClean="0"/>
              <a:t> que não conseguimos conquistar. Emmanuel no livro Coragem, capítulo 4,  nos incentiva a seguir mesmo diante das dificuldades e a coloca como algo importante para nosso aprendizado. </a:t>
            </a:r>
          </a:p>
          <a:p>
            <a:endParaRPr lang="pt-BR" baseline="0" dirty="0" smtClean="0"/>
          </a:p>
          <a:p>
            <a:r>
              <a:rPr lang="pt-BR" baseline="0" dirty="0" smtClean="0"/>
              <a:t>“</a:t>
            </a:r>
            <a:r>
              <a:rPr lang="pt-BR" sz="1200" b="0" i="0" u="none" strike="noStrike" kern="1200" baseline="0" dirty="0" smtClean="0">
                <a:solidFill>
                  <a:schemeClr val="tx1"/>
                </a:solidFill>
                <a:latin typeface="+mn-lt"/>
                <a:ea typeface="+mn-ea"/>
                <a:cs typeface="+mn-cs"/>
              </a:rPr>
              <a:t>Aprendamos, sobretudo, a decifrar os enigmas da existência, na oficina do Bem Eterno.</a:t>
            </a:r>
          </a:p>
          <a:p>
            <a:r>
              <a:rPr lang="pt-BR" sz="1200" b="0" i="0" u="none" strike="noStrike" kern="1200" baseline="0" dirty="0" smtClean="0">
                <a:solidFill>
                  <a:schemeClr val="tx1"/>
                </a:solidFill>
                <a:latin typeface="+mn-lt"/>
                <a:ea typeface="+mn-ea"/>
                <a:cs typeface="+mn-cs"/>
              </a:rPr>
              <a:t>Serve e compreende.</a:t>
            </a:r>
          </a:p>
          <a:p>
            <a:r>
              <a:rPr lang="pt-BR" sz="1200" b="0" i="0" u="none" strike="noStrike" kern="1200" baseline="0" dirty="0" smtClean="0">
                <a:solidFill>
                  <a:schemeClr val="tx1"/>
                </a:solidFill>
                <a:latin typeface="+mn-lt"/>
                <a:ea typeface="+mn-ea"/>
                <a:cs typeface="+mn-cs"/>
              </a:rPr>
              <a:t>Serve e suporta.</a:t>
            </a:r>
          </a:p>
          <a:p>
            <a:r>
              <a:rPr lang="pt-BR" sz="1200" b="0" i="0" u="none" strike="noStrike" kern="1200" baseline="0" dirty="0" smtClean="0">
                <a:solidFill>
                  <a:schemeClr val="tx1"/>
                </a:solidFill>
                <a:latin typeface="+mn-lt"/>
                <a:ea typeface="+mn-ea"/>
                <a:cs typeface="+mn-cs"/>
              </a:rPr>
              <a:t>Serve e constrói.</a:t>
            </a:r>
          </a:p>
          <a:p>
            <a:r>
              <a:rPr lang="pt-BR" sz="1200" b="0" i="0" u="none" strike="noStrike" kern="1200" baseline="0" dirty="0" smtClean="0">
                <a:solidFill>
                  <a:schemeClr val="tx1"/>
                </a:solidFill>
                <a:latin typeface="+mn-lt"/>
                <a:ea typeface="+mn-ea"/>
                <a:cs typeface="+mn-cs"/>
              </a:rPr>
              <a:t>Serve e beneficia.</a:t>
            </a:r>
          </a:p>
          <a:p>
            <a:r>
              <a:rPr lang="pt-BR" sz="1200" b="0" i="0" u="none" strike="noStrike" kern="1200" baseline="0" dirty="0" smtClean="0">
                <a:solidFill>
                  <a:schemeClr val="tx1"/>
                </a:solidFill>
                <a:latin typeface="+mn-lt"/>
                <a:ea typeface="+mn-ea"/>
                <a:cs typeface="+mn-cs"/>
              </a:rPr>
              <a:t>Tuas dificuldades – tuas bênçãos. Nelas e por elas, encontrarás o estímulo necessário para que não te precipites nos despenhadeiros do orgulho, e nem te</a:t>
            </a:r>
          </a:p>
          <a:p>
            <a:r>
              <a:rPr lang="pt-BR" sz="1200" b="0" i="0" u="none" strike="noStrike" kern="1200" baseline="0" dirty="0" smtClean="0">
                <a:solidFill>
                  <a:schemeClr val="tx1"/>
                </a:solidFill>
                <a:latin typeface="+mn-lt"/>
                <a:ea typeface="+mn-ea"/>
                <a:cs typeface="+mn-cs"/>
              </a:rPr>
              <a:t>encarceres nas armadilhas do marasmo, prosseguindo, passo a passo, degrau a degrau, em tua jornada de </a:t>
            </a:r>
            <a:r>
              <a:rPr lang="pt-BR" sz="1200" b="0" i="0" u="none" strike="noStrike" kern="1200" baseline="0" dirty="0" err="1" smtClean="0">
                <a:solidFill>
                  <a:schemeClr val="tx1"/>
                </a:solidFill>
                <a:latin typeface="+mn-lt"/>
                <a:ea typeface="+mn-ea"/>
                <a:cs typeface="+mn-cs"/>
              </a:rPr>
              <a:t>burilamento</a:t>
            </a:r>
            <a:r>
              <a:rPr lang="pt-BR" sz="1200" b="0" i="0" u="none" strike="noStrike" kern="1200" baseline="0" dirty="0" smtClean="0">
                <a:solidFill>
                  <a:schemeClr val="tx1"/>
                </a:solidFill>
                <a:latin typeface="+mn-lt"/>
                <a:ea typeface="+mn-ea"/>
                <a:cs typeface="+mn-cs"/>
              </a:rPr>
              <a:t> e ascensão.”</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13</a:t>
            </a:fld>
            <a:endParaRPr lang="pt-BR"/>
          </a:p>
        </p:txBody>
      </p:sp>
    </p:spTree>
    <p:extLst>
      <p:ext uri="{BB962C8B-B14F-4D97-AF65-F5344CB8AC3E}">
        <p14:creationId xmlns:p14="http://schemas.microsoft.com/office/powerpoint/2010/main" val="2801000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Como lição maior, devemos</a:t>
            </a:r>
            <a:r>
              <a:rPr lang="pt-BR" baseline="0" dirty="0" smtClean="0"/>
              <a:t> entender que colheremos da nossa existência aquilo que “plantarmos” de bom ou ruim ao longo dela. Não podemos fugir de nossas responsabilidades, sejam elas quais forem, como filhos, pais, profissionais, cristãos... Devemos nos espelhar em Jesus e buscar nos Seus ensinamentos o roteiro seguro para o cumprimento de nossos deveres e responsabilidades na Terra.</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14</a:t>
            </a:fld>
            <a:endParaRPr lang="pt-BR"/>
          </a:p>
        </p:txBody>
      </p:sp>
    </p:spTree>
    <p:extLst>
      <p:ext uri="{BB962C8B-B14F-4D97-AF65-F5344CB8AC3E}">
        <p14:creationId xmlns:p14="http://schemas.microsoft.com/office/powerpoint/2010/main" val="288649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À medida que o homem avança</a:t>
            </a:r>
            <a:r>
              <a:rPr lang="pt-BR" baseline="0" dirty="0" smtClean="0"/>
              <a:t> intelectualmente e moralmente, melhor compreende o sentido de sua existência. Percebe que sua existência material é um breve instante diante da eternidade e, por isso mesmo, busca alçar objetivos maiores do ponto de vista de seu progresso moral. </a:t>
            </a:r>
          </a:p>
          <a:p>
            <a:endParaRPr lang="pt-BR" baseline="0" dirty="0" smtClean="0"/>
          </a:p>
          <a:p>
            <a:r>
              <a:rPr lang="pt-BR" baseline="0" dirty="0" smtClean="0"/>
              <a:t>Allan Kardec, em O Livro dos Espíritos, questão 784, nos  faz a seguinte recomendação:</a:t>
            </a:r>
          </a:p>
          <a:p>
            <a:endParaRPr lang="pt-BR" baseline="0" dirty="0" smtClean="0"/>
          </a:p>
          <a:p>
            <a:r>
              <a:rPr lang="pt-BR" baseline="0" dirty="0" smtClean="0"/>
              <a:t>“</a:t>
            </a:r>
            <a:r>
              <a:rPr lang="pt-BR" dirty="0" smtClean="0"/>
              <a:t>Observa bem o conjunto e verás que o homem se adianta, pois que melhor compreende o que é mal, e vai dia a dia reprimindo os abusos.”</a:t>
            </a:r>
          </a:p>
          <a:p>
            <a:endParaRPr lang="pt-BR" dirty="0" smtClean="0"/>
          </a:p>
          <a:p>
            <a:r>
              <a:rPr lang="pt-BR" dirty="0" smtClean="0"/>
              <a:t>Desta forma, o homem a cada dia progride</a:t>
            </a:r>
            <a:r>
              <a:rPr lang="pt-BR" baseline="0" dirty="0" smtClean="0"/>
              <a:t> e se transforma. Compreende os papéis que precisa desempenhar em sua reencarnação e busca atuar da melhor forma possível, seja com filho, pai, amigo, irmão, cidadão etc.</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3</a:t>
            </a:fld>
            <a:endParaRPr lang="pt-BR"/>
          </a:p>
        </p:txBody>
      </p:sp>
    </p:spTree>
    <p:extLst>
      <p:ext uri="{BB962C8B-B14F-4D97-AF65-F5344CB8AC3E}">
        <p14:creationId xmlns:p14="http://schemas.microsoft.com/office/powerpoint/2010/main" val="128726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Saber qual é a finalidade de nossa existência na Terra, nos ajuda a compreender o</a:t>
            </a:r>
            <a:r>
              <a:rPr lang="pt-BR" baseline="0" dirty="0" smtClean="0"/>
              <a:t> que na vida é de fato importante ou não para nós. Sendo o progresso uma meta que todos devemos alcançar, banalidades da vida diária são deixadas de lado, uma vez que o homem compreende que necessita avançar a cada nova reencarnação.</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4</a:t>
            </a:fld>
            <a:endParaRPr lang="pt-BR"/>
          </a:p>
        </p:txBody>
      </p:sp>
    </p:spTree>
    <p:extLst>
      <p:ext uri="{BB962C8B-B14F-4D97-AF65-F5344CB8AC3E}">
        <p14:creationId xmlns:p14="http://schemas.microsoft.com/office/powerpoint/2010/main" val="253447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Por isso, os Espíritos</a:t>
            </a:r>
            <a:r>
              <a:rPr lang="pt-BR" baseline="0" dirty="0" smtClean="0"/>
              <a:t> superiores na Codificação nos alertam que nosso crescimento espiritual deve ocorrer sempre, mas que não evoluímos sozinhos. Cada ser na Terra está vinculado a outros e todos juntos, progridem sempre.</a:t>
            </a:r>
          </a:p>
          <a:p>
            <a:endParaRPr lang="pt-BR" baseline="0" dirty="0" smtClean="0"/>
          </a:p>
          <a:p>
            <a:r>
              <a:rPr lang="pt-BR" b="0" dirty="0" smtClean="0"/>
              <a:t>Para</a:t>
            </a:r>
            <a:r>
              <a:rPr lang="pt-BR" b="0" baseline="0" dirty="0" smtClean="0"/>
              <a:t> todos nós, o</a:t>
            </a:r>
            <a:r>
              <a:rPr lang="pt-BR" dirty="0" smtClean="0"/>
              <a:t> maior obstáculo ao </a:t>
            </a:r>
            <a:r>
              <a:rPr lang="pt-BR" b="0" dirty="0" smtClean="0"/>
              <a:t>progresso</a:t>
            </a:r>
            <a:r>
              <a:rPr lang="pt-BR" dirty="0" smtClean="0"/>
              <a:t> é o orgulho e o egoísmo. Praticar a caridade, amar</a:t>
            </a:r>
            <a:r>
              <a:rPr lang="pt-BR" baseline="0" dirty="0" smtClean="0"/>
              <a:t> o próximo é condição indispensável para que venhamos a crescer moralmente. Não há como progredir sozinho.</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5</a:t>
            </a:fld>
            <a:endParaRPr lang="pt-BR"/>
          </a:p>
        </p:txBody>
      </p:sp>
    </p:spTree>
    <p:extLst>
      <p:ext uri="{BB962C8B-B14F-4D97-AF65-F5344CB8AC3E}">
        <p14:creationId xmlns:p14="http://schemas.microsoft.com/office/powerpoint/2010/main" val="200726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responsabilidade nasce no ser</a:t>
            </a:r>
            <a:r>
              <a:rPr lang="pt-BR" baseline="0" dirty="0" smtClean="0"/>
              <a:t> da compreensão que tem de ser bom, se ter de ajudar o outro e progredir sempre. Esse senso de responsabilidade, leva o homem a compreender que necessita de traçar planos e buscar realiza-los de forma consciente. Diante de seus compromissos sejam no âmbito da família, do emprego, da sociedade em geral, não se exime das exigências de cada circunstância. Não transfere a responsabilidade do que tem de fazer para outra pessoa. Pelo contrário, é ativo e busca realizar todas as suas obrigações.</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6</a:t>
            </a:fld>
            <a:endParaRPr lang="pt-BR"/>
          </a:p>
        </p:txBody>
      </p:sp>
    </p:spTree>
    <p:extLst>
      <p:ext uri="{BB962C8B-B14F-4D97-AF65-F5344CB8AC3E}">
        <p14:creationId xmlns:p14="http://schemas.microsoft.com/office/powerpoint/2010/main" val="208153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Aquele que cumpre</a:t>
            </a:r>
            <a:r>
              <a:rPr lang="pt-BR" baseline="0" dirty="0" smtClean="0"/>
              <a:t> com seus deveres, acaba por se destacar dentre as demais pessoas. Isso se dá, porque de consciência tranquila, não se deixa abater diante de incompreensões ou julgamentos de outras pessoas. Emmanuel sugere que:</a:t>
            </a:r>
          </a:p>
          <a:p>
            <a:endParaRPr lang="pt-BR" baseline="0" dirty="0" smtClean="0"/>
          </a:p>
          <a:p>
            <a:r>
              <a:rPr lang="pt-BR" baseline="0" dirty="0" smtClean="0"/>
              <a:t>“</a:t>
            </a:r>
            <a:r>
              <a:rPr lang="pt-BR" sz="1200" b="0" i="0" u="none" strike="noStrike" kern="1200" baseline="0" dirty="0" smtClean="0">
                <a:solidFill>
                  <a:schemeClr val="tx1"/>
                </a:solidFill>
                <a:latin typeface="+mn-lt"/>
                <a:ea typeface="+mn-ea"/>
                <a:cs typeface="+mn-cs"/>
              </a:rPr>
              <a:t>Sustentemo-nos fiéis ao nosso trabalho e rendamos culto à paz de consciência, atendendo aos deveres que as circunstâncias nos conferiram e, oferecendo o melhor de nós mesmos, em proveito do próximo, estejamos tranquilos, porque, tanto nós quanto os outros, somos o que somos com a obrigação de melhorar-nos, a fim de que cada um possa servir sempre mais, na edificação da felicidade de todos, com aquilo que é, e com aquilo que tem.” (EMMANUEL. </a:t>
            </a:r>
            <a:r>
              <a:rPr lang="pt-BR" sz="1200" b="0" i="1" u="none" strike="noStrike" kern="1200" baseline="0" dirty="0" smtClean="0">
                <a:solidFill>
                  <a:schemeClr val="tx1"/>
                </a:solidFill>
                <a:latin typeface="+mn-lt"/>
                <a:ea typeface="+mn-ea"/>
                <a:cs typeface="+mn-cs"/>
              </a:rPr>
              <a:t>Coragem, </a:t>
            </a:r>
            <a:r>
              <a:rPr lang="pt-BR" sz="1200" b="0" i="0" u="none" strike="noStrike" kern="1200" baseline="0" dirty="0" smtClean="0">
                <a:solidFill>
                  <a:schemeClr val="tx1"/>
                </a:solidFill>
                <a:latin typeface="+mn-lt"/>
                <a:ea typeface="+mn-ea"/>
                <a:cs typeface="+mn-cs"/>
              </a:rPr>
              <a:t>cap. 12)</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7</a:t>
            </a:fld>
            <a:endParaRPr lang="pt-BR"/>
          </a:p>
        </p:txBody>
      </p:sp>
    </p:spTree>
    <p:extLst>
      <p:ext uri="{BB962C8B-B14F-4D97-AF65-F5344CB8AC3E}">
        <p14:creationId xmlns:p14="http://schemas.microsoft.com/office/powerpoint/2010/main" val="330138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Compreendendo</a:t>
            </a:r>
            <a:r>
              <a:rPr lang="pt-BR" baseline="0" dirty="0" smtClean="0"/>
              <a:t> que devemos fazer nosso dever e entendendo que desse dever diz respeito ao cuidado com o outro, em diversas situações difíceis da vida, estaremos dispostos a nos “sacrificarmos” por alguém. Assim que observamos que, aqueles que tem poucos recursos materiais conseguem dividir o pouco que possuem com seu próximo (observar a imagem). Outro exemplo é dos pais que muitas vezes se “sacrificam” para atender a necessidade de um filho. Se doentes, não medem esforços para fazer com que melhorem. Ficam acordados, por exemplo, noite a dentro, com a preocupação de monitorar se está tudo bem.</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8</a:t>
            </a:fld>
            <a:endParaRPr lang="pt-BR"/>
          </a:p>
        </p:txBody>
      </p:sp>
    </p:spTree>
    <p:extLst>
      <p:ext uri="{BB962C8B-B14F-4D97-AF65-F5344CB8AC3E}">
        <p14:creationId xmlns:p14="http://schemas.microsoft.com/office/powerpoint/2010/main" val="350921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Devemos</a:t>
            </a:r>
            <a:r>
              <a:rPr lang="pt-BR" baseline="0" dirty="0" smtClean="0"/>
              <a:t> sempre nos lembrar de Jesus como exemplo máximo de bondade e sacrifício. Ele durante sua passagem pela Terra nos deixou inúmeros exemplos de abnegação, renúncia, sacrifício e amor por toda a humanidade. </a:t>
            </a: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9</a:t>
            </a:fld>
            <a:endParaRPr lang="pt-BR"/>
          </a:p>
        </p:txBody>
      </p:sp>
    </p:spTree>
    <p:extLst>
      <p:ext uri="{BB962C8B-B14F-4D97-AF65-F5344CB8AC3E}">
        <p14:creationId xmlns:p14="http://schemas.microsoft.com/office/powerpoint/2010/main" val="27741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3DFD2C89-3647-488E-95E4-BBC131BFE7F2}" type="slidenum">
              <a:rPr lang="pt-BR" smtClean="0"/>
              <a:t>10</a:t>
            </a:fld>
            <a:endParaRPr lang="pt-BR"/>
          </a:p>
        </p:txBody>
      </p:sp>
    </p:spTree>
    <p:extLst>
      <p:ext uri="{BB962C8B-B14F-4D97-AF65-F5344CB8AC3E}">
        <p14:creationId xmlns:p14="http://schemas.microsoft.com/office/powerpoint/2010/main" val="325180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4098" name="Picture 2" descr="Imagem relacionada"/>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547"/>
          <a:stretch/>
        </p:blipFill>
        <p:spPr bwMode="auto">
          <a:xfrm>
            <a:off x="-4310" y="-31531"/>
            <a:ext cx="9144000" cy="688953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userDrawn="1"/>
        </p:nvSpPr>
        <p:spPr>
          <a:xfrm>
            <a:off x="0" y="-31532"/>
            <a:ext cx="9139690" cy="3292090"/>
          </a:xfrm>
          <a:prstGeom prst="rect">
            <a:avLst/>
          </a:prstGeom>
          <a:gradFill>
            <a:gsLst>
              <a:gs pos="0">
                <a:srgbClr val="FDF7D6">
                  <a:alpha val="0"/>
                </a:srgbClr>
              </a:gs>
              <a:gs pos="60000">
                <a:srgbClr val="FDF7D6">
                  <a:alpha val="50000"/>
                </a:srgbClr>
              </a:gs>
              <a:gs pos="100000">
                <a:srgbClr val="FDF7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6"/>
          <p:cNvSpPr/>
          <p:nvPr/>
        </p:nvSpPr>
        <p:spPr>
          <a:xfrm>
            <a:off x="2382" y="6040057"/>
            <a:ext cx="9141619" cy="817944"/>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074" y="5976048"/>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714500" y="285461"/>
            <a:ext cx="6654338" cy="2233562"/>
          </a:xfrm>
        </p:spPr>
        <p:txBody>
          <a:bodyPr anchor="b">
            <a:normAutofit/>
          </a:bodyPr>
          <a:lstStyle>
            <a:lvl1pPr algn="r">
              <a:lnSpc>
                <a:spcPct val="85000"/>
              </a:lnSpc>
              <a:defRPr sz="6000" spc="-50" baseline="0">
                <a:solidFill>
                  <a:schemeClr val="accent1">
                    <a:lumMod val="75000"/>
                  </a:schemeClr>
                </a:solidFill>
              </a:defRPr>
            </a:lvl1pPr>
          </a:lstStyle>
          <a:p>
            <a:r>
              <a:rPr lang="pt-BR" dirty="0" smtClean="0"/>
              <a:t>Clique para editar o título mestre</a:t>
            </a:r>
            <a:endParaRPr lang="en-US" dirty="0"/>
          </a:p>
        </p:txBody>
      </p:sp>
      <p:sp>
        <p:nvSpPr>
          <p:cNvPr id="3" name="Subtitle 2"/>
          <p:cNvSpPr>
            <a:spLocks noGrp="1"/>
          </p:cNvSpPr>
          <p:nvPr>
            <p:ph type="subTitle" idx="1"/>
          </p:nvPr>
        </p:nvSpPr>
        <p:spPr>
          <a:xfrm>
            <a:off x="1710190" y="2519023"/>
            <a:ext cx="6658648" cy="1143000"/>
          </a:xfrm>
        </p:spPr>
        <p:txBody>
          <a:bodyPr lIns="91440" rIns="91440">
            <a:normAutofit/>
          </a:bodyPr>
          <a:lstStyle>
            <a:lvl1pPr marL="0" indent="0" algn="r">
              <a:buNone/>
              <a:defRPr sz="2400" b="0" i="1" cap="none" spc="0" baseline="0">
                <a:solidFill>
                  <a:schemeClr val="accent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Tree>
    <p:extLst>
      <p:ext uri="{BB962C8B-B14F-4D97-AF65-F5344CB8AC3E}">
        <p14:creationId xmlns:p14="http://schemas.microsoft.com/office/powerpoint/2010/main" val="2661196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469603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009494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700088" y="286604"/>
            <a:ext cx="7986712" cy="1450757"/>
          </a:xfrm>
        </p:spPr>
        <p:txBody>
          <a:bodyPr/>
          <a:lstStyle>
            <a:lvl1pPr>
              <a:defRPr>
                <a:solidFill>
                  <a:schemeClr val="accent1">
                    <a:lumMod val="75000"/>
                  </a:schemeClr>
                </a:solidFill>
              </a:defRPr>
            </a:lvl1pPr>
          </a:lstStyle>
          <a:p>
            <a:r>
              <a:rPr lang="pt-BR" dirty="0" smtClean="0"/>
              <a:t>Clique para editar o título mestre</a:t>
            </a:r>
            <a:endParaRPr lang="en-US" dirty="0"/>
          </a:p>
        </p:txBody>
      </p:sp>
      <p:sp>
        <p:nvSpPr>
          <p:cNvPr id="3" name="Content Placeholder 2"/>
          <p:cNvSpPr>
            <a:spLocks noGrp="1"/>
          </p:cNvSpPr>
          <p:nvPr>
            <p:ph idx="1"/>
          </p:nvPr>
        </p:nvSpPr>
        <p:spPr>
          <a:xfrm>
            <a:off x="700087" y="1949116"/>
            <a:ext cx="7986713" cy="4162926"/>
          </a:xfrm>
        </p:spPr>
        <p:txBody>
          <a:bodyPr/>
          <a:lstStyle>
            <a:lvl1pPr algn="just">
              <a:defRPr sz="2400"/>
            </a:lvl1pPr>
            <a:lvl2pPr algn="just">
              <a:defRPr sz="2000"/>
            </a:lvl2pPr>
            <a:lvl3pPr algn="just">
              <a:defRPr sz="1800">
                <a:solidFill>
                  <a:schemeClr val="tx1">
                    <a:lumMod val="65000"/>
                    <a:lumOff val="35000"/>
                  </a:schemeClr>
                </a:solidFill>
              </a:defRPr>
            </a:lvl3pPr>
            <a:lvl4pPr algn="just">
              <a:defRPr sz="1600"/>
            </a:lvl4pPr>
            <a:lvl5pPr marL="749808" indent="0" algn="r">
              <a:buNone/>
              <a:defRPr>
                <a:solidFill>
                  <a:schemeClr val="tx2"/>
                </a:solidFill>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cxnSp>
        <p:nvCxnSpPr>
          <p:cNvPr id="7" name="Straight Connector 9"/>
          <p:cNvCxnSpPr/>
          <p:nvPr userDrawn="1"/>
        </p:nvCxnSpPr>
        <p:spPr>
          <a:xfrm>
            <a:off x="700087" y="1737845"/>
            <a:ext cx="79867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470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accent1">
                    <a:lumMod val="7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6DFF08F-DC6B-4601-B491-B0F83F6DD2DA}" type="datetimeFigureOut">
              <a:rPr lang="en-US" smtClean="0"/>
              <a:t>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052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84976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22960" y="2582334"/>
            <a:ext cx="370332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63440" y="2582334"/>
            <a:ext cx="370332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064232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02672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1/4/17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426660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smtClean="0"/>
              <a:pPr/>
              <a:t>1/4/17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60450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6DFF08F-DC6B-4601-B491-B0F83F6DD2DA}" type="datetimeFigureOut">
              <a:rPr lang="en-US" smtClean="0"/>
              <a:t>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72633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descr="Imagem relacionada"/>
          <p:cNvPicPr>
            <a:picLocks noChangeAspect="1" noChangeArrowheads="1"/>
          </p:cNvPicPr>
          <p:nvPr userDrawn="1"/>
        </p:nvPicPr>
        <p:blipFill rotWithShape="1">
          <a:blip r:embed="rId13">
            <a:duotone>
              <a:schemeClr val="bg2">
                <a:shade val="45000"/>
                <a:satMod val="135000"/>
              </a:schemeClr>
              <a:prstClr val="white"/>
            </a:duotone>
            <a:alphaModFix amt="70000"/>
            <a:extLst>
              <a:ext uri="{BEBA8EAE-BF5A-486C-A8C5-ECC9F3942E4B}">
                <a14:imgProps xmlns:a14="http://schemas.microsoft.com/office/drawing/2010/main">
                  <a14:imgLayer r:embed="rId14">
                    <a14:imgEffect>
                      <a14:colorTemperature colorTemp="4700"/>
                    </a14:imgEffect>
                  </a14:imgLayer>
                </a14:imgProps>
              </a:ext>
              <a:ext uri="{28A0092B-C50C-407E-A947-70E740481C1C}">
                <a14:useLocalDpi xmlns:a14="http://schemas.microsoft.com/office/drawing/2010/main" val="0"/>
              </a:ext>
            </a:extLst>
          </a:blip>
          <a:srcRect t="6547"/>
          <a:stretch/>
        </p:blipFill>
        <p:spPr bwMode="auto">
          <a:xfrm>
            <a:off x="-4310" y="-31531"/>
            <a:ext cx="9144000" cy="68895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400800"/>
            <a:ext cx="9144001" cy="4572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1/4/17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85889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smtClean="0"/>
              <a:t>Jesus e responsabilidade</a:t>
            </a:r>
            <a:endParaRPr lang="pt-BR" dirty="0"/>
          </a:p>
        </p:txBody>
      </p:sp>
      <p:sp>
        <p:nvSpPr>
          <p:cNvPr id="3" name="Subtítulo 2"/>
          <p:cNvSpPr>
            <a:spLocks noGrp="1"/>
          </p:cNvSpPr>
          <p:nvPr>
            <p:ph type="subTitle" idx="1"/>
          </p:nvPr>
        </p:nvSpPr>
        <p:spPr/>
        <p:txBody>
          <a:bodyPr/>
          <a:lstStyle/>
          <a:p>
            <a:r>
              <a:rPr lang="pt-BR" smtClean="0"/>
              <a:t>Jesus e atualidade</a:t>
            </a:r>
            <a:endParaRPr lang="pt-BR" dirty="0"/>
          </a:p>
        </p:txBody>
      </p:sp>
      <p:sp>
        <p:nvSpPr>
          <p:cNvPr id="9" name="Subtítulo 2"/>
          <p:cNvSpPr txBox="1">
            <a:spLocks/>
          </p:cNvSpPr>
          <p:nvPr/>
        </p:nvSpPr>
        <p:spPr>
          <a:xfrm>
            <a:off x="881937" y="6040983"/>
            <a:ext cx="7486901" cy="817017"/>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accent2">
                    <a:lumMod val="50000"/>
                  </a:schemeClr>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spcBef>
                <a:spcPts val="0"/>
              </a:spcBef>
              <a:spcAft>
                <a:spcPts val="0"/>
              </a:spcAft>
            </a:pPr>
            <a:r>
              <a:rPr lang="pt-BR" sz="1600" cap="none" spc="0" smtClean="0">
                <a:solidFill>
                  <a:schemeClr val="accent1">
                    <a:lumMod val="20000"/>
                    <a:lumOff val="80000"/>
                  </a:schemeClr>
                </a:solidFill>
              </a:rPr>
              <a:t>Grupo Espírita </a:t>
            </a:r>
            <a:r>
              <a:rPr lang="pt-BR" sz="1600" cap="none" spc="0" dirty="0" err="1" smtClean="0">
                <a:solidFill>
                  <a:schemeClr val="accent1">
                    <a:lumMod val="20000"/>
                    <a:lumOff val="80000"/>
                  </a:schemeClr>
                </a:solidFill>
              </a:rPr>
              <a:t>Guillon</a:t>
            </a:r>
            <a:r>
              <a:rPr lang="pt-BR" sz="1600" cap="none" spc="0" dirty="0" smtClean="0">
                <a:solidFill>
                  <a:schemeClr val="accent1">
                    <a:lumMod val="20000"/>
                    <a:lumOff val="80000"/>
                  </a:schemeClr>
                </a:solidFill>
              </a:rPr>
              <a:t> Ribeiro</a:t>
            </a:r>
          </a:p>
          <a:p>
            <a:pPr>
              <a:spcBef>
                <a:spcPts val="0"/>
              </a:spcBef>
              <a:spcAft>
                <a:spcPts val="0"/>
              </a:spcAft>
            </a:pPr>
            <a:r>
              <a:rPr lang="pt-BR" sz="1600" cap="none" spc="0" dirty="0" smtClean="0">
                <a:solidFill>
                  <a:schemeClr val="accent1">
                    <a:lumMod val="20000"/>
                    <a:lumOff val="80000"/>
                  </a:schemeClr>
                </a:solidFill>
              </a:rPr>
              <a:t>Escola de Evangelização de Pacientes</a:t>
            </a:r>
            <a:endParaRPr lang="pt-BR" sz="1600" cap="none" spc="0" dirty="0">
              <a:solidFill>
                <a:schemeClr val="accent1">
                  <a:lumMod val="20000"/>
                  <a:lumOff val="80000"/>
                </a:schemeClr>
              </a:solidFill>
            </a:endParaRPr>
          </a:p>
        </p:txBody>
      </p:sp>
    </p:spTree>
    <p:extLst>
      <p:ext uri="{BB962C8B-B14F-4D97-AF65-F5344CB8AC3E}">
        <p14:creationId xmlns:p14="http://schemas.microsoft.com/office/powerpoint/2010/main" val="3471570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Doação maior</a:t>
            </a:r>
            <a:endParaRPr lang="pt-BR" dirty="0"/>
          </a:p>
        </p:txBody>
      </p:sp>
      <p:sp>
        <p:nvSpPr>
          <p:cNvPr id="3" name="Espaço Reservado para Conteúdo 2"/>
          <p:cNvSpPr>
            <a:spLocks noGrp="1"/>
          </p:cNvSpPr>
          <p:nvPr>
            <p:ph idx="1"/>
          </p:nvPr>
        </p:nvSpPr>
        <p:spPr/>
        <p:txBody>
          <a:bodyPr/>
          <a:lstStyle/>
          <a:p>
            <a:r>
              <a:rPr lang="pt-BR" dirty="0" smtClean="0"/>
              <a:t>“Como pastor de almas, Jesus </a:t>
            </a:r>
            <a:r>
              <a:rPr lang="pt-BR" dirty="0" err="1" smtClean="0"/>
              <a:t>fez-se-nos</a:t>
            </a:r>
            <a:r>
              <a:rPr lang="pt-BR" dirty="0" smtClean="0"/>
              <a:t> responsável, elucidando-nos a respeito dos deveres, das necessidades reais, dos legítimos objetivos da nossa vida.</a:t>
            </a:r>
          </a:p>
          <a:p>
            <a:r>
              <a:rPr lang="pt-BR" dirty="0" smtClean="0"/>
              <a:t>Em contrapartida, </a:t>
            </a:r>
            <a:r>
              <a:rPr lang="pt-BR" dirty="0" err="1" smtClean="0"/>
              <a:t>doou-se-nos</a:t>
            </a:r>
            <a:r>
              <a:rPr lang="pt-BR" dirty="0" smtClean="0"/>
              <a:t> até o holocausto, não fosse a Sua vida ao nosso lado, em si mesma, um grande e estoico sacrifício de amor.”</a:t>
            </a:r>
          </a:p>
          <a:p>
            <a:pPr lvl="4"/>
            <a:r>
              <a:rPr lang="pt-BR" dirty="0" smtClean="0"/>
              <a:t>(JOANNA DE ANGELIS. </a:t>
            </a:r>
            <a:r>
              <a:rPr lang="pt-BR" i="1" dirty="0" smtClean="0"/>
              <a:t>Jesus e atualidade</a:t>
            </a:r>
            <a:r>
              <a:rPr lang="pt-BR" dirty="0" smtClean="0"/>
              <a:t>, cap. 12)</a:t>
            </a:r>
          </a:p>
        </p:txBody>
      </p:sp>
    </p:spTree>
    <p:extLst>
      <p:ext uri="{BB962C8B-B14F-4D97-AF65-F5344CB8AC3E}">
        <p14:creationId xmlns:p14="http://schemas.microsoft.com/office/powerpoint/2010/main" val="2326053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Em síntese, o que Jesus espera de nós:</a:t>
            </a:r>
            <a:endParaRPr lang="pt-BR" dirty="0"/>
          </a:p>
        </p:txBody>
      </p:sp>
      <p:sp>
        <p:nvSpPr>
          <p:cNvPr id="3" name="Espaço Reservado para Conteúdo 2"/>
          <p:cNvSpPr>
            <a:spLocks noGrp="1"/>
          </p:cNvSpPr>
          <p:nvPr>
            <p:ph idx="1"/>
          </p:nvPr>
        </p:nvSpPr>
        <p:spPr/>
        <p:txBody>
          <a:bodyPr/>
          <a:lstStyle/>
          <a:p>
            <a:pPr marL="457200" indent="-457200">
              <a:buFont typeface="+mj-lt"/>
              <a:buAutoNum type="arabicPeriod"/>
            </a:pPr>
            <a:r>
              <a:rPr lang="pt-BR" dirty="0" smtClean="0"/>
              <a:t>Cumprimento de nossos deveres: em família e em sociedade;</a:t>
            </a:r>
          </a:p>
          <a:p>
            <a:pPr marL="457200" indent="-457200">
              <a:buFont typeface="+mj-lt"/>
              <a:buAutoNum type="arabicPeriod"/>
            </a:pPr>
            <a:r>
              <a:rPr lang="pt-BR" dirty="0" smtClean="0"/>
              <a:t>Que nos esforcemos em corrigir nossos erros;</a:t>
            </a:r>
          </a:p>
          <a:p>
            <a:pPr marL="457200" indent="-457200">
              <a:buFont typeface="+mj-lt"/>
              <a:buAutoNum type="arabicPeriod"/>
            </a:pPr>
            <a:r>
              <a:rPr lang="pt-BR" dirty="0" smtClean="0"/>
              <a:t>Que, ao conhecermos Suas verdades, não incorramos em novos erros.</a:t>
            </a:r>
          </a:p>
        </p:txBody>
      </p:sp>
    </p:spTree>
    <p:extLst>
      <p:ext uri="{BB962C8B-B14F-4D97-AF65-F5344CB8AC3E}">
        <p14:creationId xmlns:p14="http://schemas.microsoft.com/office/powerpoint/2010/main" val="2793697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Valor da responsabilidade</a:t>
            </a:r>
            <a:endParaRPr lang="pt-BR" dirty="0"/>
          </a:p>
        </p:txBody>
      </p:sp>
      <p:sp>
        <p:nvSpPr>
          <p:cNvPr id="3" name="Espaço Reservado para Conteúdo 2"/>
          <p:cNvSpPr>
            <a:spLocks noGrp="1"/>
          </p:cNvSpPr>
          <p:nvPr>
            <p:ph idx="1"/>
          </p:nvPr>
        </p:nvSpPr>
        <p:spPr>
          <a:xfrm>
            <a:off x="700087" y="1949116"/>
            <a:ext cx="7986713" cy="1528010"/>
          </a:xfrm>
        </p:spPr>
        <p:txBody>
          <a:bodyPr/>
          <a:lstStyle/>
          <a:p>
            <a:r>
              <a:rPr lang="pt-BR" dirty="0" smtClean="0"/>
              <a:t>“A responsabilidade liberta o indivíduo de si mesmo, alçando-o aos planos superiores da vida.”</a:t>
            </a:r>
          </a:p>
          <a:p>
            <a:pPr lvl="4"/>
            <a:r>
              <a:rPr lang="pt-BR" dirty="0" smtClean="0"/>
              <a:t>(JOANNA DE ANGELIS. </a:t>
            </a:r>
            <a:r>
              <a:rPr lang="pt-BR" i="1" dirty="0" smtClean="0"/>
              <a:t>Jesus e atualidade</a:t>
            </a:r>
            <a:r>
              <a:rPr lang="pt-BR" dirty="0" smtClean="0"/>
              <a:t>, cap. 12)</a:t>
            </a:r>
          </a:p>
          <a:p>
            <a:endParaRPr lang="pt-BR" dirty="0"/>
          </a:p>
        </p:txBody>
      </p:sp>
      <p:pic>
        <p:nvPicPr>
          <p:cNvPr id="4" name="Imagem 3"/>
          <p:cNvPicPr>
            <a:picLocks noChangeAspect="1"/>
          </p:cNvPicPr>
          <p:nvPr/>
        </p:nvPicPr>
        <p:blipFill>
          <a:blip r:embed="rId3"/>
          <a:stretch>
            <a:fillRect/>
          </a:stretch>
        </p:blipFill>
        <p:spPr>
          <a:xfrm>
            <a:off x="2372886" y="3477126"/>
            <a:ext cx="4641004" cy="2547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5968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O que cabe a cada um de nós fazer</a:t>
            </a:r>
            <a:endParaRPr lang="pt-BR" dirty="0"/>
          </a:p>
        </p:txBody>
      </p:sp>
      <p:sp>
        <p:nvSpPr>
          <p:cNvPr id="3" name="Espaço Reservado para Conteúdo 2"/>
          <p:cNvSpPr>
            <a:spLocks noGrp="1"/>
          </p:cNvSpPr>
          <p:nvPr>
            <p:ph idx="1"/>
          </p:nvPr>
        </p:nvSpPr>
        <p:spPr>
          <a:xfrm>
            <a:off x="700088" y="1949116"/>
            <a:ext cx="4353176" cy="4162926"/>
          </a:xfrm>
        </p:spPr>
        <p:txBody>
          <a:bodyPr>
            <a:normAutofit/>
          </a:bodyPr>
          <a:lstStyle/>
          <a:p>
            <a:r>
              <a:rPr lang="pt-BR" dirty="0" smtClean="0"/>
              <a:t>“Neste momento, quando necessitas </a:t>
            </a:r>
            <a:r>
              <a:rPr lang="pt-BR" dirty="0" err="1" smtClean="0"/>
              <a:t>dEle</a:t>
            </a:r>
            <a:r>
              <a:rPr lang="pt-BR" dirty="0" smtClean="0"/>
              <a:t>, </a:t>
            </a:r>
            <a:r>
              <a:rPr lang="pt-BR" b="1" dirty="0" smtClean="0"/>
              <a:t>reformula os teus conceitos sobre a vida</a:t>
            </a:r>
            <a:r>
              <a:rPr lang="pt-BR" dirty="0" smtClean="0"/>
              <a:t> e passa a atuar corretamente, dominado pela responsabilidade. </a:t>
            </a:r>
          </a:p>
          <a:p>
            <a:r>
              <a:rPr lang="pt-BR" b="1" dirty="0" smtClean="0"/>
              <a:t>A ninguém transfiras a causa dos teus desaires, dos teus insucessos.</a:t>
            </a:r>
            <a:r>
              <a:rPr lang="pt-BR" dirty="0" smtClean="0"/>
              <a:t> Dá-te conta deles e recomeça a ação transformadora.”</a:t>
            </a:r>
          </a:p>
          <a:p>
            <a:pPr lvl="4"/>
            <a:r>
              <a:rPr lang="pt-BR" dirty="0" smtClean="0"/>
              <a:t>(JOANNA DE ANGELIS. </a:t>
            </a:r>
            <a:r>
              <a:rPr lang="pt-BR" i="1" dirty="0" smtClean="0"/>
              <a:t>Jesus e atualidade</a:t>
            </a:r>
            <a:r>
              <a:rPr lang="pt-BR" dirty="0" smtClean="0"/>
              <a:t>, </a:t>
            </a:r>
            <a:br>
              <a:rPr lang="pt-BR" dirty="0" smtClean="0"/>
            </a:br>
            <a:r>
              <a:rPr lang="pt-BR" dirty="0" smtClean="0"/>
              <a:t>cap. 12)</a:t>
            </a:r>
          </a:p>
        </p:txBody>
      </p:sp>
      <p:pic>
        <p:nvPicPr>
          <p:cNvPr id="5" name="Imagem 4"/>
          <p:cNvPicPr>
            <a:picLocks noChangeAspect="1"/>
          </p:cNvPicPr>
          <p:nvPr/>
        </p:nvPicPr>
        <p:blipFill>
          <a:blip r:embed="rId3"/>
          <a:stretch>
            <a:fillRect/>
          </a:stretch>
        </p:blipFill>
        <p:spPr>
          <a:xfrm>
            <a:off x="5450305" y="2041314"/>
            <a:ext cx="3236495" cy="2336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61277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Compreensão maior</a:t>
            </a:r>
            <a:endParaRPr lang="pt-BR" dirty="0"/>
          </a:p>
        </p:txBody>
      </p:sp>
      <p:sp>
        <p:nvSpPr>
          <p:cNvPr id="3" name="Espaço Reservado para Conteúdo 2"/>
          <p:cNvSpPr>
            <a:spLocks noGrp="1"/>
          </p:cNvSpPr>
          <p:nvPr>
            <p:ph idx="1"/>
          </p:nvPr>
        </p:nvSpPr>
        <p:spPr>
          <a:xfrm>
            <a:off x="4271212" y="1949116"/>
            <a:ext cx="4415592" cy="4162926"/>
          </a:xfrm>
        </p:spPr>
        <p:txBody>
          <a:bodyPr>
            <a:normAutofit/>
          </a:bodyPr>
          <a:lstStyle/>
          <a:p>
            <a:r>
              <a:rPr lang="pt-BR" dirty="0" smtClean="0"/>
              <a:t>“Mesmo que não o queiras, serás sempre responsável pelos efeitos dos teus atos.</a:t>
            </a:r>
          </a:p>
          <a:p>
            <a:r>
              <a:rPr lang="pt-BR" b="1" dirty="0" smtClean="0"/>
              <a:t>Colherás conforme semeares.</a:t>
            </a:r>
          </a:p>
          <a:p>
            <a:r>
              <a:rPr lang="pt-BR" dirty="0" smtClean="0"/>
              <a:t>Assume, portanto, o teu </a:t>
            </a:r>
            <a:r>
              <a:rPr lang="pt-BR" dirty="0" err="1" smtClean="0"/>
              <a:t>compro-misso</a:t>
            </a:r>
            <a:r>
              <a:rPr lang="pt-BR" dirty="0" smtClean="0"/>
              <a:t> com o Mestre e </a:t>
            </a:r>
            <a:r>
              <a:rPr lang="pt-BR" dirty="0" err="1" smtClean="0"/>
              <a:t>perma-necerás</a:t>
            </a:r>
            <a:r>
              <a:rPr lang="pt-BR" dirty="0" smtClean="0"/>
              <a:t> saudável interiormente, prosseguindo íntegro nos teus deveres com responsabilidade.”</a:t>
            </a:r>
          </a:p>
          <a:p>
            <a:pPr lvl="4"/>
            <a:r>
              <a:rPr lang="pt-BR" dirty="0" smtClean="0"/>
              <a:t>(JOANNA DE ANGELIS. </a:t>
            </a:r>
            <a:r>
              <a:rPr lang="pt-BR" i="1" dirty="0" smtClean="0"/>
              <a:t>Jesus e atualidade</a:t>
            </a:r>
            <a:r>
              <a:rPr lang="pt-BR" dirty="0" smtClean="0"/>
              <a:t>, cap. 12)</a:t>
            </a:r>
          </a:p>
        </p:txBody>
      </p:sp>
      <p:pic>
        <p:nvPicPr>
          <p:cNvPr id="4" name="Imagem 3"/>
          <p:cNvPicPr>
            <a:picLocks noChangeAspect="1"/>
          </p:cNvPicPr>
          <p:nvPr/>
        </p:nvPicPr>
        <p:blipFill>
          <a:blip r:embed="rId3"/>
          <a:stretch>
            <a:fillRect/>
          </a:stretch>
        </p:blipFill>
        <p:spPr>
          <a:xfrm>
            <a:off x="798897" y="2118565"/>
            <a:ext cx="3229880" cy="2152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2118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Imaturidade espiritual</a:t>
            </a:r>
            <a:endParaRPr lang="pt-BR" dirty="0"/>
          </a:p>
        </p:txBody>
      </p:sp>
      <p:sp>
        <p:nvSpPr>
          <p:cNvPr id="3" name="Espaço Reservado para Conteúdo 2"/>
          <p:cNvSpPr>
            <a:spLocks noGrp="1"/>
          </p:cNvSpPr>
          <p:nvPr>
            <p:ph idx="1"/>
          </p:nvPr>
        </p:nvSpPr>
        <p:spPr>
          <a:xfrm>
            <a:off x="700088" y="1845733"/>
            <a:ext cx="4990850" cy="4266309"/>
          </a:xfrm>
        </p:spPr>
        <p:txBody>
          <a:bodyPr/>
          <a:lstStyle/>
          <a:p>
            <a:r>
              <a:rPr lang="pt-BR" dirty="0" smtClean="0"/>
              <a:t>“Há, no homem, latente, um forte mecanismo que o leva a fugir da responsabilidade, transferindo o seu insucesso para outrem, na condição de indivíduo social, ou para os fatores circunstanciais da sorte, do nascimento e até de Deus.”</a:t>
            </a:r>
          </a:p>
          <a:p>
            <a:pPr lvl="4"/>
            <a:r>
              <a:rPr lang="pt-BR" dirty="0" smtClean="0"/>
              <a:t>(JOANNA DE ANGELIS. </a:t>
            </a:r>
            <a:r>
              <a:rPr lang="pt-BR" i="1" dirty="0" smtClean="0"/>
              <a:t>Jesus e atualidade</a:t>
            </a:r>
            <a:r>
              <a:rPr lang="pt-BR" dirty="0" smtClean="0"/>
              <a:t>, cap. 12)</a:t>
            </a:r>
          </a:p>
          <a:p>
            <a:endParaRPr lang="pt-BR" dirty="0"/>
          </a:p>
        </p:txBody>
      </p:sp>
      <p:pic>
        <p:nvPicPr>
          <p:cNvPr id="4" name="Imagem 3"/>
          <p:cNvPicPr>
            <a:picLocks noChangeAspect="1"/>
          </p:cNvPicPr>
          <p:nvPr/>
        </p:nvPicPr>
        <p:blipFill rotWithShape="1">
          <a:blip r:embed="rId3"/>
          <a:srcRect l="32800" r="26482"/>
          <a:stretch/>
        </p:blipFill>
        <p:spPr>
          <a:xfrm>
            <a:off x="6266378" y="1994676"/>
            <a:ext cx="1939159" cy="316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299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Como adquirir responsabilidade?</a:t>
            </a:r>
            <a:endParaRPr lang="pt-BR" dirty="0"/>
          </a:p>
        </p:txBody>
      </p:sp>
      <p:sp>
        <p:nvSpPr>
          <p:cNvPr id="3" name="Espaço Reservado para Conteúdo 2"/>
          <p:cNvSpPr>
            <a:spLocks noGrp="1"/>
          </p:cNvSpPr>
          <p:nvPr>
            <p:ph idx="1"/>
          </p:nvPr>
        </p:nvSpPr>
        <p:spPr>
          <a:xfrm>
            <a:off x="4343400" y="1949116"/>
            <a:ext cx="4343400" cy="4162926"/>
          </a:xfrm>
        </p:spPr>
        <p:txBody>
          <a:bodyPr/>
          <a:lstStyle/>
          <a:p>
            <a:r>
              <a:rPr lang="pt-BR" smtClean="0"/>
              <a:t>“A responsabilidade resulta da consciência que discerne e compreende a razão da existência humana, sua finalidade e suas metas, trabalhando por assumir o papel que lhe está destinado pela vida.”</a:t>
            </a:r>
          </a:p>
          <a:p>
            <a:pPr lvl="4"/>
            <a:r>
              <a:rPr lang="pt-BR" dirty="0" smtClean="0"/>
              <a:t>(JOANNA DE ANGELIS. Jesus e atualidade, </a:t>
            </a:r>
            <a:br>
              <a:rPr lang="pt-BR" dirty="0" smtClean="0"/>
            </a:br>
            <a:r>
              <a:rPr lang="pt-BR" dirty="0" smtClean="0"/>
              <a:t>cap. 12)</a:t>
            </a:r>
          </a:p>
          <a:p>
            <a:endParaRPr lang="pt-BR" dirty="0" smtClean="0"/>
          </a:p>
          <a:p>
            <a:endParaRPr lang="pt-BR" dirty="0"/>
          </a:p>
        </p:txBody>
      </p:sp>
      <p:pic>
        <p:nvPicPr>
          <p:cNvPr id="4" name="Imagem 3"/>
          <p:cNvPicPr>
            <a:picLocks noChangeAspect="1"/>
          </p:cNvPicPr>
          <p:nvPr/>
        </p:nvPicPr>
        <p:blipFill>
          <a:blip r:embed="rId3"/>
          <a:stretch>
            <a:fillRect/>
          </a:stretch>
        </p:blipFill>
        <p:spPr>
          <a:xfrm>
            <a:off x="700088" y="2158415"/>
            <a:ext cx="2943225" cy="227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2816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Qual a finalidade da existência humana?</a:t>
            </a:r>
            <a:endParaRPr lang="pt-BR" dirty="0"/>
          </a:p>
        </p:txBody>
      </p:sp>
      <p:sp>
        <p:nvSpPr>
          <p:cNvPr id="3" name="Espaço Reservado para Conteúdo 2"/>
          <p:cNvSpPr>
            <a:spLocks noGrp="1"/>
          </p:cNvSpPr>
          <p:nvPr>
            <p:ph idx="1"/>
          </p:nvPr>
        </p:nvSpPr>
        <p:spPr>
          <a:xfrm>
            <a:off x="700087" y="1949116"/>
            <a:ext cx="7986713" cy="1323473"/>
          </a:xfrm>
        </p:spPr>
        <p:txBody>
          <a:bodyPr/>
          <a:lstStyle/>
          <a:p>
            <a:r>
              <a:rPr lang="pt-BR" dirty="0" smtClean="0"/>
              <a:t>“A cada nova existência, o Espírito dá um passo para diante na senda do progresso.”</a:t>
            </a:r>
          </a:p>
          <a:p>
            <a:pPr lvl="4"/>
            <a:r>
              <a:rPr lang="pt-BR" dirty="0" smtClean="0"/>
              <a:t>(ALLAN KARDEC. </a:t>
            </a:r>
            <a:r>
              <a:rPr lang="pt-BR" i="1" dirty="0" smtClean="0"/>
              <a:t>O Livro dos Espíritos</a:t>
            </a:r>
            <a:r>
              <a:rPr lang="pt-BR" dirty="0" smtClean="0"/>
              <a:t>, </a:t>
            </a:r>
            <a:r>
              <a:rPr lang="pt-BR" dirty="0" err="1" smtClean="0"/>
              <a:t>perg</a:t>
            </a:r>
            <a:r>
              <a:rPr lang="pt-BR" dirty="0" smtClean="0"/>
              <a:t>. 168)</a:t>
            </a:r>
            <a:endParaRPr lang="pt-BR" dirty="0"/>
          </a:p>
        </p:txBody>
      </p:sp>
      <p:pic>
        <p:nvPicPr>
          <p:cNvPr id="4" name="Imagem 3"/>
          <p:cNvPicPr>
            <a:picLocks noChangeAspect="1"/>
          </p:cNvPicPr>
          <p:nvPr/>
        </p:nvPicPr>
        <p:blipFill rotWithShape="1">
          <a:blip r:embed="rId3"/>
          <a:srcRect t="13323"/>
          <a:stretch/>
        </p:blipFill>
        <p:spPr>
          <a:xfrm>
            <a:off x="1969293" y="3484344"/>
            <a:ext cx="5448300" cy="2179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8531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Tenha metas de progresso individual e coletiva</a:t>
            </a:r>
            <a:endParaRPr lang="pt-BR" dirty="0"/>
          </a:p>
        </p:txBody>
      </p:sp>
      <p:sp>
        <p:nvSpPr>
          <p:cNvPr id="3" name="Espaço Reservado para Conteúdo 2"/>
          <p:cNvSpPr>
            <a:spLocks noGrp="1"/>
          </p:cNvSpPr>
          <p:nvPr>
            <p:ph idx="1"/>
          </p:nvPr>
        </p:nvSpPr>
        <p:spPr>
          <a:xfrm>
            <a:off x="700087" y="4475999"/>
            <a:ext cx="7986713" cy="1636042"/>
          </a:xfrm>
        </p:spPr>
        <p:txBody>
          <a:bodyPr>
            <a:normAutofit/>
          </a:bodyPr>
          <a:lstStyle/>
          <a:p>
            <a:r>
              <a:rPr lang="pt-BR" dirty="0" smtClean="0"/>
              <a:t>“Conforme já dissemos, os Espíritos têm que contribuir para o progresso uns dos outros. [...] </a:t>
            </a:r>
            <a:r>
              <a:rPr lang="pt-BR" i="1" dirty="0" smtClean="0"/>
              <a:t>Tornar-se-ão culpados, se vierem a falir no seu desempenho</a:t>
            </a:r>
            <a:r>
              <a:rPr lang="pt-BR" dirty="0" smtClean="0"/>
              <a:t>.”</a:t>
            </a:r>
          </a:p>
          <a:p>
            <a:pPr lvl="4"/>
            <a:r>
              <a:rPr lang="pt-BR" dirty="0" smtClean="0"/>
              <a:t>(ALLAN KARDEC. </a:t>
            </a:r>
            <a:r>
              <a:rPr lang="pt-BR" i="1" dirty="0" smtClean="0"/>
              <a:t>O Livro dos Espíritos</a:t>
            </a:r>
            <a:r>
              <a:rPr lang="pt-BR" dirty="0" smtClean="0"/>
              <a:t>, </a:t>
            </a:r>
            <a:r>
              <a:rPr lang="pt-BR" dirty="0" err="1" smtClean="0"/>
              <a:t>perg</a:t>
            </a:r>
            <a:r>
              <a:rPr lang="pt-BR" dirty="0" smtClean="0"/>
              <a:t>. 208)</a:t>
            </a:r>
            <a:endParaRPr lang="pt-BR" dirty="0"/>
          </a:p>
        </p:txBody>
      </p:sp>
      <p:pic>
        <p:nvPicPr>
          <p:cNvPr id="4" name="Imagem 3"/>
          <p:cNvPicPr>
            <a:picLocks noChangeAspect="1"/>
          </p:cNvPicPr>
          <p:nvPr/>
        </p:nvPicPr>
        <p:blipFill>
          <a:blip r:embed="rId3"/>
          <a:stretch>
            <a:fillRect/>
          </a:stretch>
        </p:blipFill>
        <p:spPr>
          <a:xfrm>
            <a:off x="2742114" y="2044291"/>
            <a:ext cx="3899318" cy="2124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3259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Perfil de quem é responsável</a:t>
            </a:r>
            <a:endParaRPr lang="pt-BR" dirty="0"/>
          </a:p>
        </p:txBody>
      </p:sp>
      <p:sp>
        <p:nvSpPr>
          <p:cNvPr id="3" name="Espaço Reservado para Conteúdo 2"/>
          <p:cNvSpPr>
            <a:spLocks noGrp="1"/>
          </p:cNvSpPr>
          <p:nvPr>
            <p:ph idx="1"/>
          </p:nvPr>
        </p:nvSpPr>
        <p:spPr>
          <a:xfrm>
            <a:off x="700087" y="1949116"/>
            <a:ext cx="4088481" cy="4162926"/>
          </a:xfrm>
        </p:spPr>
        <p:txBody>
          <a:bodyPr/>
          <a:lstStyle/>
          <a:p>
            <a:r>
              <a:rPr lang="pt-BR" dirty="0" smtClean="0"/>
              <a:t>“O homem responsável sabe </a:t>
            </a:r>
            <a:r>
              <a:rPr lang="pt-BR" b="1" dirty="0" smtClean="0"/>
              <a:t>o que fazer, quando e como realizá-lo</a:t>
            </a:r>
            <a:r>
              <a:rPr lang="pt-BR" dirty="0" smtClean="0"/>
              <a:t>. Não se torna parasita social, nem se hospeda no triunfo alheio, tampouco oculta-se no </a:t>
            </a:r>
            <a:r>
              <a:rPr lang="pt-BR" dirty="0" err="1" smtClean="0"/>
              <a:t>desculpismo</a:t>
            </a:r>
            <a:r>
              <a:rPr lang="pt-BR" dirty="0" smtClean="0"/>
              <a:t> ridículo.”</a:t>
            </a:r>
            <a:endParaRPr lang="pt-BR" dirty="0"/>
          </a:p>
          <a:p>
            <a:pPr lvl="4"/>
            <a:r>
              <a:rPr lang="pt-BR" dirty="0" smtClean="0"/>
              <a:t>(JOANNA DE ANGELIS. </a:t>
            </a:r>
            <a:r>
              <a:rPr lang="pt-BR" i="1" dirty="0" smtClean="0"/>
              <a:t>Jesus e atualidade</a:t>
            </a:r>
            <a:r>
              <a:rPr lang="pt-BR" dirty="0" smtClean="0"/>
              <a:t>, </a:t>
            </a:r>
            <a:br>
              <a:rPr lang="pt-BR" dirty="0" smtClean="0"/>
            </a:br>
            <a:r>
              <a:rPr lang="pt-BR" dirty="0" smtClean="0"/>
              <a:t>cap. 12)</a:t>
            </a:r>
          </a:p>
        </p:txBody>
      </p:sp>
      <p:pic>
        <p:nvPicPr>
          <p:cNvPr id="4" name="Imagem 3"/>
          <p:cNvPicPr>
            <a:picLocks noChangeAspect="1"/>
          </p:cNvPicPr>
          <p:nvPr/>
        </p:nvPicPr>
        <p:blipFill rotWithShape="1">
          <a:blip r:embed="rId3"/>
          <a:srcRect l="28056" r="14149"/>
          <a:stretch/>
        </p:blipFill>
        <p:spPr>
          <a:xfrm>
            <a:off x="5486400" y="1949116"/>
            <a:ext cx="2927242" cy="3238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6565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Responsabilidade e liderança</a:t>
            </a:r>
            <a:endParaRPr lang="pt-BR" dirty="0"/>
          </a:p>
        </p:txBody>
      </p:sp>
      <p:sp>
        <p:nvSpPr>
          <p:cNvPr id="3" name="Espaço Reservado para Conteúdo 2"/>
          <p:cNvSpPr>
            <a:spLocks noGrp="1"/>
          </p:cNvSpPr>
          <p:nvPr>
            <p:ph idx="1"/>
          </p:nvPr>
        </p:nvSpPr>
        <p:spPr>
          <a:xfrm>
            <a:off x="4427621" y="1949116"/>
            <a:ext cx="4259179" cy="4162926"/>
          </a:xfrm>
        </p:spPr>
        <p:txBody>
          <a:bodyPr/>
          <a:lstStyle/>
          <a:p>
            <a:endParaRPr lang="pt-BR" dirty="0" smtClean="0"/>
          </a:p>
          <a:p>
            <a:r>
              <a:rPr lang="pt-BR" dirty="0" smtClean="0"/>
              <a:t>“A sua lucidez </a:t>
            </a:r>
            <a:r>
              <a:rPr lang="pt-BR" b="1" dirty="0" smtClean="0"/>
              <a:t>torna-o elemento precioso no grupo</a:t>
            </a:r>
            <a:r>
              <a:rPr lang="pt-BR" dirty="0" smtClean="0"/>
              <a:t> social onde se movimenta.”</a:t>
            </a:r>
          </a:p>
          <a:p>
            <a:pPr lvl="4"/>
            <a:r>
              <a:rPr lang="pt-BR" dirty="0" smtClean="0"/>
              <a:t>(JOANNA DE ANGELIS. </a:t>
            </a:r>
            <a:r>
              <a:rPr lang="pt-BR" i="1" dirty="0" smtClean="0"/>
              <a:t>Jesus e atualidade</a:t>
            </a:r>
            <a:r>
              <a:rPr lang="pt-BR" dirty="0" smtClean="0"/>
              <a:t>, </a:t>
            </a:r>
            <a:br>
              <a:rPr lang="pt-BR" dirty="0" smtClean="0"/>
            </a:br>
            <a:r>
              <a:rPr lang="pt-BR" dirty="0" smtClean="0"/>
              <a:t>cap. 12)</a:t>
            </a:r>
          </a:p>
          <a:p>
            <a:endParaRPr lang="pt-BR" dirty="0"/>
          </a:p>
        </p:txBody>
      </p:sp>
      <p:pic>
        <p:nvPicPr>
          <p:cNvPr id="4" name="Imagem 3"/>
          <p:cNvPicPr>
            <a:picLocks noChangeAspect="1"/>
          </p:cNvPicPr>
          <p:nvPr/>
        </p:nvPicPr>
        <p:blipFill rotWithShape="1">
          <a:blip r:embed="rId3"/>
          <a:srcRect l="22081"/>
          <a:stretch/>
        </p:blipFill>
        <p:spPr>
          <a:xfrm>
            <a:off x="823375" y="2192940"/>
            <a:ext cx="3122983" cy="222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2941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Compromisso e responsabilidade</a:t>
            </a:r>
            <a:endParaRPr lang="pt-BR" dirty="0"/>
          </a:p>
        </p:txBody>
      </p:sp>
      <p:sp>
        <p:nvSpPr>
          <p:cNvPr id="3" name="Espaço Reservado para Conteúdo 2"/>
          <p:cNvSpPr>
            <a:spLocks noGrp="1"/>
          </p:cNvSpPr>
          <p:nvPr>
            <p:ph idx="1"/>
          </p:nvPr>
        </p:nvSpPr>
        <p:spPr>
          <a:xfrm>
            <a:off x="700088" y="1949116"/>
            <a:ext cx="4064417" cy="4162926"/>
          </a:xfrm>
        </p:spPr>
        <p:txBody>
          <a:bodyPr/>
          <a:lstStyle/>
          <a:p>
            <a:r>
              <a:rPr lang="pt-BR" dirty="0" smtClean="0"/>
              <a:t>“A responsabilidade do homem leva-o aos extremos do sacrifício, da abnegação, da renúncia, inclusive do bem-estar, e até mesmo da sua vida.”</a:t>
            </a:r>
            <a:endParaRPr lang="pt-BR" dirty="0"/>
          </a:p>
          <a:p>
            <a:pPr lvl="4"/>
            <a:r>
              <a:rPr lang="pt-BR" dirty="0" smtClean="0"/>
              <a:t>(JOANNA DE ANGELIS. </a:t>
            </a:r>
            <a:r>
              <a:rPr lang="pt-BR" i="1" dirty="0" smtClean="0"/>
              <a:t>Jesus e atualidade</a:t>
            </a:r>
            <a:r>
              <a:rPr lang="pt-BR" dirty="0" smtClean="0"/>
              <a:t>, cap. 12)</a:t>
            </a:r>
          </a:p>
          <a:p>
            <a:endParaRPr lang="pt-BR" dirty="0" smtClean="0"/>
          </a:p>
          <a:p>
            <a:endParaRPr lang="pt-BR" dirty="0"/>
          </a:p>
        </p:txBody>
      </p:sp>
      <p:pic>
        <p:nvPicPr>
          <p:cNvPr id="4" name="Imagem 3"/>
          <p:cNvPicPr>
            <a:picLocks noChangeAspect="1"/>
          </p:cNvPicPr>
          <p:nvPr/>
        </p:nvPicPr>
        <p:blipFill>
          <a:blip r:embed="rId3"/>
          <a:stretch>
            <a:fillRect/>
          </a:stretch>
        </p:blipFill>
        <p:spPr>
          <a:xfrm>
            <a:off x="5329989" y="2050080"/>
            <a:ext cx="3212432" cy="2256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8157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O maior modelo </a:t>
            </a:r>
            <a:endParaRPr lang="pt-BR" dirty="0"/>
          </a:p>
        </p:txBody>
      </p:sp>
      <p:sp>
        <p:nvSpPr>
          <p:cNvPr id="3" name="Espaço Reservado para Conteúdo 2"/>
          <p:cNvSpPr>
            <a:spLocks noGrp="1"/>
          </p:cNvSpPr>
          <p:nvPr>
            <p:ph idx="1"/>
          </p:nvPr>
        </p:nvSpPr>
        <p:spPr>
          <a:xfrm>
            <a:off x="700087" y="1949116"/>
            <a:ext cx="4377239" cy="4162926"/>
          </a:xfrm>
        </p:spPr>
        <p:txBody>
          <a:bodyPr/>
          <a:lstStyle/>
          <a:p>
            <a:endParaRPr lang="pt-BR" i="1" dirty="0" smtClean="0"/>
          </a:p>
          <a:p>
            <a:r>
              <a:rPr lang="pt-BR" i="1" dirty="0" smtClean="0"/>
              <a:t>Qual o tipo mais perfeito que Deus tem oferecido ao homem, para lhe servir de guia e modelo?</a:t>
            </a:r>
          </a:p>
          <a:p>
            <a:pPr lvl="1"/>
            <a:r>
              <a:rPr lang="pt-BR" dirty="0" smtClean="0"/>
              <a:t>“Jesus.”</a:t>
            </a:r>
            <a:endParaRPr lang="pt-BR" dirty="0"/>
          </a:p>
          <a:p>
            <a:pPr lvl="4"/>
            <a:r>
              <a:rPr lang="pt-BR" dirty="0" smtClean="0"/>
              <a:t>(ALLAN KARDEC. </a:t>
            </a:r>
            <a:r>
              <a:rPr lang="pt-BR" i="1" dirty="0" smtClean="0"/>
              <a:t>O Livro dos Espíritos</a:t>
            </a:r>
            <a:r>
              <a:rPr lang="pt-BR" dirty="0" smtClean="0"/>
              <a:t>, </a:t>
            </a:r>
            <a:r>
              <a:rPr lang="pt-BR" dirty="0" err="1" smtClean="0"/>
              <a:t>perg</a:t>
            </a:r>
            <a:r>
              <a:rPr lang="pt-BR" dirty="0" smtClean="0"/>
              <a:t>. 625)</a:t>
            </a:r>
          </a:p>
          <a:p>
            <a:endParaRPr lang="pt-BR" dirty="0"/>
          </a:p>
        </p:txBody>
      </p:sp>
      <p:pic>
        <p:nvPicPr>
          <p:cNvPr id="2050" name="Picture 2" descr="Resultado de imagem para jesus"/>
          <p:cNvPicPr>
            <a:picLocks noChangeAspect="1" noChangeArrowheads="1"/>
          </p:cNvPicPr>
          <p:nvPr/>
        </p:nvPicPr>
        <p:blipFill rotWithShape="1">
          <a:blip r:embed="rId3">
            <a:extLst>
              <a:ext uri="{28A0092B-C50C-407E-A947-70E740481C1C}">
                <a14:useLocalDpi xmlns:a14="http://schemas.microsoft.com/office/drawing/2010/main" val="0"/>
              </a:ext>
            </a:extLst>
          </a:blip>
          <a:srcRect l="23761" r="27412"/>
          <a:stretch/>
        </p:blipFill>
        <p:spPr bwMode="auto">
          <a:xfrm>
            <a:off x="5606716" y="2047028"/>
            <a:ext cx="2904423" cy="3122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545335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tiva">
  <a:themeElements>
    <a:clrScheme name="Retrospectiv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579</TotalTime>
  <Words>1683</Words>
  <Application>Microsoft Macintosh PowerPoint</Application>
  <PresentationFormat>Apresentação na tela (4:3)</PresentationFormat>
  <Paragraphs>98</Paragraphs>
  <Slides>14</Slides>
  <Notes>13</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14</vt:i4>
      </vt:variant>
    </vt:vector>
  </HeadingPairs>
  <TitlesOfParts>
    <vt:vector size="17" baseType="lpstr">
      <vt:lpstr>Calibri</vt:lpstr>
      <vt:lpstr>Calibri Light</vt:lpstr>
      <vt:lpstr>Retrospectiva</vt:lpstr>
      <vt:lpstr>Jesus e responsabilidade</vt:lpstr>
      <vt:lpstr>Imaturidade espiritual</vt:lpstr>
      <vt:lpstr>Como adquirir responsabilidade?</vt:lpstr>
      <vt:lpstr>Qual a finalidade da existência humana?</vt:lpstr>
      <vt:lpstr>Tenha metas de progresso individual e coletiva</vt:lpstr>
      <vt:lpstr>Perfil de quem é responsável</vt:lpstr>
      <vt:lpstr>Responsabilidade e liderança</vt:lpstr>
      <vt:lpstr>Compromisso e responsabilidade</vt:lpstr>
      <vt:lpstr>O maior modelo </vt:lpstr>
      <vt:lpstr>Doação maior</vt:lpstr>
      <vt:lpstr>Em síntese, o que Jesus espera de nós:</vt:lpstr>
      <vt:lpstr>Valor da responsabilidade</vt:lpstr>
      <vt:lpstr>O que cabe a cada um de nós fazer</vt:lpstr>
      <vt:lpstr>Compreensão maior</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PaulaQE</dc:creator>
  <cp:lastModifiedBy>Adriano Alves</cp:lastModifiedBy>
  <cp:revision>54</cp:revision>
  <dcterms:created xsi:type="dcterms:W3CDTF">2017-01-02T16:31:03Z</dcterms:created>
  <dcterms:modified xsi:type="dcterms:W3CDTF">2017-01-04T22:30:03Z</dcterms:modified>
</cp:coreProperties>
</file>