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61" r:id="rId9"/>
    <p:sldId id="262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879"/>
    <a:srgbClr val="F8C128"/>
    <a:srgbClr val="586710"/>
    <a:srgbClr val="FD9C29"/>
    <a:srgbClr val="BE7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0"/>
    <p:restoredTop sz="83006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7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AD45-DA65-3848-9AED-19FA06E56A7C}" type="datetimeFigureOut">
              <a:rPr lang="pt-BR" smtClean="0"/>
              <a:t>19/10/2020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55DC8-E826-9C4C-A576-199B94B46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53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diversos momentos Jesus ensinou por meio de histórias – as parábolas – permeadas de elementos simples e do cotidiano das pessoas que O ouviam. E mesmo tão simples – o que favorece o entendimento de todos que tenham ouvidos de ouvir – tais histórias são carregadas de profundidade.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17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Não percamos mais tempo e busquemos hoje e sempre a mensagem de Jesus clareada pelo Espiritismo.</a:t>
            </a:r>
          </a:p>
          <a:p>
            <a:r>
              <a:rPr lang="pt-BR" dirty="0"/>
              <a:t>“Desse modo, avança cantando o amor e sorrindo de alegria com a ternura daqueles que são simples e livres de complexidades e de egoísmo, mesmo que desprezado, acusado e combatido, porque o teu compromisso é com Ele...”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</a:t>
            </a:r>
            <a:r>
              <a:rPr lang="pt-BR" i="1" dirty="0"/>
              <a:t>Ilumina-te</a:t>
            </a:r>
            <a:r>
              <a:rPr lang="pt-BR" dirty="0"/>
              <a:t>, </a:t>
            </a:r>
            <a:r>
              <a:rPr lang="en-US" dirty="0"/>
              <a:t>c</a:t>
            </a:r>
            <a:r>
              <a:rPr lang="pt-BR" dirty="0"/>
              <a:t>ap. 25.)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79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Vamos relembrar em que parte do Evangelho Jesus se referiu à simplicidade e à pureza de coração.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68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pureza de coração também foi citada por Jesus como uma das bem-aventuranças, à qual Kardec, em </a:t>
            </a:r>
            <a:r>
              <a:rPr lang="pt-BR" i="1" dirty="0"/>
              <a:t>O Evangelho Segundo o Espiritismo</a:t>
            </a:r>
            <a:r>
              <a:rPr lang="pt-BR" dirty="0"/>
              <a:t>, dedicou um capítulo para compreendermos melhor a importância dos conceitos que encerra, especialmente a simplicidade e a humildade.</a:t>
            </a:r>
            <a:br>
              <a:rPr lang="pt-BR" dirty="0"/>
            </a:br>
            <a:r>
              <a:rPr lang="pt-BR" dirty="0"/>
              <a:t>Nesse capítulo, Kardec ressalta que Jesus tomou a criança tão somente como símbolo de pureza, pois o Espiritismo esclarece que o Espírito que anima um corpo infantil pode naturalmente contar mais existências e ser mais evoluída que seus próprios pais.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94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Nesse capítulo, Kardec assevera também o cuidado que devemos ter até com os pensamentos, esforçando-nos por combater o egoísmo e o orgulho antes mesmo de materializarmos nossas intenções em atos.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82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capítulo em pauta, Joanna relaciona algumas condutas que nos desviam do caminho da simplicidade e da pureza de coração, para as quais devemos estar atentos e nos esforçarmos por evitar.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22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muito tempo já nos desviamos desse caminho e contraímos débitos que não conseguimos simplesmente ocultar. Só nos resta retomar o caminho – que é o próprio Cristo (“Eu sou o caminho, a verdade e a vida.”) –, vivenciando os postulados cristãos.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9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retomada da simplicidade e da pureza se dá ao vivenciarmos os postulados cristãos, mas tal vivência só é possível quando nos relacionamos com o próximo. Somente por meio do convívio social desenvolvemos a humildade, a caridade e o amor.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“... não se pode verdadeiramente amar a Deus sem amar o próximo, nem amar o próximo sem amar a Deus.”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(ALLAN KARDEC.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Evangelho Segundo o Espiritismo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cap. 15 – Fora da caridade não há salvação, item 5.)</a:t>
            </a:r>
            <a:r>
              <a:rPr lang="pt-BR" dirty="0">
                <a:effectLst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57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Nesse processo de retomada da pureza, o Espiritismo vem nos iluminar a estrada, despertando nossa consciência para a necessidade de praticarmos o bem, de buscarmos o autoconhecimento e de promovermos nossa reforma íntima, combatendo nossos vícios morais.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“Reconhece-se o verdadeiro espírita pela sua transformação moral e pelos esforços que emprega para domar suas inclinações más.”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(ALLAN KARDEC. </a:t>
            </a:r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Evangelho Segundo o Espiritismo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cap. 17 – Sede perfeitos, item 4.)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57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seguir, apresentamos algumas perguntas a título de reflexão e que recomendamos sejam formuladas por nós mesmos intimamente e diariamente, no intuito de acertar o passo e acessar/retomar o caminho do Bem.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A55DC8-E826-9C4C-A576-199B94B464B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9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108" y="770140"/>
            <a:ext cx="3455789" cy="2834040"/>
          </a:xfrm>
        </p:spPr>
        <p:txBody>
          <a:bodyPr anchor="b">
            <a:normAutofit/>
          </a:bodyPr>
          <a:lstStyle>
            <a:lvl1pPr algn="r">
              <a:lnSpc>
                <a:spcPct val="70000"/>
              </a:lnSpc>
              <a:defRPr sz="6000"/>
            </a:lvl1pPr>
          </a:lstStyle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108" y="3604180"/>
            <a:ext cx="3455789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09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8FFD-40E4-5349-980A-0B2951640EB1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C13-FCE3-EF41-87C2-162FBF7C3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92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8FFD-40E4-5349-980A-0B2951640EB1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C13-FCE3-EF41-87C2-162FBF7C3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23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tângulo 13"/>
          <p:cNvSpPr/>
          <p:nvPr userDrawn="1"/>
        </p:nvSpPr>
        <p:spPr>
          <a:xfrm flipV="1">
            <a:off x="0" y="2822222"/>
            <a:ext cx="9144000" cy="4035778"/>
          </a:xfrm>
          <a:prstGeom prst="rect">
            <a:avLst/>
          </a:prstGeom>
          <a:gradFill>
            <a:gsLst>
              <a:gs pos="0">
                <a:schemeClr val="tx1">
                  <a:alpha val="2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 marL="342900" indent="-342900" algn="just">
              <a:spcBef>
                <a:spcPts val="900"/>
              </a:spcBef>
              <a:spcAft>
                <a:spcPts val="0"/>
              </a:spcAft>
              <a:buClr>
                <a:srgbClr val="FD9C29"/>
              </a:buClr>
              <a:buFont typeface="Lucida Grande"/>
              <a:buChar char="»"/>
              <a:defRPr sz="2800"/>
            </a:lvl1pPr>
            <a:lvl2pPr algn="just">
              <a:spcBef>
                <a:spcPts val="600"/>
              </a:spcBef>
              <a:spcAft>
                <a:spcPts val="0"/>
              </a:spcAft>
              <a:buClr>
                <a:srgbClr val="BE7A1E"/>
              </a:buClr>
              <a:defRPr sz="2400"/>
            </a:lvl2pPr>
            <a:lvl3pPr algn="just">
              <a:spcBef>
                <a:spcPts val="500"/>
              </a:spcBef>
              <a:spcAft>
                <a:spcPts val="0"/>
              </a:spcAft>
              <a:buClr>
                <a:srgbClr val="586710"/>
              </a:buClr>
              <a:defRPr sz="2000"/>
            </a:lvl3pPr>
            <a:lvl4pPr algn="just">
              <a:spcBef>
                <a:spcPts val="400"/>
              </a:spcBef>
              <a:spcAft>
                <a:spcPts val="0"/>
              </a:spcAft>
              <a:defRPr sz="1800"/>
            </a:lvl4pPr>
            <a:lvl5pPr marL="361950" indent="0" algn="r">
              <a:spcBef>
                <a:spcPts val="600"/>
              </a:spcBef>
              <a:spcAft>
                <a:spcPts val="1200"/>
              </a:spcAft>
              <a:buNone/>
              <a:defRPr sz="1500">
                <a:solidFill>
                  <a:srgbClr val="F8C128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922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764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2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06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8FFD-40E4-5349-980A-0B2951640EB1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C13-FCE3-EF41-87C2-162FBF7C3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8FFD-40E4-5349-980A-0B2951640EB1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C13-FCE3-EF41-87C2-162FBF7C3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3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8FFD-40E4-5349-980A-0B2951640EB1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C13-FCE3-EF41-87C2-162FBF7C3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4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8FFD-40E4-5349-980A-0B2951640EB1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C13-FCE3-EF41-87C2-162FBF7C3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8FFD-40E4-5349-980A-0B2951640EB1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C13-FCE3-EF41-87C2-162FBF7C3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7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8FFD-40E4-5349-980A-0B2951640EB1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C13-FCE3-EF41-87C2-162FBF7C3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3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DBFEA37-C735-BF41-BB89-797D66E7A58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87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9228"/>
            <a:ext cx="2133600" cy="2839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68FFD-40E4-5349-980A-0B2951640EB1}" type="datetimeFigureOut">
              <a:rPr lang="en-US" smtClean="0"/>
              <a:t>10/19/20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228"/>
            <a:ext cx="2895600" cy="2839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228"/>
            <a:ext cx="2133600" cy="2839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01C13-FCE3-EF41-87C2-162FBF7C3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8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400" kern="1200" cap="small" baseline="0">
          <a:solidFill>
            <a:srgbClr val="FD9C29"/>
          </a:solidFill>
          <a:latin typeface="Claire Hand" charset="0"/>
          <a:ea typeface="Claire Hand" charset="0"/>
          <a:cs typeface="Claire Hand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8464"/>
            <a:ext cx="3795298" cy="2834040"/>
          </a:xfrm>
        </p:spPr>
        <p:txBody>
          <a:bodyPr>
            <a:normAutofit/>
          </a:bodyPr>
          <a:lstStyle/>
          <a:p>
            <a:r>
              <a:rPr lang="pt-BR" dirty="0"/>
              <a:t>Simplicidade</a:t>
            </a:r>
            <a:br>
              <a:rPr lang="pt-BR" dirty="0"/>
            </a:br>
            <a:r>
              <a:rPr lang="pt-BR" dirty="0"/>
              <a:t>e pureza de coração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04180"/>
            <a:ext cx="3795298" cy="1752600"/>
          </a:xfrm>
        </p:spPr>
        <p:txBody>
          <a:bodyPr>
            <a:normAutofit/>
          </a:bodyPr>
          <a:lstStyle/>
          <a:p>
            <a:r>
              <a:rPr lang="pt-BR" sz="2400"/>
              <a:t>Ilumina-te</a:t>
            </a:r>
            <a:endParaRPr lang="pt-BR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9600" y="4983037"/>
            <a:ext cx="3795298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/>
                <a:ea typeface="+mn-ea"/>
                <a:cs typeface="Century Gothic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</a:rPr>
              <a:t>Escola de Evangelização de Pacientes</a:t>
            </a:r>
          </a:p>
          <a:p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Grupo Espírita </a:t>
            </a:r>
            <a:r>
              <a:rPr lang="pt-BR" sz="1200" dirty="0" err="1">
                <a:solidFill>
                  <a:schemeClr val="bg1">
                    <a:lumMod val="95000"/>
                  </a:schemeClr>
                </a:solidFill>
              </a:rPr>
              <a:t>Guillon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</a:rPr>
              <a:t> Ribeiro</a:t>
            </a:r>
          </a:p>
        </p:txBody>
      </p:sp>
    </p:spTree>
    <p:extLst>
      <p:ext uri="{BB962C8B-B14F-4D97-AF65-F5344CB8AC3E}">
        <p14:creationId xmlns:p14="http://schemas.microsoft.com/office/powerpoint/2010/main" val="8082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Perguntas a formular diariamente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Quantas horas por dia estou dedicando à participação em obras assistenciais?</a:t>
            </a:r>
          </a:p>
          <a:p>
            <a:r>
              <a:rPr lang="pt-BR" dirty="0"/>
              <a:t>Quantas vezes por semana tenho comparecido ao círculo da oração, no templo de minha preferência, não para receber, mas para oferecer algo, em termos de participação?</a:t>
            </a:r>
          </a:p>
          <a:p>
            <a:r>
              <a:rPr lang="pt-BR" dirty="0"/>
              <a:t>Quantas vezes tenho calado diante das ofensas alheias?</a:t>
            </a:r>
          </a:p>
        </p:txBody>
      </p:sp>
    </p:spTree>
    <p:extLst>
      <p:ext uri="{BB962C8B-B14F-4D97-AF65-F5344CB8AC3E}">
        <p14:creationId xmlns:p14="http://schemas.microsoft.com/office/powerpoint/2010/main" val="25187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Perguntas a formular diariamente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Quantas vezes tenho perdoado aos que me criticam?</a:t>
            </a:r>
          </a:p>
          <a:p>
            <a:r>
              <a:rPr lang="pt-BR" dirty="0"/>
              <a:t>Quantas vezes tenho disciplinado a língua, evitando a maledicência?</a:t>
            </a:r>
          </a:p>
          <a:p>
            <a:r>
              <a:rPr lang="pt-BR" dirty="0"/>
              <a:t>Quantas visitas tenho feito a enfermos e necessitados, atendendo suas </a:t>
            </a:r>
            <a:r>
              <a:rPr lang="pt-BR" dirty="0" err="1"/>
              <a:t>neces-sidades</a:t>
            </a:r>
            <a:r>
              <a:rPr lang="pt-BR" dirty="0"/>
              <a:t> imediatas, levando-lhes consolo e esperança?</a:t>
            </a:r>
          </a:p>
          <a:p>
            <a:r>
              <a:rPr lang="pt-BR" dirty="0"/>
              <a:t>O que tenho feito para edificar o Bem no mundo? Qual meu empenho por eliminar o Mal em mim?</a:t>
            </a:r>
          </a:p>
        </p:txBody>
      </p:sp>
    </p:spTree>
    <p:extLst>
      <p:ext uri="{BB962C8B-B14F-4D97-AF65-F5344CB8AC3E}">
        <p14:creationId xmlns:p14="http://schemas.microsoft.com/office/powerpoint/2010/main" val="19926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Busquemos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62939" cy="4887823"/>
          </a:xfrm>
        </p:spPr>
        <p:txBody>
          <a:bodyPr/>
          <a:lstStyle/>
          <a:p>
            <a:r>
              <a:rPr lang="pt-BR" dirty="0"/>
              <a:t>“Retorna à simplicidade, à pureza e ao </a:t>
            </a:r>
            <a:r>
              <a:rPr lang="pt-BR" dirty="0" err="1"/>
              <a:t>encanta-mento</a:t>
            </a:r>
            <a:r>
              <a:rPr lang="pt-BR" dirty="0"/>
              <a:t> pela mensagem de Jesus hoje desvelada pelo Espiritismo e mantém-te saudável na fé sem presunção.”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Ilumina-te</a:t>
            </a:r>
            <a:r>
              <a:rPr lang="pt-BR" dirty="0"/>
              <a:t>, </a:t>
            </a:r>
            <a:r>
              <a:rPr lang="en-US" dirty="0"/>
              <a:t>c</a:t>
            </a:r>
            <a:r>
              <a:rPr lang="pt-BR" dirty="0"/>
              <a:t>ap. 25.)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150" y="1932116"/>
            <a:ext cx="2888650" cy="387305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960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ensino de Jesus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“Toda a doutrina de Jesus é formulada com simplicidade e com amor.”</a:t>
            </a:r>
          </a:p>
          <a:p>
            <a:r>
              <a:rPr lang="pt-BR" dirty="0"/>
              <a:t>Ele “... se utilizou das mais simples imagens para deixar permanente os Seus ensinamentos...”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Ilumina-te</a:t>
            </a:r>
            <a:r>
              <a:rPr lang="pt-BR" dirty="0"/>
              <a:t>, cap. 25.)</a:t>
            </a:r>
          </a:p>
          <a:p>
            <a:r>
              <a:rPr lang="pt-BR" dirty="0"/>
              <a:t>Parábolas</a:t>
            </a:r>
          </a:p>
          <a:p>
            <a:pPr lvl="1"/>
            <a:r>
              <a:rPr lang="pt-BR" dirty="0"/>
              <a:t>Semeador</a:t>
            </a:r>
          </a:p>
          <a:p>
            <a:pPr lvl="1"/>
            <a:r>
              <a:rPr lang="pt-BR" dirty="0"/>
              <a:t>Virgens loucas e prudentes</a:t>
            </a:r>
          </a:p>
          <a:p>
            <a:pPr lvl="1"/>
            <a:r>
              <a:rPr lang="pt-BR" dirty="0"/>
              <a:t>Bom samaritano</a:t>
            </a:r>
          </a:p>
          <a:p>
            <a:pPr lvl="1"/>
            <a:r>
              <a:rPr lang="pt-BR" dirty="0"/>
              <a:t>Filho pródigo</a:t>
            </a:r>
          </a:p>
          <a:p>
            <a:pPr lvl="1"/>
            <a:r>
              <a:rPr lang="pt-BR" dirty="0"/>
              <a:t>Figueira infrutífera</a:t>
            </a:r>
          </a:p>
          <a:p>
            <a:pPr lvl="1"/>
            <a:r>
              <a:rPr lang="pt-BR" dirty="0"/>
              <a:t>Talentos</a:t>
            </a:r>
          </a:p>
        </p:txBody>
      </p:sp>
    </p:spTree>
    <p:extLst>
      <p:ext uri="{BB962C8B-B14F-4D97-AF65-F5344CB8AC3E}">
        <p14:creationId xmlns:p14="http://schemas.microsoft.com/office/powerpoint/2010/main" val="31397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Marcos, 10:13–16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9616" cy="4887823"/>
          </a:xfrm>
        </p:spPr>
        <p:txBody>
          <a:bodyPr>
            <a:normAutofit fontScale="85000" lnSpcReduction="20000"/>
          </a:bodyPr>
          <a:lstStyle/>
          <a:p>
            <a:r>
              <a:rPr lang="pt-BR" i="1" dirty="0"/>
              <a:t>Apresentaram-lhe então algumas crianças, a fim de que ele as tocasse, e, como seus discípulos afastassem com palavras ásperas os que lhas apresentavam, Jesus, vendo isso, zangou-se e lhes disse: </a:t>
            </a:r>
            <a:r>
              <a:rPr lang="pt-BR" dirty="0"/>
              <a:t>“Deixai que venham a mim as criancinhas </a:t>
            </a:r>
            <a:r>
              <a:rPr lang="pt-BR" i="1" dirty="0"/>
              <a:t>e não as impeçais, porquanto o reino dos céus é para os que se lhes assemelham. – Digo-vos, em verdade, que aquele que não receber o reino de Deus como uma criança, nele não entrará.” – E, depois de as abraçar, abençoou-as, impondo-lhes as mãos.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039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Simplicidade e pureza de coração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68825"/>
            <a:r>
              <a:rPr lang="pt-BR" dirty="0"/>
              <a:t>“Bem-aventurados os que têm puro o coração, porquanto verão a Deus.”</a:t>
            </a:r>
          </a:p>
          <a:p>
            <a:pPr lvl="4"/>
            <a:r>
              <a:rPr lang="pt-BR" dirty="0"/>
              <a:t>(Mateus, 5:8.)</a:t>
            </a:r>
            <a:endParaRPr lang="pt-BR" dirty="0">
              <a:effectLst/>
            </a:endParaRPr>
          </a:p>
          <a:p>
            <a:endParaRPr lang="pt-BR" dirty="0"/>
          </a:p>
          <a:p>
            <a:r>
              <a:rPr lang="pt-BR" dirty="0"/>
              <a:t>“A pureza do coração é inseparável da simplicidade e da humildade. Exclui toda ideia de egoísmo e de orgulho. Por isso é que Jesus toma a infância como emblema dessa pureza, do mesmo modo que a tomou como o da humildade.”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Evangelho Segundo o Espiritismo</a:t>
            </a:r>
            <a:r>
              <a:rPr lang="pt-BR" dirty="0"/>
              <a:t>, cap. 8, itens 1 e 3.)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28" y="1600200"/>
            <a:ext cx="3591982" cy="2181103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9547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Pensamentos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388862" cy="4887823"/>
          </a:xfrm>
        </p:spPr>
        <p:txBody>
          <a:bodyPr>
            <a:normAutofit/>
          </a:bodyPr>
          <a:lstStyle/>
          <a:p>
            <a:r>
              <a:rPr lang="pt-BR" dirty="0"/>
              <a:t>“A verdadeira pureza não está somente nos atos; está também no pensamento, </a:t>
            </a:r>
            <a:r>
              <a:rPr lang="pt-BR" dirty="0" err="1"/>
              <a:t>por-quanto</a:t>
            </a:r>
            <a:r>
              <a:rPr lang="pt-BR" dirty="0"/>
              <a:t> aquele que tem puro o coração, nem sequer pensa no mal.”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Evangelho Segundo o Espiritismo</a:t>
            </a:r>
            <a:r>
              <a:rPr lang="pt-BR" dirty="0"/>
              <a:t>, cap. 8, item 6.)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669" y="2625214"/>
            <a:ext cx="3689129" cy="2837793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9706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1F80D-50CB-1D40-AE7C-ABE92DAA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Desvios do caminho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FACA9C-884B-8E47-9948-01D9A231F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Estou me desviando do caminho da simplicidade e da pureza de coração se eu necessito:</a:t>
            </a:r>
          </a:p>
          <a:p>
            <a:pPr lvl="1"/>
            <a:r>
              <a:rPr lang="pt-BR" dirty="0"/>
              <a:t>de trombetas para anunciarem meus feitos;</a:t>
            </a:r>
          </a:p>
          <a:p>
            <a:pPr lvl="1"/>
            <a:r>
              <a:rPr lang="pt-BR" dirty="0"/>
              <a:t>de aplauso para conceder-me estímulo;</a:t>
            </a:r>
          </a:p>
          <a:p>
            <a:pPr lvl="1"/>
            <a:r>
              <a:rPr lang="pt-BR" dirty="0"/>
              <a:t>de elogios para atender-me as vaidades.</a:t>
            </a:r>
          </a:p>
        </p:txBody>
      </p:sp>
    </p:spTree>
    <p:extLst>
      <p:ext uri="{BB962C8B-B14F-4D97-AF65-F5344CB8AC3E}">
        <p14:creationId xmlns:p14="http://schemas.microsoft.com/office/powerpoint/2010/main" val="241277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Condição de devedores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538" cy="4887823"/>
          </a:xfrm>
        </p:spPr>
        <p:txBody>
          <a:bodyPr>
            <a:normAutofit/>
          </a:bodyPr>
          <a:lstStyle/>
          <a:p>
            <a:r>
              <a:rPr lang="pt-BR" dirty="0"/>
              <a:t>“A condição de devedor representa marca indelével </a:t>
            </a:r>
            <a:r>
              <a:rPr lang="pt-BR" dirty="0" err="1"/>
              <a:t>im-pressa</a:t>
            </a:r>
            <a:r>
              <a:rPr lang="pt-BR" dirty="0"/>
              <a:t> na consciência a surgir hoje eu depois, não permanecendo, porém, oculta, por mais se deseje ignorá-la.”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Convites da Vida</a:t>
            </a:r>
            <a:r>
              <a:rPr lang="pt-BR" dirty="0"/>
              <a:t>, </a:t>
            </a:r>
            <a:r>
              <a:rPr lang="en-US" dirty="0"/>
              <a:t>c</a:t>
            </a:r>
            <a:r>
              <a:rPr lang="pt-BR" dirty="0"/>
              <a:t>ap. 44.)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200" y="2631783"/>
            <a:ext cx="3412599" cy="282465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1116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retomada da pureza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“... ninguém pode encontrar Deus aplicando agressividade contra si mesmo ou fugindo do convívio social. </a:t>
            </a:r>
          </a:p>
          <a:p>
            <a:r>
              <a:rPr lang="pt-BR" dirty="0"/>
              <a:t>A retomada da pureza, para o cultivo da fé autêntica, não pode estabelecer-se em clima de isolamento nem de mortificação. Impossível também retomá-la ao nível da ingenuidade ou da simplicidade dos primeiros anos de vida.”</a:t>
            </a:r>
          </a:p>
          <a:p>
            <a:pPr lvl="4"/>
            <a:r>
              <a:rPr lang="pt-BR" dirty="0"/>
              <a:t>(</a:t>
            </a:r>
            <a:r>
              <a:rPr lang="fi-FI" dirty="0"/>
              <a:t>RICHARD SIMONETTI. </a:t>
            </a:r>
            <a:r>
              <a:rPr lang="fi-FI" i="1" dirty="0"/>
              <a:t>A </a:t>
            </a:r>
            <a:r>
              <a:rPr lang="fi-FI" i="1" dirty="0" err="1"/>
              <a:t>Voz</a:t>
            </a:r>
            <a:r>
              <a:rPr lang="fi-FI" i="1" dirty="0"/>
              <a:t> </a:t>
            </a:r>
            <a:r>
              <a:rPr lang="fi-FI" i="1" dirty="0" err="1"/>
              <a:t>do</a:t>
            </a:r>
            <a:r>
              <a:rPr lang="fi-FI" i="1" dirty="0"/>
              <a:t> Monte</a:t>
            </a:r>
            <a:r>
              <a:rPr lang="fi-FI" dirty="0"/>
              <a:t>, </a:t>
            </a:r>
            <a:r>
              <a:rPr lang="fi-FI" dirty="0" err="1"/>
              <a:t>cap</a:t>
            </a:r>
            <a:r>
              <a:rPr lang="fi-FI" dirty="0"/>
              <a:t>. 7.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04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retomada da pureza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224" y="1600200"/>
            <a:ext cx="4489575" cy="4887823"/>
          </a:xfrm>
        </p:spPr>
        <p:txBody>
          <a:bodyPr>
            <a:normAutofit fontScale="92500"/>
          </a:bodyPr>
          <a:lstStyle/>
          <a:p>
            <a:r>
              <a:rPr lang="pt-BR" dirty="0"/>
              <a:t>“Com a Doutrina Espírita aprendemos a retomá-la em níveis mais altos e definitivos, em bases de conscientização, seguindo os caminhos do trabalho no campo do Bem e do combate sistemático às nossas tendências inferiores.”</a:t>
            </a:r>
          </a:p>
          <a:p>
            <a:pPr lvl="4"/>
            <a:r>
              <a:rPr lang="pt-BR" dirty="0"/>
              <a:t>(</a:t>
            </a:r>
            <a:r>
              <a:rPr lang="fi-FI" dirty="0"/>
              <a:t>RICHARD SIMONETTI. </a:t>
            </a:r>
            <a:r>
              <a:rPr lang="fi-FI" i="1" dirty="0"/>
              <a:t>A </a:t>
            </a:r>
            <a:r>
              <a:rPr lang="fi-FI" i="1" dirty="0" err="1"/>
              <a:t>Voz</a:t>
            </a:r>
            <a:r>
              <a:rPr lang="fi-FI" i="1" dirty="0"/>
              <a:t> </a:t>
            </a:r>
            <a:r>
              <a:rPr lang="fi-FI" i="1" dirty="0" err="1"/>
              <a:t>do</a:t>
            </a:r>
            <a:r>
              <a:rPr lang="fi-FI" i="1" dirty="0"/>
              <a:t> Monte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cap</a:t>
            </a:r>
            <a:r>
              <a:rPr lang="fi-FI" dirty="0"/>
              <a:t>. 7.</a:t>
            </a:r>
            <a:r>
              <a:rPr lang="pt-BR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14938"/>
            <a:ext cx="3419864" cy="327024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4945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1251</Words>
  <Application>Microsoft Macintosh PowerPoint</Application>
  <PresentationFormat>Apresentação na tela (4:3)</PresentationFormat>
  <Paragraphs>79</Paragraphs>
  <Slides>12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Claire Hand</vt:lpstr>
      <vt:lpstr>Lucida Grande</vt:lpstr>
      <vt:lpstr>Office Theme</vt:lpstr>
      <vt:lpstr>Simplicidade e pureza de coração</vt:lpstr>
      <vt:lpstr>O ensino de Jesus</vt:lpstr>
      <vt:lpstr>Marcos, 10:13–16</vt:lpstr>
      <vt:lpstr>Simplicidade e pureza de coração</vt:lpstr>
      <vt:lpstr>Pensamentos</vt:lpstr>
      <vt:lpstr>Desvios do caminho</vt:lpstr>
      <vt:lpstr>Condição de devedores</vt:lpstr>
      <vt:lpstr>A retomada da pureza</vt:lpstr>
      <vt:lpstr>A retomada da pureza</vt:lpstr>
      <vt:lpstr>Perguntas a formular diariamente</vt:lpstr>
      <vt:lpstr>Perguntas a formular diariamente</vt:lpstr>
      <vt:lpstr>Busquemos Jesus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Adriano Alves</dc:creator>
  <cp:lastModifiedBy>Adriano Alves</cp:lastModifiedBy>
  <cp:revision>42</cp:revision>
  <dcterms:created xsi:type="dcterms:W3CDTF">2014-12-03T01:08:58Z</dcterms:created>
  <dcterms:modified xsi:type="dcterms:W3CDTF">2020-10-19T22:17:58Z</dcterms:modified>
</cp:coreProperties>
</file>