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sldIdLst>
    <p:sldId id="256" r:id="rId2"/>
    <p:sldId id="293" r:id="rId3"/>
    <p:sldId id="296" r:id="rId4"/>
    <p:sldId id="279" r:id="rId5"/>
    <p:sldId id="297" r:id="rId6"/>
    <p:sldId id="298" r:id="rId7"/>
    <p:sldId id="299" r:id="rId8"/>
    <p:sldId id="294" r:id="rId9"/>
    <p:sldId id="295" r:id="rId10"/>
    <p:sldId id="287" r:id="rId11"/>
    <p:sldId id="284" r:id="rId12"/>
    <p:sldId id="286" r:id="rId13"/>
    <p:sldId id="300" r:id="rId14"/>
    <p:sldId id="301" r:id="rId15"/>
    <p:sldId id="292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5" orient="horz" pos="3113" userDrawn="1">
          <p15:clr>
            <a:srgbClr val="A4A3A4"/>
          </p15:clr>
        </p15:guide>
        <p15:guide id="7" pos="340" userDrawn="1">
          <p15:clr>
            <a:srgbClr val="A4A3A4"/>
          </p15:clr>
        </p15:guide>
        <p15:guide id="9" pos="5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8F14"/>
    <a:srgbClr val="4D4D4D"/>
    <a:srgbClr val="B92D14"/>
    <a:srgbClr val="35759D"/>
    <a:srgbClr val="35B19D"/>
    <a:srgbClr val="777777"/>
    <a:srgbClr val="969696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79565" autoAdjust="0"/>
  </p:normalViewPr>
  <p:slideViewPr>
    <p:cSldViewPr>
      <p:cViewPr varScale="1">
        <p:scale>
          <a:sx n="92" d="100"/>
          <a:sy n="92" d="100"/>
        </p:scale>
        <p:origin x="2096" y="192"/>
      </p:cViewPr>
      <p:guideLst>
        <p:guide pos="2880"/>
        <p:guide orient="horz" pos="346"/>
        <p:guide orient="horz" pos="3113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D8E08-1671-4483-8688-BB48378FE31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66B4B0E9-4F62-4685-9BD2-60C75334EB9D}">
      <dgm:prSet phldrT="[Texto]"/>
      <dgm:spPr/>
      <dgm:t>
        <a:bodyPr/>
        <a:lstStyle/>
        <a:p>
          <a:r>
            <a:rPr lang="pt-BR" b="0">
              <a:solidFill>
                <a:schemeClr val="accent1"/>
              </a:solidFill>
            </a:rPr>
            <a:t>Arrependimento</a:t>
          </a:r>
          <a:endParaRPr lang="pt-BR" b="0" dirty="0">
            <a:solidFill>
              <a:schemeClr val="accent1"/>
            </a:solidFill>
          </a:endParaRPr>
        </a:p>
      </dgm:t>
    </dgm:pt>
    <dgm:pt modelId="{056442D4-CA94-49A4-B7EA-06D41C3EF519}" type="parTrans" cxnId="{9CB9E273-FAD1-46CC-B19E-E000E07E8ACB}">
      <dgm:prSet/>
      <dgm:spPr/>
      <dgm:t>
        <a:bodyPr/>
        <a:lstStyle/>
        <a:p>
          <a:endParaRPr lang="pt-BR" b="0">
            <a:solidFill>
              <a:schemeClr val="accent1"/>
            </a:solidFill>
          </a:endParaRPr>
        </a:p>
      </dgm:t>
    </dgm:pt>
    <dgm:pt modelId="{CCFEF6F0-0960-4175-94C7-4DC2E079B7BE}" type="sibTrans" cxnId="{9CB9E273-FAD1-46CC-B19E-E000E07E8ACB}">
      <dgm:prSet/>
      <dgm:spPr/>
      <dgm:t>
        <a:bodyPr/>
        <a:lstStyle/>
        <a:p>
          <a:endParaRPr lang="pt-BR" b="0">
            <a:solidFill>
              <a:schemeClr val="accent1"/>
            </a:solidFill>
          </a:endParaRPr>
        </a:p>
      </dgm:t>
    </dgm:pt>
    <dgm:pt modelId="{87E15C0E-91FD-43E2-A2A1-4A45884EAC80}">
      <dgm:prSet phldrT="[Texto]"/>
      <dgm:spPr/>
      <dgm:t>
        <a:bodyPr/>
        <a:lstStyle/>
        <a:p>
          <a:r>
            <a:rPr lang="pt-BR" b="0">
              <a:solidFill>
                <a:schemeClr val="accent1"/>
              </a:solidFill>
            </a:rPr>
            <a:t>Expiação</a:t>
          </a:r>
          <a:endParaRPr lang="pt-BR" b="0" dirty="0">
            <a:solidFill>
              <a:schemeClr val="accent1"/>
            </a:solidFill>
          </a:endParaRPr>
        </a:p>
      </dgm:t>
    </dgm:pt>
    <dgm:pt modelId="{C2D63508-0A56-4AA0-A027-3CB0DBA51F81}" type="parTrans" cxnId="{1262ACD1-F6E9-4B64-B722-B0C07D486BD5}">
      <dgm:prSet/>
      <dgm:spPr/>
      <dgm:t>
        <a:bodyPr/>
        <a:lstStyle/>
        <a:p>
          <a:endParaRPr lang="pt-BR" b="0">
            <a:solidFill>
              <a:schemeClr val="accent1"/>
            </a:solidFill>
          </a:endParaRPr>
        </a:p>
      </dgm:t>
    </dgm:pt>
    <dgm:pt modelId="{276FCEF2-9AE8-4A85-8C98-EC7BCAECF6AB}" type="sibTrans" cxnId="{1262ACD1-F6E9-4B64-B722-B0C07D486BD5}">
      <dgm:prSet/>
      <dgm:spPr/>
      <dgm:t>
        <a:bodyPr/>
        <a:lstStyle/>
        <a:p>
          <a:endParaRPr lang="pt-BR" b="0">
            <a:solidFill>
              <a:schemeClr val="accent1"/>
            </a:solidFill>
          </a:endParaRPr>
        </a:p>
      </dgm:t>
    </dgm:pt>
    <dgm:pt modelId="{136E67FE-26BF-4E95-A07F-040D3F04B016}">
      <dgm:prSet phldrT="[Texto]"/>
      <dgm:spPr/>
      <dgm:t>
        <a:bodyPr/>
        <a:lstStyle/>
        <a:p>
          <a:r>
            <a:rPr lang="pt-BR" b="0">
              <a:solidFill>
                <a:schemeClr val="accent1"/>
              </a:solidFill>
            </a:rPr>
            <a:t>Reparação</a:t>
          </a:r>
          <a:endParaRPr lang="pt-BR" b="0" dirty="0">
            <a:solidFill>
              <a:schemeClr val="accent1"/>
            </a:solidFill>
          </a:endParaRPr>
        </a:p>
      </dgm:t>
    </dgm:pt>
    <dgm:pt modelId="{5A0CE403-58CD-4119-A17A-ED1B05986CC6}" type="parTrans" cxnId="{B1D01169-6345-41E8-932C-A7292834E6DA}">
      <dgm:prSet/>
      <dgm:spPr/>
      <dgm:t>
        <a:bodyPr/>
        <a:lstStyle/>
        <a:p>
          <a:endParaRPr lang="pt-BR" b="0">
            <a:solidFill>
              <a:schemeClr val="accent1"/>
            </a:solidFill>
          </a:endParaRPr>
        </a:p>
      </dgm:t>
    </dgm:pt>
    <dgm:pt modelId="{01FFC6B5-1089-4FC0-8126-F8B447CD2B40}" type="sibTrans" cxnId="{B1D01169-6345-41E8-932C-A7292834E6DA}">
      <dgm:prSet/>
      <dgm:spPr/>
      <dgm:t>
        <a:bodyPr/>
        <a:lstStyle/>
        <a:p>
          <a:endParaRPr lang="pt-BR" b="0">
            <a:solidFill>
              <a:schemeClr val="accent1"/>
            </a:solidFill>
          </a:endParaRPr>
        </a:p>
      </dgm:t>
    </dgm:pt>
    <dgm:pt modelId="{03E807FB-8C3D-4B3B-B7E9-DCEFF9040113}" type="pres">
      <dgm:prSet presAssocID="{107D8E08-1671-4483-8688-BB48378FE31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599B2D4-887B-497B-88C6-EBD8EA4DDD5A}" type="pres">
      <dgm:prSet presAssocID="{66B4B0E9-4F62-4685-9BD2-60C75334EB9D}" presName="Accent1" presStyleCnt="0"/>
      <dgm:spPr/>
    </dgm:pt>
    <dgm:pt modelId="{9BB01493-CB66-4B27-9EF2-3C288F006792}" type="pres">
      <dgm:prSet presAssocID="{66B4B0E9-4F62-4685-9BD2-60C75334EB9D}" presName="Accent" presStyleLbl="node1" presStyleIdx="0" presStyleCnt="3"/>
      <dgm:spPr/>
    </dgm:pt>
    <dgm:pt modelId="{1405BA00-428C-49D8-8460-652D386D6A6B}" type="pres">
      <dgm:prSet presAssocID="{66B4B0E9-4F62-4685-9BD2-60C75334EB9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DA39EF9-3E01-4B00-8029-D9CA3F4AF5FA}" type="pres">
      <dgm:prSet presAssocID="{87E15C0E-91FD-43E2-A2A1-4A45884EAC80}" presName="Accent2" presStyleCnt="0"/>
      <dgm:spPr/>
    </dgm:pt>
    <dgm:pt modelId="{05BBBF56-B742-4F0F-9310-EC2B0C38949F}" type="pres">
      <dgm:prSet presAssocID="{87E15C0E-91FD-43E2-A2A1-4A45884EAC80}" presName="Accent" presStyleLbl="node1" presStyleIdx="1" presStyleCnt="3"/>
      <dgm:spPr/>
    </dgm:pt>
    <dgm:pt modelId="{CAE30E82-24BD-4DE7-8D0E-C689A1596FBE}" type="pres">
      <dgm:prSet presAssocID="{87E15C0E-91FD-43E2-A2A1-4A45884EAC8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D614FB1-EE71-4510-9134-49F2E9A6725C}" type="pres">
      <dgm:prSet presAssocID="{136E67FE-26BF-4E95-A07F-040D3F04B016}" presName="Accent3" presStyleCnt="0"/>
      <dgm:spPr/>
    </dgm:pt>
    <dgm:pt modelId="{997F0207-201A-4674-8DF4-A733825551BB}" type="pres">
      <dgm:prSet presAssocID="{136E67FE-26BF-4E95-A07F-040D3F04B016}" presName="Accent" presStyleLbl="node1" presStyleIdx="2" presStyleCnt="3"/>
      <dgm:spPr/>
    </dgm:pt>
    <dgm:pt modelId="{91C2543B-317C-4ED9-97A2-17619667EC22}" type="pres">
      <dgm:prSet presAssocID="{136E67FE-26BF-4E95-A07F-040D3F04B01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A0F6764-0190-4BCA-B913-95A5C66DE754}" type="presOf" srcId="{87E15C0E-91FD-43E2-A2A1-4A45884EAC80}" destId="{CAE30E82-24BD-4DE7-8D0E-C689A1596FBE}" srcOrd="0" destOrd="0" presId="urn:microsoft.com/office/officeart/2009/layout/CircleArrowProcess"/>
    <dgm:cxn modelId="{B1D01169-6345-41E8-932C-A7292834E6DA}" srcId="{107D8E08-1671-4483-8688-BB48378FE317}" destId="{136E67FE-26BF-4E95-A07F-040D3F04B016}" srcOrd="2" destOrd="0" parTransId="{5A0CE403-58CD-4119-A17A-ED1B05986CC6}" sibTransId="{01FFC6B5-1089-4FC0-8126-F8B447CD2B40}"/>
    <dgm:cxn modelId="{9CB9E273-FAD1-46CC-B19E-E000E07E8ACB}" srcId="{107D8E08-1671-4483-8688-BB48378FE317}" destId="{66B4B0E9-4F62-4685-9BD2-60C75334EB9D}" srcOrd="0" destOrd="0" parTransId="{056442D4-CA94-49A4-B7EA-06D41C3EF519}" sibTransId="{CCFEF6F0-0960-4175-94C7-4DC2E079B7BE}"/>
    <dgm:cxn modelId="{CBCD758A-2A41-4D59-A984-976B38AEAFD3}" type="presOf" srcId="{136E67FE-26BF-4E95-A07F-040D3F04B016}" destId="{91C2543B-317C-4ED9-97A2-17619667EC22}" srcOrd="0" destOrd="0" presId="urn:microsoft.com/office/officeart/2009/layout/CircleArrowProcess"/>
    <dgm:cxn modelId="{1262ACD1-F6E9-4B64-B722-B0C07D486BD5}" srcId="{107D8E08-1671-4483-8688-BB48378FE317}" destId="{87E15C0E-91FD-43E2-A2A1-4A45884EAC80}" srcOrd="1" destOrd="0" parTransId="{C2D63508-0A56-4AA0-A027-3CB0DBA51F81}" sibTransId="{276FCEF2-9AE8-4A85-8C98-EC7BCAECF6AB}"/>
    <dgm:cxn modelId="{08AB6ADA-EE15-4982-9FE4-A8DD4800D7FF}" type="presOf" srcId="{107D8E08-1671-4483-8688-BB48378FE317}" destId="{03E807FB-8C3D-4B3B-B7E9-DCEFF9040113}" srcOrd="0" destOrd="0" presId="urn:microsoft.com/office/officeart/2009/layout/CircleArrowProcess"/>
    <dgm:cxn modelId="{030E37F9-200E-4663-9CD5-4AA8C71ED65B}" type="presOf" srcId="{66B4B0E9-4F62-4685-9BD2-60C75334EB9D}" destId="{1405BA00-428C-49D8-8460-652D386D6A6B}" srcOrd="0" destOrd="0" presId="urn:microsoft.com/office/officeart/2009/layout/CircleArrowProcess"/>
    <dgm:cxn modelId="{558EB49A-B30F-44C0-9A5A-C3CD97A81368}" type="presParOf" srcId="{03E807FB-8C3D-4B3B-B7E9-DCEFF9040113}" destId="{7599B2D4-887B-497B-88C6-EBD8EA4DDD5A}" srcOrd="0" destOrd="0" presId="urn:microsoft.com/office/officeart/2009/layout/CircleArrowProcess"/>
    <dgm:cxn modelId="{DF165A50-8C0F-4806-8494-F4E63B9F1FA8}" type="presParOf" srcId="{7599B2D4-887B-497B-88C6-EBD8EA4DDD5A}" destId="{9BB01493-CB66-4B27-9EF2-3C288F006792}" srcOrd="0" destOrd="0" presId="urn:microsoft.com/office/officeart/2009/layout/CircleArrowProcess"/>
    <dgm:cxn modelId="{874394D3-7D81-4D4E-A8B9-C86E6E032AC1}" type="presParOf" srcId="{03E807FB-8C3D-4B3B-B7E9-DCEFF9040113}" destId="{1405BA00-428C-49D8-8460-652D386D6A6B}" srcOrd="1" destOrd="0" presId="urn:microsoft.com/office/officeart/2009/layout/CircleArrowProcess"/>
    <dgm:cxn modelId="{827579F6-4B9A-4263-B580-69781FC879EB}" type="presParOf" srcId="{03E807FB-8C3D-4B3B-B7E9-DCEFF9040113}" destId="{7DA39EF9-3E01-4B00-8029-D9CA3F4AF5FA}" srcOrd="2" destOrd="0" presId="urn:microsoft.com/office/officeart/2009/layout/CircleArrowProcess"/>
    <dgm:cxn modelId="{2F599DB2-60A2-46A3-8D42-905543B786E9}" type="presParOf" srcId="{7DA39EF9-3E01-4B00-8029-D9CA3F4AF5FA}" destId="{05BBBF56-B742-4F0F-9310-EC2B0C38949F}" srcOrd="0" destOrd="0" presId="urn:microsoft.com/office/officeart/2009/layout/CircleArrowProcess"/>
    <dgm:cxn modelId="{86DA86A8-951D-46D5-9FD4-8A0104189D41}" type="presParOf" srcId="{03E807FB-8C3D-4B3B-B7E9-DCEFF9040113}" destId="{CAE30E82-24BD-4DE7-8D0E-C689A1596FBE}" srcOrd="3" destOrd="0" presId="urn:microsoft.com/office/officeart/2009/layout/CircleArrowProcess"/>
    <dgm:cxn modelId="{17F7DF49-617A-4A31-B2FA-2620265DCC7D}" type="presParOf" srcId="{03E807FB-8C3D-4B3B-B7E9-DCEFF9040113}" destId="{6D614FB1-EE71-4510-9134-49F2E9A6725C}" srcOrd="4" destOrd="0" presId="urn:microsoft.com/office/officeart/2009/layout/CircleArrowProcess"/>
    <dgm:cxn modelId="{4D7BB650-65B6-4C07-8001-C6BD2B582D4A}" type="presParOf" srcId="{6D614FB1-EE71-4510-9134-49F2E9A6725C}" destId="{997F0207-201A-4674-8DF4-A733825551BB}" srcOrd="0" destOrd="0" presId="urn:microsoft.com/office/officeart/2009/layout/CircleArrowProcess"/>
    <dgm:cxn modelId="{9FB864F7-1432-427E-86EF-4779B4C1E47C}" type="presParOf" srcId="{03E807FB-8C3D-4B3B-B7E9-DCEFF9040113}" destId="{91C2543B-317C-4ED9-97A2-17619667EC2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01493-CB66-4B27-9EF2-3C288F006792}">
      <dsp:nvSpPr>
        <dsp:cNvPr id="0" name=""/>
        <dsp:cNvSpPr/>
      </dsp:nvSpPr>
      <dsp:spPr>
        <a:xfrm>
          <a:off x="974901" y="84136"/>
          <a:ext cx="1687147" cy="16874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5BA00-428C-49D8-8460-652D386D6A6B}">
      <dsp:nvSpPr>
        <dsp:cNvPr id="0" name=""/>
        <dsp:cNvSpPr/>
      </dsp:nvSpPr>
      <dsp:spPr>
        <a:xfrm>
          <a:off x="1347816" y="693340"/>
          <a:ext cx="937515" cy="4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>
              <a:solidFill>
                <a:schemeClr val="accent1"/>
              </a:solidFill>
            </a:rPr>
            <a:t>Arrependimento</a:t>
          </a:r>
          <a:endParaRPr lang="pt-BR" sz="900" b="0" kern="1200" dirty="0">
            <a:solidFill>
              <a:schemeClr val="accent1"/>
            </a:solidFill>
          </a:endParaRPr>
        </a:p>
      </dsp:txBody>
      <dsp:txXfrm>
        <a:off x="1347816" y="693340"/>
        <a:ext cx="937515" cy="468645"/>
      </dsp:txXfrm>
    </dsp:sp>
    <dsp:sp modelId="{05BBBF56-B742-4F0F-9310-EC2B0C38949F}">
      <dsp:nvSpPr>
        <dsp:cNvPr id="0" name=""/>
        <dsp:cNvSpPr/>
      </dsp:nvSpPr>
      <dsp:spPr>
        <a:xfrm>
          <a:off x="506302" y="1053675"/>
          <a:ext cx="1687147" cy="16874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80000"/>
            <a:hueOff val="-31686"/>
            <a:satOff val="-40908"/>
            <a:lumOff val="21078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30E82-24BD-4DE7-8D0E-C689A1596FBE}">
      <dsp:nvSpPr>
        <dsp:cNvPr id="0" name=""/>
        <dsp:cNvSpPr/>
      </dsp:nvSpPr>
      <dsp:spPr>
        <a:xfrm>
          <a:off x="881118" y="1668487"/>
          <a:ext cx="937515" cy="4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>
              <a:solidFill>
                <a:schemeClr val="accent1"/>
              </a:solidFill>
            </a:rPr>
            <a:t>Expiação</a:t>
          </a:r>
          <a:endParaRPr lang="pt-BR" sz="900" b="0" kern="1200" dirty="0">
            <a:solidFill>
              <a:schemeClr val="accent1"/>
            </a:solidFill>
          </a:endParaRPr>
        </a:p>
      </dsp:txBody>
      <dsp:txXfrm>
        <a:off x="881118" y="1668487"/>
        <a:ext cx="937515" cy="468645"/>
      </dsp:txXfrm>
    </dsp:sp>
    <dsp:sp modelId="{997F0207-201A-4674-8DF4-A733825551BB}">
      <dsp:nvSpPr>
        <dsp:cNvPr id="0" name=""/>
        <dsp:cNvSpPr/>
      </dsp:nvSpPr>
      <dsp:spPr>
        <a:xfrm>
          <a:off x="1094982" y="2139236"/>
          <a:ext cx="1449521" cy="14501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shade val="80000"/>
            <a:hueOff val="-63371"/>
            <a:satOff val="-81817"/>
            <a:lumOff val="4215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2543B-317C-4ED9-97A2-17619667EC22}">
      <dsp:nvSpPr>
        <dsp:cNvPr id="0" name=""/>
        <dsp:cNvSpPr/>
      </dsp:nvSpPr>
      <dsp:spPr>
        <a:xfrm>
          <a:off x="1350034" y="2645037"/>
          <a:ext cx="937515" cy="4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>
              <a:solidFill>
                <a:schemeClr val="accent1"/>
              </a:solidFill>
            </a:rPr>
            <a:t>Reparação</a:t>
          </a:r>
          <a:endParaRPr lang="pt-BR" sz="900" b="0" kern="1200" dirty="0">
            <a:solidFill>
              <a:schemeClr val="accent1"/>
            </a:solidFill>
          </a:endParaRPr>
        </a:p>
      </dsp:txBody>
      <dsp:txXfrm>
        <a:off x="1350034" y="2645037"/>
        <a:ext cx="937515" cy="46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995CE7-F3A8-43AA-AA68-E178D480A2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6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90404-C2AD-4787-9D67-5FF76E1DBC8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41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/>
              <a:t>Como se vê, é preciso aliar o perdão à mudança de atitude, para incorrer nas mesmas faltas e cair nos mesmo conflitos.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52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/>
              <a:t>“Descobrindo-se em dificuldades</a:t>
            </a:r>
            <a:r>
              <a:rPr lang="pt-BR" baseline="0" dirty="0"/>
              <a:t> para a superação das tendências negativas e perturbadoras, fácil se torna compreender que os outros também sofrem da mesma situação. E assim sendo, surge a tolerância em torno das deficiências alheias, desenvolvendo-se o sentimento de compaixão para com as misérias humanas, caminho ainda difícil para a ascensão espiritual.”</a:t>
            </a:r>
          </a:p>
          <a:p>
            <a:pPr eaLnBrk="1" hangingPunct="1"/>
            <a:r>
              <a:rPr lang="pt-BR" baseline="0" dirty="0"/>
              <a:t>(JOANNA DE </a:t>
            </a:r>
            <a:r>
              <a:rPr lang="pt-BR" baseline="0" dirty="0" err="1"/>
              <a:t>ÂNGELIS</a:t>
            </a:r>
            <a:r>
              <a:rPr lang="pt-BR" baseline="0" dirty="0"/>
              <a:t>. </a:t>
            </a:r>
            <a:r>
              <a:rPr lang="pt-BR" i="1" baseline="0" dirty="0"/>
              <a:t>Ilumina-te</a:t>
            </a:r>
            <a:r>
              <a:rPr lang="pt-BR" baseline="0" dirty="0"/>
              <a:t>, cap. 17.)</a:t>
            </a:r>
          </a:p>
          <a:p>
            <a:pPr eaLnBrk="1" hangingPunct="1"/>
            <a:endParaRPr lang="pt-BR" baseline="0" dirty="0"/>
          </a:p>
          <a:p>
            <a:r>
              <a:rPr lang="pt-BR" dirty="0"/>
              <a:t>“</a:t>
            </a:r>
            <a:r>
              <a:rPr lang="pt-PT" dirty="0"/>
              <a:t>O </a:t>
            </a:r>
            <a:r>
              <a:rPr lang="pt-PT" dirty="0" err="1"/>
              <a:t>autoperdão</a:t>
            </a:r>
            <a:r>
              <a:rPr lang="pt-PT" dirty="0"/>
              <a:t> consiste em fazer o nosso melhor hoje, aban­donar as mágoas do passado e curar as dores do presente e, ao mesmo tempo, legitimar nossos </a:t>
            </a:r>
            <a:r>
              <a:rPr lang="pt-BR" dirty="0"/>
              <a:t>projetos </a:t>
            </a:r>
            <a:r>
              <a:rPr lang="pt-PT" dirty="0"/>
              <a:t>de vida para o futuro</a:t>
            </a:r>
            <a:r>
              <a:rPr lang="pt-BR" dirty="0"/>
              <a:t>”.</a:t>
            </a:r>
          </a:p>
          <a:p>
            <a:r>
              <a:rPr lang="pt-BR" dirty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</p:txBody>
      </p:sp>
    </p:spTree>
    <p:extLst>
      <p:ext uri="{BB962C8B-B14F-4D97-AF65-F5344CB8AC3E}">
        <p14:creationId xmlns:p14="http://schemas.microsoft.com/office/powerpoint/2010/main" val="69394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/>
              <a:t>Joanna nos dá uma dica de como exercitar o perdão: silenciando, para não nutrir o mal que nos alcança. Isso não significa ignorar as dores, jogar pra debaixo do tapete as ofensas. Tal atitude só mascara e transfere o sentimento, gerando outros conflitos, desnecessários. Devemos transformar e não transferir. Transformar é dar novo significado.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/>
              <a:t>Compreendamos, enfim, que o perdão não é um conceito teológico, religioso, distante de ser vivenciado, só praticado pelos anjos. Também não é um passaporte para os céus. É uma atitude muito mais fácil de ser praticada e de efeitos muito mais práticos e imediatos do que imaginamos.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/>
              <a:t>Todos buscam a felicidade, porém cada um persegue</a:t>
            </a:r>
            <a:r>
              <a:rPr lang="pt-BR" baseline="0" dirty="0"/>
              <a:t> aquilo que julga lhe trará essa felicidade e o faz cada um </a:t>
            </a:r>
            <a:r>
              <a:rPr lang="pt-BR" dirty="0"/>
              <a:t>a seu modo.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0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Embora sejamos iguais perante Deus, isto é, possuidores dos mesmos direitos, irmãos de jornada evolutiva, e destinados à perfeição relativa, somos únicos, pois acumulamos experiências únicas. Em razão dessas diferenças, “...nos relacionamentos de qualquer natureza, sempre ocorrem desafios à fraternidade e à afeição, ao respeito e ao comportamento, dando lugar aos atritos, às desconfianças, às agressões, às inimizades...”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Ilumina-te</a:t>
            </a:r>
            <a:r>
              <a:rPr lang="pt-BR" dirty="0"/>
              <a:t>, cap. 17.)</a:t>
            </a:r>
          </a:p>
        </p:txBody>
      </p:sp>
    </p:spTree>
    <p:extLst>
      <p:ext uri="{BB962C8B-B14F-4D97-AF65-F5344CB8AC3E}">
        <p14:creationId xmlns:p14="http://schemas.microsoft.com/office/powerpoint/2010/main" val="38370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/>
              <a:t>O que significa ter a Lei de Deus escrita na consciência? Significa que, desde que fomos criados pelo Pai, possuímos a capacidade de distinguir o bem do mal (ilustrada pela imagem), se algo é bom ou não para nós mesmos e para os que nos cercam. Juntamente com essa capacidade de julgar as coisas, nos foi dada a liberdade de escolha, contudo... [próximo slide]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71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... sujeitos às imperfeições que ainda trazemos em nosso íntimo, às vezes agimos de maneira inadequada. E esse é, então, o maior desafio do ser humano: superar a si mesmo.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0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/>
              <a:t>Superar a si mesmo, significa se esforçar para vencer o ressentimento, que tanto nos prejudica vibratória e fisicamente.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0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“Ter rancor é como tomar veneno e esperar que o outro morra”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Malachy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McCourt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Joanna e outros mentores asseveram que a mágoa é de fato um sentimento que nos intoxica a alma, envenenando até as fibras orgânicas, podendo desencadear, portanto, enfermidades no corpo físico não previstas em nosso planejamento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reencarnatório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cujas causas, em muitos casos, não são detectadas pela medicina tradicional.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0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Não perdoar-se gera remorso, que dá lugar à autopunição. Não perdoar o próximo gera rancor, que dá lugar à ao desejo de vingança. Ambos envenenam a alma e desequilibram nossa atmosfera biológica, psicológica, social e espiritual, desencadeando doença. Se não tratadas as causas dessa doença </a:t>
            </a:r>
            <a:r>
              <a:rPr lang="pt-BR" dirty="0" err="1"/>
              <a:t>bio</a:t>
            </a:r>
            <a:r>
              <a:rPr lang="pt-BR" dirty="0"/>
              <a:t>-</a:t>
            </a:r>
            <a:r>
              <a:rPr lang="pt-BR" dirty="0" err="1"/>
              <a:t>psico</a:t>
            </a:r>
            <a:r>
              <a:rPr lang="pt-BR" dirty="0"/>
              <a:t>-</a:t>
            </a:r>
            <a:r>
              <a:rPr lang="pt-BR" dirty="0" err="1"/>
              <a:t>sócio-espiritual</a:t>
            </a:r>
            <a:r>
              <a:rPr lang="pt-BR" dirty="0"/>
              <a:t>, o triste desfecho pode ser o suicídio ou o homicídio, que só agravam o mal original.</a:t>
            </a:r>
            <a:br>
              <a:rPr lang="pt-BR" dirty="0"/>
            </a:br>
            <a:endParaRPr lang="ru-RU" dirty="0"/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20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No </a:t>
            </a:r>
            <a:r>
              <a:rPr lang="pt-BR" b="1" baseline="0" noProof="0" dirty="0"/>
              <a:t>Arrependimento</a:t>
            </a:r>
            <a:r>
              <a:rPr lang="pt-BR" baseline="0" noProof="0" dirty="0"/>
              <a:t> o espírito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assume o compromisso de mudar de vida, de se transformar, deixando para trás hábitos infelizes e costumes corrompidos;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</a:t>
            </a:r>
            <a:r>
              <a:rPr lang="pt-BR" sz="1200" b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Expiação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consuma na luta incruenta, na dor, nas provas e nos sofrimentos que resultam da encarnação;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por meio da </a:t>
            </a:r>
            <a:r>
              <a:rPr lang="pt-BR" sz="1200" b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Reparação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damos provas de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coragem e valor, renúncia e sacrifício, sabedoria e fé,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como os apóstolos na vivência do Evangelho de Jesus.</a:t>
            </a:r>
            <a:endParaRPr lang="pt-BR" dirty="0"/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7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533400"/>
            <a:ext cx="4398639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398639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FD4-5652-4767-AA22-C441E28A3072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D94F-17FC-4DBA-B892-CD4B3034A353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983A-6252-4FA3-A7AE-5E2C849F48F9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F7F8-6DF1-4292-9E24-2C2DABFFE99B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3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26A6-D535-4143-B8EE-86A468AFBC2C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F79-BD4F-4F71-871C-DADDFBF0601E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EE15-5B1D-4626-9E26-DE60EB9C79EE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1645"/>
            <a:ext cx="6554867" cy="1524000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533399"/>
            <a:ext cx="8097308" cy="4418245"/>
          </a:xfrm>
        </p:spPr>
        <p:txBody>
          <a:bodyPr anchor="ctr"/>
          <a:lstStyle>
            <a:lvl1pPr algn="just">
              <a:spcBef>
                <a:spcPts val="800"/>
              </a:spcBef>
              <a:spcAft>
                <a:spcPts val="0"/>
              </a:spcAft>
              <a:defRPr sz="2200"/>
            </a:lvl1pPr>
            <a:lvl2pPr algn="just">
              <a:spcBef>
                <a:spcPts val="600"/>
              </a:spcBef>
              <a:spcAft>
                <a:spcPts val="0"/>
              </a:spcAft>
              <a:defRPr sz="2000"/>
            </a:lvl2pPr>
            <a:lvl3pPr algn="just">
              <a:spcBef>
                <a:spcPts val="500"/>
              </a:spcBef>
              <a:spcAft>
                <a:spcPts val="0"/>
              </a:spcAft>
              <a:defRPr sz="1800"/>
            </a:lvl3pPr>
            <a:lvl4pPr algn="just">
              <a:spcBef>
                <a:spcPts val="400"/>
              </a:spcBef>
              <a:spcAft>
                <a:spcPts val="0"/>
              </a:spcAft>
              <a:defRPr sz="1600"/>
            </a:lvl4pPr>
            <a:lvl5pPr marL="1828800" indent="0" algn="r">
              <a:spcBef>
                <a:spcPts val="600"/>
              </a:spcBef>
              <a:spcAft>
                <a:spcPts val="1200"/>
              </a:spcAft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7BB-EB42-4973-8108-1039EEE1ABEB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C1-07E7-46CE-BD4D-803A40CCC650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1087-2093-46ED-80DD-B57925DA0BA6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928F-6A83-4C93-A36D-60F2EFA718F5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038-2EBF-4E11-97BE-A953678E6045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EE0F-C015-4081-928C-E8179E40D797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358-440B-44C9-943B-EE88A5D6669F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9">
            <a:alphaModFix am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39B335-F5C8-4EDF-B1E2-6347D416EBE4}" type="datetimeFigureOut">
              <a:rPr lang="en-US" smtClean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05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1" y="476672"/>
            <a:ext cx="4398639" cy="2244825"/>
          </a:xfrm>
        </p:spPr>
        <p:txBody>
          <a:bodyPr/>
          <a:lstStyle/>
          <a:p>
            <a:r>
              <a:rPr lang="pt-BR" dirty="0">
                <a:solidFill>
                  <a:schemeClr val="bg2"/>
                </a:solidFill>
              </a:rPr>
              <a:t>A bênção</a:t>
            </a:r>
            <a:br>
              <a:rPr lang="pt-BR" dirty="0">
                <a:solidFill>
                  <a:schemeClr val="bg2"/>
                </a:solidFill>
              </a:rPr>
            </a:br>
            <a:r>
              <a:rPr lang="pt-BR" dirty="0">
                <a:solidFill>
                  <a:schemeClr val="bg2"/>
                </a:solidFill>
              </a:rPr>
              <a:t>do perdão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07764"/>
            <a:ext cx="4398639" cy="881276"/>
          </a:xfrm>
        </p:spPr>
        <p:txBody>
          <a:bodyPr/>
          <a:lstStyle/>
          <a:p>
            <a:r>
              <a:rPr lang="pt-BR" dirty="0"/>
              <a:t>Ilumina-te</a:t>
            </a:r>
            <a:endParaRPr lang="ru-RU" dirty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533399" y="3933056"/>
            <a:ext cx="4398639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Escola de Evangelização de Pacientes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3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Grupo Espírita </a:t>
            </a:r>
            <a:r>
              <a:rPr lang="pt-BR" sz="13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Guillon</a:t>
            </a:r>
            <a:r>
              <a:rPr lang="pt-BR" sz="13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Ribeiro</a:t>
            </a:r>
            <a:endParaRPr lang="ru-RU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1645"/>
            <a:ext cx="6554867" cy="1524000"/>
          </a:xfrm>
        </p:spPr>
        <p:txBody>
          <a:bodyPr/>
          <a:lstStyle/>
          <a:p>
            <a:r>
              <a:rPr lang="pt-BR" dirty="0"/>
              <a:t>Perdão e a mudança de atitudes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33400" y="533400"/>
            <a:ext cx="3822576" cy="4418013"/>
          </a:xfrm>
        </p:spPr>
        <p:txBody>
          <a:bodyPr/>
          <a:lstStyle/>
          <a:p>
            <a:r>
              <a:rPr lang="pt-BR" dirty="0"/>
              <a:t>“[...] Aquele que pede a Deus o perdão de suas faltas não o obtém senão mudando de conduta. As boas ações são as melhores preces, porque os atos valem mais que as palavras.”</a:t>
            </a:r>
          </a:p>
          <a:p>
            <a:pPr marL="1477963" lvl="4"/>
            <a:r>
              <a:rPr lang="pt-BR" dirty="0"/>
              <a:t>(ALLAN KARDEC. </a:t>
            </a:r>
            <a:r>
              <a:rPr lang="pt-BR" i="1" dirty="0"/>
              <a:t>O Livro dos Espíritos</a:t>
            </a:r>
            <a:r>
              <a:rPr lang="pt-BR" dirty="0"/>
              <a:t>, </a:t>
            </a:r>
            <a:r>
              <a:rPr lang="pt-BR" dirty="0" err="1"/>
              <a:t>perg</a:t>
            </a:r>
            <a:r>
              <a:rPr lang="pt-BR" dirty="0"/>
              <a:t>. 661.)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C56CE7-04DA-E94A-9774-E55C6E51F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572000" y="952325"/>
            <a:ext cx="4059238" cy="327966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Perdoar a si e aos outros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3400" y="533399"/>
            <a:ext cx="5190728" cy="4418245"/>
          </a:xfrm>
        </p:spPr>
        <p:txBody>
          <a:bodyPr/>
          <a:lstStyle/>
          <a:p>
            <a:r>
              <a:rPr lang="pt-BR" dirty="0"/>
              <a:t>“À medida que perdoamos nossos desacertos, começamos também a perdoar as faltas dos outros. Quanto mais compre­endermos o outro, avaliando e validando o que ele pensava e como se sentia na hora da </a:t>
            </a:r>
            <a:r>
              <a:rPr lang="pt-PT" dirty="0"/>
              <a:t>indelicadeza, </a:t>
            </a:r>
            <a:r>
              <a:rPr lang="pt-BR" dirty="0"/>
              <a:t>mais facilmente apren­deremos a nos perdoar. ”</a:t>
            </a:r>
          </a:p>
          <a:p>
            <a:pPr lvl="4"/>
            <a:r>
              <a:rPr lang="pt-BR" dirty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Os prazeres da alma</a:t>
            </a:r>
            <a:r>
              <a:rPr lang="pt-BR" dirty="0"/>
              <a:t>, lição “Perdão”.)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412" y="1081715"/>
            <a:ext cx="2664296" cy="3321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exercitar o perdão?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“A primeira técnica para a dádiva do perdão é fazer-se silêncio ante a acusação, não vitalizando o mal de que se reveste. No algodão do silêncio morrem as agressões ou têm diminuídos o impacto e a ira do agressor.”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Ilumina-te</a:t>
            </a:r>
            <a:r>
              <a:rPr lang="pt-BR" dirty="0"/>
              <a:t>, cap. 17.)</a:t>
            </a:r>
          </a:p>
        </p:txBody>
      </p:sp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Função do perdão</a:t>
            </a:r>
            <a:endParaRPr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33400" y="533399"/>
            <a:ext cx="8097308" cy="1743473"/>
          </a:xfrm>
        </p:spPr>
        <p:txBody>
          <a:bodyPr/>
          <a:lstStyle/>
          <a:p>
            <a:r>
              <a:rPr lang="pt-BR" dirty="0"/>
              <a:t>“É muito mais significativa e de resultados mais imediatos, por constituir-se elemento fundamental na conquista e na preservação da saúde real”.</a:t>
            </a:r>
          </a:p>
          <a:p>
            <a:pPr lvl="4"/>
            <a:r>
              <a:rPr lang="pt-BR" dirty="0"/>
              <a:t>(JOANNA DE ANGELIS. </a:t>
            </a:r>
            <a:r>
              <a:rPr lang="pt-BR" i="1" dirty="0"/>
              <a:t>Ilumina-te</a:t>
            </a:r>
            <a:r>
              <a:rPr lang="pt-BR" dirty="0"/>
              <a:t>, cap. 17.)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420455"/>
            <a:ext cx="5472608" cy="2531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93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B0001-450E-8240-8176-D83BBE50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76040E-F07C-F54C-AF22-7396841E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“Ninguém se movimenta no mundo sem enfrentamentos, que são excelentes oportunidades para se medir os valores morais íntimos, as conquistas mentais, as realizações pessoais.</a:t>
            </a:r>
          </a:p>
          <a:p>
            <a:r>
              <a:rPr lang="pt-BR" dirty="0"/>
              <a:t>Nunca estranhes, portanto, as pedradas quando no transcurso das reencarnações.</a:t>
            </a:r>
          </a:p>
          <a:p>
            <a:r>
              <a:rPr lang="pt-BR" dirty="0"/>
              <a:t>Elas fazem parte dos mecanismos de desenvolvimento espiritual, auxiliando-te no avanço pela trilha do bem.”</a:t>
            </a:r>
          </a:p>
          <a:p>
            <a:pPr lvl="4"/>
            <a:r>
              <a:rPr lang="pt-BR" dirty="0"/>
              <a:t>(JOANNA DE ANGELIS. </a:t>
            </a:r>
            <a:r>
              <a:rPr lang="pt-BR" i="1" dirty="0"/>
              <a:t>Ilumina-te</a:t>
            </a:r>
            <a:r>
              <a:rPr lang="pt-BR" dirty="0"/>
              <a:t>, cap. 17.)</a:t>
            </a:r>
          </a:p>
        </p:txBody>
      </p:sp>
    </p:spTree>
    <p:extLst>
      <p:ext uri="{BB962C8B-B14F-4D97-AF65-F5344CB8AC3E}">
        <p14:creationId xmlns:p14="http://schemas.microsoft.com/office/powerpoint/2010/main" val="27560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21366"/>
            <a:ext cx="6402468" cy="2319867"/>
          </a:xfrm>
        </p:spPr>
        <p:txBody>
          <a:bodyPr/>
          <a:lstStyle/>
          <a:p>
            <a:r>
              <a:rPr lang="pt-BR" dirty="0"/>
              <a:t>Jesus e o perdão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type="body" idx="1"/>
          </p:nvPr>
        </p:nvSpPr>
        <p:spPr>
          <a:xfrm>
            <a:off x="533400" y="4127500"/>
            <a:ext cx="6402467" cy="1532467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“Se, portanto, quando fordes depor vossa oferenda no altar, vos lembrardes de que o vosso irmão tem qualquer coisa contra vós, - deixai a vossa dádiva junto ao altar e ide, antes, reconciliar-vos com o vosso irmão; depois, então, voltai a oferecê-la.”</a:t>
            </a:r>
          </a:p>
          <a:p>
            <a:r>
              <a:rPr lang="pt-BR" sz="1500" dirty="0"/>
              <a:t>(Mateus, 5:23-24.)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4" y="1013242"/>
            <a:ext cx="4753236" cy="2014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44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todos temos como meta comum?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33400" y="533399"/>
            <a:ext cx="4614664" cy="4418245"/>
          </a:xfrm>
        </p:spPr>
        <p:txBody>
          <a:bodyPr/>
          <a:lstStyle/>
          <a:p>
            <a:r>
              <a:rPr lang="pt-BR" dirty="0"/>
              <a:t>“Toda criatura deseja a paz e a felicidade e quer afastar de si o sofrimento e a amargura. Essa é a ‘meta de excelência’ de todos os seres humanos”.</a:t>
            </a:r>
          </a:p>
          <a:p>
            <a:pPr lvl="4"/>
            <a:r>
              <a:rPr lang="pt-BR" dirty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Os prazeres da alma</a:t>
            </a:r>
            <a:r>
              <a:rPr lang="pt-BR" dirty="0"/>
              <a:t>, lição “Perdão”.)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93" y="1090613"/>
            <a:ext cx="3303815" cy="3303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72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Nossas diferenças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533400" y="533399"/>
            <a:ext cx="8097308" cy="2463553"/>
          </a:xfrm>
        </p:spPr>
        <p:txBody>
          <a:bodyPr/>
          <a:lstStyle/>
          <a:p>
            <a:r>
              <a:rPr lang="pt-BR" dirty="0"/>
              <a:t>“Os seres humanos também são diferentes sob todos os aspectos considerados: fisiológica, psicológica e mentalmente, em razão do processo de evolução...”, no qual todos têm “... as mesmas dificuldades, paixões, aspirações e sofrimentos, variando de biotipologia e intensidade emocional”.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Ilumina-te</a:t>
            </a:r>
            <a:r>
              <a:rPr lang="pt-BR" dirty="0"/>
              <a:t>, cap. 17.)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699" y="3124675"/>
            <a:ext cx="5254710" cy="1826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55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Onde está escrita a lei de Deus?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995936" y="533399"/>
            <a:ext cx="4634772" cy="4418245"/>
          </a:xfrm>
        </p:spPr>
        <p:txBody>
          <a:bodyPr/>
          <a:lstStyle/>
          <a:p>
            <a:r>
              <a:rPr lang="pt-BR" dirty="0"/>
              <a:t>“Na consciência.”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Livro dos Espíritos</a:t>
            </a:r>
            <a:r>
              <a:rPr lang="pt-BR" dirty="0"/>
              <a:t>, </a:t>
            </a:r>
            <a:r>
              <a:rPr lang="pt-BR" dirty="0" err="1"/>
              <a:t>perg</a:t>
            </a:r>
            <a:r>
              <a:rPr lang="pt-BR" dirty="0"/>
              <a:t>. 621.)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97" y="1038501"/>
            <a:ext cx="3038836" cy="3408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Superando a si mesmo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“Todos experimentam impedimentos no propósito interior da transformação moral para melhor. </a:t>
            </a:r>
          </a:p>
          <a:p>
            <a:r>
              <a:rPr lang="pt-BR" dirty="0"/>
              <a:t>Superar os instintos e adotar a razão como norma de conduta, [...] constitui motivo grave para viver-se em harmonia consigo mesmo, e, por extensão, com o seu próximo”.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 </a:t>
            </a:r>
            <a:r>
              <a:rPr lang="pt-BR" i="1" dirty="0"/>
              <a:t>Ilumina-te</a:t>
            </a:r>
            <a:r>
              <a:rPr lang="pt-BR" dirty="0"/>
              <a:t>, cap. 17.)</a:t>
            </a:r>
          </a:p>
        </p:txBody>
      </p:sp>
    </p:spTree>
    <p:extLst>
      <p:ext uri="{BB962C8B-B14F-4D97-AF65-F5344CB8AC3E}">
        <p14:creationId xmlns:p14="http://schemas.microsoft.com/office/powerpoint/2010/main" val="16532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ressentimento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33400" y="533399"/>
            <a:ext cx="4758680" cy="4418245"/>
          </a:xfrm>
        </p:spPr>
        <p:txBody>
          <a:bodyPr/>
          <a:lstStyle/>
          <a:p>
            <a:r>
              <a:rPr lang="pt-BR" dirty="0"/>
              <a:t>“Esforça-te para não carregar o lixo mental do ressentimento, que responde por muitos males que infelicitam as pessoas </a:t>
            </a:r>
            <a:r>
              <a:rPr lang="pt-BR" dirty="0" err="1"/>
              <a:t>ran-corosas</a:t>
            </a:r>
            <a:r>
              <a:rPr lang="pt-BR" dirty="0"/>
              <a:t>”.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 </a:t>
            </a:r>
            <a:r>
              <a:rPr lang="pt-BR" i="1" dirty="0"/>
              <a:t>Ilumina-te</a:t>
            </a:r>
            <a:r>
              <a:rPr lang="pt-BR" dirty="0"/>
              <a:t>, cap. 17.)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287" y="1221310"/>
            <a:ext cx="3042421" cy="30424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32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mágoa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33400" y="533399"/>
            <a:ext cx="4254624" cy="4418245"/>
          </a:xfrm>
        </p:spPr>
        <p:txBody>
          <a:bodyPr/>
          <a:lstStyle/>
          <a:p>
            <a:r>
              <a:rPr lang="pt-BR" dirty="0"/>
              <a:t>“Quando se cultiva a mágoa, que dá lugar ao desejo de vingança, envenena-se, no falso </a:t>
            </a:r>
            <a:r>
              <a:rPr lang="pt-BR" dirty="0" err="1"/>
              <a:t>pres-suposto</a:t>
            </a:r>
            <a:r>
              <a:rPr lang="pt-BR" dirty="0"/>
              <a:t> que esse tóxico irá matar o adversário, sendo por ele, porém, lentamente assassinado”.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 </a:t>
            </a:r>
            <a:r>
              <a:rPr lang="pt-BR" i="1" dirty="0"/>
              <a:t>Ilumina-te</a:t>
            </a:r>
            <a:r>
              <a:rPr lang="pt-BR" dirty="0"/>
              <a:t>, cap. 17.)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76" y="1592794"/>
            <a:ext cx="3463032" cy="2299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93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 bwMode="auto">
          <a:xfrm>
            <a:off x="2955680" y="170805"/>
            <a:ext cx="3240361" cy="81441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NÃO-PERDÃO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" name="Conector de seta reta 5"/>
          <p:cNvCxnSpPr/>
          <p:nvPr/>
        </p:nvCxnSpPr>
        <p:spPr bwMode="auto">
          <a:xfrm>
            <a:off x="3096233" y="1628800"/>
            <a:ext cx="1" cy="75046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CaixaDeTexto 32"/>
          <p:cNvSpPr txBox="1"/>
          <p:nvPr/>
        </p:nvSpPr>
        <p:spPr>
          <a:xfrm>
            <a:off x="195536" y="3828030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+mn-lt"/>
              </a:rPr>
              <a:t>DOENÇA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422244" y="3828029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+mn-lt"/>
              </a:rPr>
              <a:t>DOENÇA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211660" y="5121522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+mn-lt"/>
              </a:rPr>
              <a:t>SUICÍDIO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205056" y="512464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+mn-lt"/>
              </a:rPr>
              <a:t>HOMICÍDIO</a:t>
            </a:r>
          </a:p>
        </p:txBody>
      </p:sp>
      <p:sp>
        <p:nvSpPr>
          <p:cNvPr id="47" name="Retângulo de cantos arredondados 46"/>
          <p:cNvSpPr/>
          <p:nvPr/>
        </p:nvSpPr>
        <p:spPr bwMode="auto">
          <a:xfrm>
            <a:off x="2351612" y="6105504"/>
            <a:ext cx="4440774" cy="63804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AGRAVAMENTO DO MAL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39526" y="1457396"/>
            <a:ext cx="169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+mn-lt"/>
              </a:rPr>
              <a:t>REMORSO</a:t>
            </a:r>
          </a:p>
        </p:txBody>
      </p:sp>
      <p:cxnSp>
        <p:nvCxnSpPr>
          <p:cNvPr id="29" name="Conector de Seta Reta 28"/>
          <p:cNvCxnSpPr>
            <a:stCxn id="21" idx="2"/>
            <a:endCxn id="7" idx="0"/>
          </p:cNvCxnSpPr>
          <p:nvPr/>
        </p:nvCxnSpPr>
        <p:spPr>
          <a:xfrm flipH="1">
            <a:off x="2987675" y="985222"/>
            <a:ext cx="1588186" cy="472174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396341" y="145739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+mn-lt"/>
              </a:rPr>
              <a:t>RANCOR</a:t>
            </a:r>
          </a:p>
        </p:txBody>
      </p:sp>
      <p:cxnSp>
        <p:nvCxnSpPr>
          <p:cNvPr id="46" name="Conector de Seta Reta 45"/>
          <p:cNvCxnSpPr>
            <a:stCxn id="21" idx="2"/>
            <a:endCxn id="10" idx="0"/>
          </p:cNvCxnSpPr>
          <p:nvPr/>
        </p:nvCxnSpPr>
        <p:spPr>
          <a:xfrm>
            <a:off x="4575861" y="985222"/>
            <a:ext cx="1580464" cy="472174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27137" y="2518504"/>
            <a:ext cx="252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+mn-lt"/>
              </a:rPr>
              <a:t>AUTOPUNIÇÃO</a:t>
            </a:r>
          </a:p>
        </p:txBody>
      </p:sp>
      <p:cxnSp>
        <p:nvCxnSpPr>
          <p:cNvPr id="48" name="Conector de Seta Reta 47"/>
          <p:cNvCxnSpPr>
            <a:stCxn id="7" idx="2"/>
            <a:endCxn id="8" idx="0"/>
          </p:cNvCxnSpPr>
          <p:nvPr/>
        </p:nvCxnSpPr>
        <p:spPr>
          <a:xfrm>
            <a:off x="2987675" y="1919061"/>
            <a:ext cx="0" cy="599443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207186" y="2539836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+mn-lt"/>
              </a:rPr>
              <a:t>VINGANÇA</a:t>
            </a:r>
          </a:p>
        </p:txBody>
      </p:sp>
      <p:cxnSp>
        <p:nvCxnSpPr>
          <p:cNvPr id="50" name="Conector de Seta Reta 49"/>
          <p:cNvCxnSpPr>
            <a:stCxn id="10" idx="2"/>
            <a:endCxn id="9" idx="0"/>
          </p:cNvCxnSpPr>
          <p:nvPr/>
        </p:nvCxnSpPr>
        <p:spPr>
          <a:xfrm>
            <a:off x="6156325" y="1919061"/>
            <a:ext cx="0" cy="620775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5"/>
          <p:cNvCxnSpPr/>
          <p:nvPr/>
        </p:nvCxnSpPr>
        <p:spPr bwMode="auto">
          <a:xfrm>
            <a:off x="3248633" y="1781200"/>
            <a:ext cx="1" cy="75046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Conector de Seta Reta 78"/>
          <p:cNvCxnSpPr>
            <a:stCxn id="18" idx="1"/>
            <a:endCxn id="33" idx="3"/>
          </p:cNvCxnSpPr>
          <p:nvPr/>
        </p:nvCxnSpPr>
        <p:spPr>
          <a:xfrm flipH="1" flipV="1">
            <a:off x="1747564" y="4058863"/>
            <a:ext cx="391963" cy="1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>
            <a:stCxn id="18" idx="3"/>
            <a:endCxn id="34" idx="1"/>
          </p:cNvCxnSpPr>
          <p:nvPr/>
        </p:nvCxnSpPr>
        <p:spPr>
          <a:xfrm flipV="1">
            <a:off x="7004473" y="4058862"/>
            <a:ext cx="417771" cy="2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>
            <a:stCxn id="8" idx="2"/>
          </p:cNvCxnSpPr>
          <p:nvPr/>
        </p:nvCxnSpPr>
        <p:spPr>
          <a:xfrm>
            <a:off x="2987675" y="2980169"/>
            <a:ext cx="0" cy="538353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>
            <a:stCxn id="9" idx="2"/>
          </p:cNvCxnSpPr>
          <p:nvPr/>
        </p:nvCxnSpPr>
        <p:spPr>
          <a:xfrm flipH="1">
            <a:off x="6144986" y="3001501"/>
            <a:ext cx="11339" cy="517021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>
            <a:endCxn id="35" idx="0"/>
          </p:cNvCxnSpPr>
          <p:nvPr/>
        </p:nvCxnSpPr>
        <p:spPr>
          <a:xfrm>
            <a:off x="2987674" y="4594926"/>
            <a:ext cx="0" cy="526596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>
            <a:endCxn id="36" idx="0"/>
          </p:cNvCxnSpPr>
          <p:nvPr/>
        </p:nvCxnSpPr>
        <p:spPr>
          <a:xfrm flipH="1">
            <a:off x="6154195" y="4594926"/>
            <a:ext cx="2131" cy="529714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>
            <a:stCxn id="35" idx="2"/>
          </p:cNvCxnSpPr>
          <p:nvPr/>
        </p:nvCxnSpPr>
        <p:spPr>
          <a:xfrm>
            <a:off x="2987674" y="5583187"/>
            <a:ext cx="0" cy="522317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>
            <a:stCxn id="36" idx="2"/>
          </p:cNvCxnSpPr>
          <p:nvPr/>
        </p:nvCxnSpPr>
        <p:spPr>
          <a:xfrm flipH="1">
            <a:off x="6144986" y="5586305"/>
            <a:ext cx="9209" cy="519199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de cantos arredondados 17"/>
          <p:cNvSpPr/>
          <p:nvPr/>
        </p:nvSpPr>
        <p:spPr bwMode="auto">
          <a:xfrm>
            <a:off x="2139527" y="3518522"/>
            <a:ext cx="4864946" cy="108068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dirty="0">
                <a:latin typeface="+mn-lt"/>
              </a:rPr>
              <a:t>DISFUNÇÕES</a:t>
            </a:r>
          </a:p>
          <a:p>
            <a:r>
              <a:rPr lang="pt-BR" dirty="0" err="1">
                <a:latin typeface="+mn-lt"/>
              </a:rPr>
              <a:t>BIO</a:t>
            </a:r>
            <a:r>
              <a:rPr lang="pt-BR" dirty="0">
                <a:latin typeface="+mn-lt"/>
              </a:rPr>
              <a:t>-</a:t>
            </a:r>
            <a:r>
              <a:rPr lang="pt-BR" dirty="0" err="1">
                <a:latin typeface="+mn-lt"/>
              </a:rPr>
              <a:t>PSICO</a:t>
            </a:r>
            <a:r>
              <a:rPr lang="pt-BR" dirty="0">
                <a:latin typeface="+mn-lt"/>
              </a:rPr>
              <a:t>-</a:t>
            </a:r>
            <a:r>
              <a:rPr lang="pt-BR" dirty="0" err="1">
                <a:latin typeface="+mn-lt"/>
              </a:rPr>
              <a:t>SOCIO</a:t>
            </a:r>
            <a:r>
              <a:rPr lang="pt-BR" dirty="0">
                <a:latin typeface="+mn-lt"/>
              </a:rPr>
              <a:t>-ESPIRITUAIS</a:t>
            </a:r>
          </a:p>
        </p:txBody>
      </p:sp>
    </p:spTree>
    <p:extLst>
      <p:ext uri="{BB962C8B-B14F-4D97-AF65-F5344CB8AC3E}">
        <p14:creationId xmlns:p14="http://schemas.microsoft.com/office/powerpoint/2010/main" val="42683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/>
      <p:bldP spid="34" grpId="0"/>
      <p:bldP spid="35" grpId="0"/>
      <p:bldP spid="36" grpId="0"/>
      <p:bldP spid="47" grpId="0" animBg="1"/>
      <p:bldP spid="7" grpId="0"/>
      <p:bldP spid="10" grpId="0"/>
      <p:bldP spid="8" grpId="0"/>
      <p:bldP spid="9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Basta apenas arrepender-se?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“O arrependimento, conquanto seja o primeiro passo para a regeneração, não basta por si só; são precisas a expiação e a reparação.</a:t>
            </a:r>
          </a:p>
          <a:p>
            <a:pPr marL="3206750" indent="-293688"/>
            <a:r>
              <a:rPr lang="pt-BR" i="1" dirty="0"/>
              <a:t>Arrependimento</a:t>
            </a:r>
            <a:r>
              <a:rPr lang="pt-BR" dirty="0"/>
              <a:t>, </a:t>
            </a:r>
            <a:r>
              <a:rPr lang="pt-BR" i="1" dirty="0"/>
              <a:t>expiação </a:t>
            </a:r>
            <a:r>
              <a:rPr lang="pt-BR" dirty="0"/>
              <a:t>e </a:t>
            </a:r>
            <a:r>
              <a:rPr lang="pt-BR" i="1" dirty="0"/>
              <a:t>reparação </a:t>
            </a:r>
            <a:r>
              <a:rPr lang="pt-BR" dirty="0"/>
              <a:t>constituem, portanto, as três condições necessárias para apagar os traços de uma falta e suas consequências. O arrependimento suaviza os travos da expiação, abrindo pela esperança o caminho da reabilitação; só a reparação, contudo, pode anular o efeito destruindo-lhe a causa.”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Céu e o Inferno</a:t>
            </a:r>
            <a:r>
              <a:rPr lang="pt-BR" dirty="0"/>
              <a:t>, Primeira Parte, cap. 7, </a:t>
            </a:r>
            <a:br>
              <a:rPr lang="pt-BR" dirty="0"/>
            </a:br>
            <a:r>
              <a:rPr lang="pt-BR" dirty="0"/>
              <a:t>item “Código penal da vida futura”, 16º ponto.)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10609412"/>
              </p:ext>
            </p:extLst>
          </p:nvPr>
        </p:nvGraphicFramePr>
        <p:xfrm>
          <a:off x="251520" y="1700213"/>
          <a:ext cx="3168352" cy="367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62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B01493-CB66-4B27-9EF2-3C288F00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BB01493-CB66-4B27-9EF2-3C288F00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BB01493-CB66-4B27-9EF2-3C288F00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BB01493-CB66-4B27-9EF2-3C288F00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BB01493-CB66-4B27-9EF2-3C288F00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5BA00-428C-49D8-8460-652D386D6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405BA00-428C-49D8-8460-652D386D6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BBBF56-B742-4F0F-9310-EC2B0C389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5BBBF56-B742-4F0F-9310-EC2B0C389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5BBBF56-B742-4F0F-9310-EC2B0C389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5BBBF56-B742-4F0F-9310-EC2B0C389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5BBBF56-B742-4F0F-9310-EC2B0C389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30E82-24BD-4DE7-8D0E-C689A1596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AE30E82-24BD-4DE7-8D0E-C689A1596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F0207-201A-4674-8DF4-A7338255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97F0207-201A-4674-8DF4-A7338255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997F0207-201A-4674-8DF4-A7338255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97F0207-201A-4674-8DF4-A7338255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997F0207-201A-4674-8DF4-A73382555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C2543B-317C-4ED9-97A2-17619667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91C2543B-317C-4ED9-97A2-17619667E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1582</TotalTime>
  <Words>1528</Words>
  <Application>Microsoft Macintosh PowerPoint</Application>
  <PresentationFormat>Apresentação na tela (4:3)</PresentationFormat>
  <Paragraphs>92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Fatia</vt:lpstr>
      <vt:lpstr>A bênção do perdão</vt:lpstr>
      <vt:lpstr>o que todos temos como meta comum?</vt:lpstr>
      <vt:lpstr>Nossas diferenças</vt:lpstr>
      <vt:lpstr>Onde está escrita a lei de Deus?</vt:lpstr>
      <vt:lpstr>Superando a si mesmo</vt:lpstr>
      <vt:lpstr>O ressentimento</vt:lpstr>
      <vt:lpstr>A mágoa</vt:lpstr>
      <vt:lpstr>Apresentação do PowerPoint</vt:lpstr>
      <vt:lpstr>Basta apenas arrepender-se?</vt:lpstr>
      <vt:lpstr>Perdão e a mudança de atitudes</vt:lpstr>
      <vt:lpstr>Perdoar a si e aos outros</vt:lpstr>
      <vt:lpstr>Como exercitar o perdão?</vt:lpstr>
      <vt:lpstr>Função do perdão</vt:lpstr>
      <vt:lpstr>Conclusão</vt:lpstr>
      <vt:lpstr>Jesus e o perdão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Paula</dc:creator>
  <cp:lastModifiedBy>Adriano Alves</cp:lastModifiedBy>
  <cp:revision>90</cp:revision>
  <dcterms:created xsi:type="dcterms:W3CDTF">2012-11-07T00:48:56Z</dcterms:created>
  <dcterms:modified xsi:type="dcterms:W3CDTF">2020-10-19T22:09:07Z</dcterms:modified>
</cp:coreProperties>
</file>