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9" r:id="rId3"/>
    <p:sldId id="287" r:id="rId4"/>
    <p:sldId id="277" r:id="rId5"/>
    <p:sldId id="278" r:id="rId6"/>
    <p:sldId id="283" r:id="rId7"/>
    <p:sldId id="281" r:id="rId8"/>
    <p:sldId id="286" r:id="rId9"/>
    <p:sldId id="284" r:id="rId10"/>
    <p:sldId id="28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04"/>
    <a:srgbClr val="A29703"/>
    <a:srgbClr val="8C8302"/>
    <a:srgbClr val="575101"/>
    <a:srgbClr val="C79701"/>
    <a:srgbClr val="DCC625"/>
    <a:srgbClr val="B3C322"/>
    <a:srgbClr val="7D7400"/>
    <a:srgbClr val="858304"/>
    <a:srgbClr val="BE9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2" autoAdjust="0"/>
  </p:normalViewPr>
  <p:slideViewPr>
    <p:cSldViewPr showGuides="1">
      <p:cViewPr varScale="1">
        <p:scale>
          <a:sx n="68" d="100"/>
          <a:sy n="68" d="100"/>
        </p:scale>
        <p:origin x="-1944" y="-104"/>
      </p:cViewPr>
      <p:guideLst>
        <p:guide orient="horz" pos="4201"/>
        <p:guide pos="250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16581-BC23-A84D-90E5-40780F241C71}" type="datetimeFigureOut">
              <a:rPr lang="en-US" smtClean="0"/>
              <a:t>18/08/15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68693-B210-EF4B-8F69-CFAFF44D637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3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Iniciar contextualizando a figura do filho, destacando a necessidade</a:t>
            </a:r>
            <a:r>
              <a:rPr lang="pt-BR" baseline="0" dirty="0" smtClean="0"/>
              <a:t> de encar</a:t>
            </a:r>
            <a:r>
              <a:rPr lang="pt-BR" baseline="0" dirty="0" smtClean="0"/>
              <a:t>á-lo como ser reencarnado, experiente (talvez até mais que os próprios pais), e que traz compromissos e responsabilidades.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paternidade (pai e m</a:t>
            </a:r>
            <a:r>
              <a:rPr lang="pt-BR" dirty="0" smtClean="0"/>
              <a:t>ãe</a:t>
            </a:r>
            <a:r>
              <a:rPr lang="pt-BR" dirty="0" smtClean="0"/>
              <a:t>) encerra a miss</a:t>
            </a:r>
            <a:r>
              <a:rPr lang="pt-BR" dirty="0" smtClean="0"/>
              <a:t>ão de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aproximar de Deus as almas confiadas na condi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ção de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filhos e, nesse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ósito, a fase infantil é a mais propícia.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8693-B210-EF4B-8F69-CFAFF44D637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42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O Espiritismo torna a tarefa de educar mais suave ao proporcionar a pais e filhos novo olhar sobre a vida e as rela</a:t>
            </a:r>
            <a:r>
              <a:rPr lang="pt-BR" baseline="0" dirty="0" smtClean="0"/>
              <a:t>ções familiares.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EAF5-78B5-46DA-ADAC-696CA4F1CDDD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260465"/>
            <a:ext cx="9144000" cy="3255264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382385"/>
            <a:ext cx="9144000" cy="2739571"/>
          </a:xfrm>
          <a:prstGeom prst="rect">
            <a:avLst/>
          </a:prstGeom>
          <a:solidFill>
            <a:srgbClr val="0D5FB4">
              <a:alpha val="6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6194528"/>
            <a:ext cx="9144000" cy="235857"/>
          </a:xfrm>
          <a:prstGeom prst="rect">
            <a:avLst/>
          </a:prstGeom>
          <a:solidFill>
            <a:srgbClr val="8D9A19">
              <a:alpha val="6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534785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5515985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3142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BDB2BA-7F69-4067-9401-1E493512F450}" type="datetimeFigureOut">
              <a:rPr lang="pt-BR" smtClean="0"/>
              <a:pPr/>
              <a:t>18/08/15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23142"/>
            <a:ext cx="28956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3148584" y="497648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C104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C10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5107553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TextBox 14"/>
          <p:cNvSpPr txBox="1"/>
          <p:nvPr/>
        </p:nvSpPr>
        <p:spPr>
          <a:xfrm>
            <a:off x="4818888" y="497648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C104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C104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>
            <a:lvl1pPr algn="just">
              <a:spcBef>
                <a:spcPts val="600"/>
              </a:spcBef>
              <a:spcAft>
                <a:spcPts val="400"/>
              </a:spcAft>
              <a:buClr>
                <a:srgbClr val="C79701"/>
              </a:buClr>
              <a:defRPr>
                <a:solidFill>
                  <a:srgbClr val="575101"/>
                </a:solidFill>
              </a:defRPr>
            </a:lvl1pPr>
            <a:lvl2pPr algn="just">
              <a:spcBef>
                <a:spcPts val="0"/>
              </a:spcBef>
              <a:spcAft>
                <a:spcPts val="600"/>
              </a:spcAft>
              <a:buClr>
                <a:srgbClr val="B3C322"/>
              </a:buClr>
              <a:defRPr sz="2200"/>
            </a:lvl2pPr>
            <a:lvl3pPr algn="just">
              <a:spcBef>
                <a:spcPts val="0"/>
              </a:spcBef>
              <a:spcAft>
                <a:spcPts val="500"/>
              </a:spcAft>
              <a:buClr>
                <a:srgbClr val="DCC625"/>
              </a:buClr>
              <a:defRPr sz="2000">
                <a:solidFill>
                  <a:srgbClr val="8C8302"/>
                </a:solidFill>
              </a:defRPr>
            </a:lvl3pPr>
            <a:lvl4pPr algn="just">
              <a:spcBef>
                <a:spcPts val="0"/>
              </a:spcBef>
              <a:spcAft>
                <a:spcPts val="400"/>
              </a:spcAft>
              <a:buClr>
                <a:srgbClr val="617006"/>
              </a:buClr>
              <a:defRPr sz="1800"/>
            </a:lvl4pPr>
            <a:lvl5pPr marL="361950" indent="0" algn="r">
              <a:spcBef>
                <a:spcPts val="0"/>
              </a:spcBef>
              <a:spcAft>
                <a:spcPts val="1200"/>
              </a:spcAft>
              <a:buNone/>
              <a:defRPr sz="1500">
                <a:solidFill>
                  <a:srgbClr val="A29703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500297"/>
            <a:ext cx="2133600" cy="365125"/>
          </a:xfrm>
        </p:spPr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4544" y="6500297"/>
            <a:ext cx="28956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3544" y="6500297"/>
            <a:ext cx="2133600" cy="365125"/>
          </a:xfrm>
        </p:spPr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08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760470"/>
            <a:ext cx="9144000" cy="3097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812024"/>
            <a:ext cx="9144000" cy="215485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1916832"/>
            <a:ext cx="9144000" cy="194349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5400" b="0" cap="none" baseline="0"/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708920"/>
            <a:ext cx="8001000" cy="103733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2204864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4818888" y="207684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207684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>
              <a:alpha val="6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rgbClr val="BE9E0A">
              <a:alpha val="6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BDB2BA-7F69-4067-9401-1E493512F450}" type="datetimeFigureOut">
              <a:rPr lang="pt-BR" smtClean="0"/>
              <a:t>18/08/15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09EFC5-9B0C-437E-8A77-5FA03CB1D837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rgbClr val="858304">
              <a:alpha val="60000"/>
            </a:srgb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75000"/>
        <a:buFont typeface="Wingdings" pitchFamily="2" charset="2"/>
        <a:buChar char=""/>
        <a:defRPr sz="2400" kern="1200">
          <a:solidFill>
            <a:srgbClr val="7D7400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rgbClr val="7D74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0AAAF"/>
        </a:buClr>
        <a:buFont typeface="Arial" pitchFamily="34" charset="0"/>
        <a:buChar char="•"/>
        <a:defRPr sz="1800" kern="1200">
          <a:solidFill>
            <a:srgbClr val="7D74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D9A19"/>
        </a:buClr>
        <a:buFont typeface="Arial" pitchFamily="34" charset="0"/>
        <a:buChar char="•"/>
        <a:defRPr sz="1600" kern="1200">
          <a:solidFill>
            <a:srgbClr val="7D74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rgbClr val="7D74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 smtClean="0"/>
              <a:t>Família</a:t>
            </a:r>
            <a:br>
              <a:rPr lang="pt-BR" sz="6600" dirty="0" smtClean="0"/>
            </a:br>
            <a:r>
              <a:rPr lang="pt-BR" sz="4400" dirty="0" smtClean="0"/>
              <a:t>Pais e filhos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Escola de Evangelização de Pacientes</a:t>
            </a:r>
          </a:p>
          <a:p>
            <a:r>
              <a:rPr lang="pt-BR" sz="1800" dirty="0" smtClean="0"/>
              <a:t>Grupo Espírita </a:t>
            </a:r>
            <a:r>
              <a:rPr lang="pt-BR" sz="1800" dirty="0" err="1" smtClean="0"/>
              <a:t>Guillon</a:t>
            </a:r>
            <a:r>
              <a:rPr lang="pt-BR" sz="1800" dirty="0" smtClean="0"/>
              <a:t> Ribeiro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21752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</a:t>
            </a:r>
            <a:r>
              <a:rPr lang="pt-BR" dirty="0" smtClean="0"/>
              <a:t>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25144"/>
          </a:xfrm>
        </p:spPr>
        <p:txBody>
          <a:bodyPr>
            <a:normAutofit/>
          </a:bodyPr>
          <a:lstStyle/>
          <a:p>
            <a:r>
              <a:rPr lang="pt-BR" dirty="0" smtClean="0"/>
              <a:t>“Exercitemos, desse modo, o amor e o serviço, a humildade e o </a:t>
            </a:r>
            <a:r>
              <a:rPr lang="pt-BR" dirty="0" err="1" smtClean="0"/>
              <a:t>devotamen-to</a:t>
            </a:r>
            <a:r>
              <a:rPr lang="pt-BR" dirty="0" smtClean="0"/>
              <a:t>, no templo familiar, à frente de nossos amigos ou adversários do pretérito transformados hoje em nossos parentes ou em nossos filhos, e estaremos alcançando nos problemas da eternidade a mais alta e a mais sublime equação.”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Luz no Lar</a:t>
            </a:r>
            <a:r>
              <a:rPr lang="pt-BR" dirty="0" smtClean="0"/>
              <a:t>, cap. 46)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276871"/>
            <a:ext cx="3974331" cy="3193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924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Os filhos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600200"/>
            <a:ext cx="5050904" cy="4924425"/>
          </a:xfrm>
        </p:spPr>
        <p:txBody>
          <a:bodyPr/>
          <a:lstStyle/>
          <a:p>
            <a:r>
              <a:rPr lang="pt-BR" dirty="0" smtClean="0"/>
              <a:t>Quem são eles?</a:t>
            </a:r>
          </a:p>
          <a:p>
            <a:pPr lvl="1"/>
            <a:r>
              <a:rPr lang="pt-BR" dirty="0" smtClean="0"/>
              <a:t>“Almas queridas que viajaram das estâncias do passado, pelas vias da reencarnação, desembarcaram no presente, através dos teus braços, suplicando-te auxílio e renovação.</a:t>
            </a:r>
          </a:p>
          <a:p>
            <a:pPr lvl="1"/>
            <a:r>
              <a:rPr lang="pt-BR" dirty="0" smtClean="0"/>
              <a:t>... são aqueles mesmos </a:t>
            </a:r>
            <a:r>
              <a:rPr lang="pt-BR" dirty="0" err="1" smtClean="0"/>
              <a:t>compa-nheiros</a:t>
            </a:r>
            <a:r>
              <a:rPr lang="pt-BR" dirty="0" smtClean="0"/>
              <a:t> de alegria e sofrimento, culpa e resgate, nas existências passadas, em cujo clima </a:t>
            </a:r>
            <a:r>
              <a:rPr lang="pt-BR" dirty="0" err="1" smtClean="0"/>
              <a:t>resva-laste</a:t>
            </a:r>
            <a:r>
              <a:rPr lang="pt-BR" dirty="0" smtClean="0"/>
              <a:t> em problemas difíceis de resolver. [...]”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Vida em Vida</a:t>
            </a:r>
            <a:r>
              <a:rPr lang="pt-BR" dirty="0" smtClean="0"/>
              <a:t>, mensagem “Teus filhos”)</a:t>
            </a:r>
            <a:endParaRPr lang="pt-BR" dirty="0" smtClean="0"/>
          </a:p>
        </p:txBody>
      </p:sp>
      <p:pic>
        <p:nvPicPr>
          <p:cNvPr id="3074" name="Picture 2" descr="E:\Documents\Pictures\Fotos\j042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63" y="2708920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882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Miss</a:t>
            </a:r>
            <a:r>
              <a:rPr lang="pt-BR" dirty="0" smtClean="0"/>
              <a:t>ão dos pais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A </a:t>
            </a:r>
            <a:r>
              <a:rPr lang="pt-BR" dirty="0"/>
              <a:t>paternidade é, sem contestação possível, uma verdadeira missão. É ao mesmo tempo grandíssimo dever e que envolve, mais do que o pensa o homem, a sua responsabilidade quanto ao futuro. </a:t>
            </a:r>
            <a:r>
              <a:rPr lang="pt-BR" dirty="0" smtClean="0"/>
              <a:t>Deus </a:t>
            </a:r>
            <a:r>
              <a:rPr lang="pt-BR" dirty="0"/>
              <a:t>colocou o filho sob a tutela dos pais, a fim de que estes o dirijam pela senda do bem, e lhes facilitou a tarefa dando àquele uma organização débil e delicada, que o torna propício a todas as impressões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583)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84" y="4103241"/>
            <a:ext cx="3680024" cy="242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773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 que é honrar pai e mãe?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355976" y="1600200"/>
            <a:ext cx="4330824" cy="4924425"/>
          </a:xfrm>
        </p:spPr>
        <p:txBody>
          <a:bodyPr>
            <a:normAutofit/>
          </a:bodyPr>
          <a:lstStyle/>
          <a:p>
            <a:r>
              <a:rPr lang="pt-BR" dirty="0" smtClean="0"/>
              <a:t>“O mandamento: ‘Honrai a vosso pai e a vossa mãe’ é um corolário da lei geral de caridade e de amor ao próximo, visto que não pode amar o seu próximo aquele que não ama a seu pai e a sua mãe; mas, o termo </a:t>
            </a:r>
            <a:r>
              <a:rPr lang="pt-BR" i="1" dirty="0" smtClean="0"/>
              <a:t>honrai</a:t>
            </a:r>
            <a:r>
              <a:rPr lang="pt-BR" dirty="0" smtClean="0"/>
              <a:t> encerra um dever a mais para com eles: o da piedade filial.”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ALLAN KARDEC. </a:t>
            </a:r>
            <a:r>
              <a:rPr lang="pt-BR" i="1" dirty="0"/>
              <a:t>O Evangelho Segundo o  Espiritismo</a:t>
            </a:r>
            <a:r>
              <a:rPr lang="pt-BR" dirty="0"/>
              <a:t>, cap. 14, item 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414"/>
          <a:stretch/>
        </p:blipFill>
        <p:spPr>
          <a:xfrm>
            <a:off x="530547" y="2636912"/>
            <a:ext cx="3681413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381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Deveres dos filhos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Toda </a:t>
            </a:r>
            <a:r>
              <a:rPr lang="pt-BR" dirty="0"/>
              <a:t>a gratidão sequer retribuirá a fortuna da oportunidade fruída através do renascimento carnal</a:t>
            </a:r>
            <a:r>
              <a:rPr lang="pt-BR" dirty="0" smtClean="0"/>
              <a:t>. [...]</a:t>
            </a:r>
          </a:p>
          <a:p>
            <a:r>
              <a:rPr lang="pt-BR" dirty="0"/>
              <a:t>A irresponsabilidade dos progenitores de forma alguma justifica a falência dos deveres morais por parte da prole</a:t>
            </a:r>
            <a:r>
              <a:rPr lang="pt-BR" dirty="0" smtClean="0"/>
              <a:t>. [...]</a:t>
            </a:r>
          </a:p>
          <a:p>
            <a:r>
              <a:rPr lang="pt-BR" dirty="0"/>
              <a:t>Quando fortes, sê-lhes a companhia e a jovialidade: quando fracos, a proteção e o socorro.</a:t>
            </a:r>
          </a:p>
          <a:p>
            <a:pPr marL="3949700"/>
            <a:r>
              <a:rPr lang="pt-BR" dirty="0"/>
              <a:t>Enquanto sadios, presenteia-os com a alegria e a consideração; se enfermos, com a assistência dedicada e a sustentação preciosa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 smtClean="0"/>
              <a:t>(JOANNA DE </a:t>
            </a:r>
            <a:r>
              <a:rPr lang="pt-BR" dirty="0" smtClean="0"/>
              <a:t>ÂNGELIS. </a:t>
            </a:r>
            <a:r>
              <a:rPr lang="pt-BR" i="1" dirty="0" smtClean="0"/>
              <a:t>SOS Família</a:t>
            </a:r>
            <a:r>
              <a:rPr lang="pt-BR" dirty="0" smtClean="0"/>
              <a:t>, cap. 23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098" name="Picture 2" descr="E:\Documents\Pictures\Fotos\ma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07" y="4420172"/>
            <a:ext cx="3022997" cy="210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839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 a desempenhar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"/>
          </p:nvPr>
        </p:nvSpPr>
        <p:spPr>
          <a:xfrm>
            <a:off x="457200" y="1600200"/>
            <a:ext cx="4330824" cy="4924425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A </a:t>
            </a:r>
            <a:r>
              <a:rPr lang="pt-BR" dirty="0"/>
              <a:t>tarefa não é tão difícil quanto vos possa parecer. Não exige o saber do mundo. Podem desempenhá-la assim o ignorante como o sábio, e o Espiritismo lhe facilita o desempenho, dando a conhecer a causa das imperfeições da alma humana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 smtClean="0"/>
              <a:t>(</a:t>
            </a:r>
            <a:r>
              <a:rPr lang="pt-BR" dirty="0"/>
              <a:t>ALLAN KARDEC. </a:t>
            </a:r>
            <a:r>
              <a:rPr lang="pt-BR" i="1" dirty="0"/>
              <a:t>O Evangelho Segundo o  Espiritismo</a:t>
            </a:r>
            <a:r>
              <a:rPr lang="pt-BR" dirty="0"/>
              <a:t>, cap. 14, item 9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796" y="2276872"/>
            <a:ext cx="367815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569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perigosos para os pais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Desconsiderar a importância do exemplo na escola do lar. [...]</a:t>
            </a:r>
          </a:p>
          <a:p>
            <a:r>
              <a:rPr lang="pt-BR" dirty="0" smtClean="0"/>
              <a:t>Distanciar-se da assistência necessária aos pequeninos sob pretexto de poderem remunerar empregados dignos, mas incapazes de substituí-los nas responsabilidades que receberam.</a:t>
            </a:r>
          </a:p>
          <a:p>
            <a:r>
              <a:rPr lang="pt-BR" dirty="0"/>
              <a:t>Desconhecer que os filhos </a:t>
            </a:r>
            <a:r>
              <a:rPr lang="pt-BR" dirty="0" smtClean="0"/>
              <a:t>são Espíritos </a:t>
            </a:r>
            <a:r>
              <a:rPr lang="pt-BR" dirty="0"/>
              <a:t>diferentes, portadores da </a:t>
            </a:r>
            <a:r>
              <a:rPr lang="pt-BR" dirty="0" smtClean="0"/>
              <a:t>herança </a:t>
            </a:r>
            <a:r>
              <a:rPr lang="pt-BR" dirty="0"/>
              <a:t>moral que guardam em si mesmos, por remanescentes felizes ou infelizes de </a:t>
            </a:r>
            <a:r>
              <a:rPr lang="pt-BR" dirty="0" smtClean="0"/>
              <a:t>existências </a:t>
            </a:r>
            <a:r>
              <a:rPr lang="pt-BR" dirty="0"/>
              <a:t>anteriores</a:t>
            </a:r>
            <a:r>
              <a:rPr lang="pt-BR" dirty="0" smtClean="0"/>
              <a:t>. [...]</a:t>
            </a:r>
            <a:endParaRPr lang="pt-BR" dirty="0" smtClean="0"/>
          </a:p>
          <a:p>
            <a:r>
              <a:rPr lang="pt-BR" dirty="0" smtClean="0"/>
              <a:t>Cultivar preferências.</a:t>
            </a:r>
          </a:p>
          <a:p>
            <a:r>
              <a:rPr lang="pt-BR" dirty="0" smtClean="0"/>
              <a:t>Acolher intrigas.</a:t>
            </a:r>
          </a:p>
          <a:p>
            <a:r>
              <a:rPr lang="pt-BR" dirty="0" smtClean="0"/>
              <a:t>Repreender por simples capricho ou deixar de corrigir quando necessário.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 smtClean="0"/>
              <a:t>(ANDRÉ </a:t>
            </a:r>
            <a:r>
              <a:rPr lang="pt-BR" dirty="0"/>
              <a:t>LUIZ. </a:t>
            </a:r>
            <a:r>
              <a:rPr lang="pt-BR" i="1" dirty="0"/>
              <a:t>Estude e Viva</a:t>
            </a:r>
            <a:r>
              <a:rPr lang="pt-BR" dirty="0"/>
              <a:t>, capítulo “Pontos perigosos para os pais”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16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Vigil</a:t>
            </a:r>
            <a:r>
              <a:rPr lang="pt-BR" dirty="0" smtClean="0"/>
              <a:t>ância </a:t>
            </a:r>
            <a:r>
              <a:rPr lang="pt-BR" dirty="0" smtClean="0"/>
              <a:t>sobre as tendências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"/>
          </p:nvPr>
        </p:nvSpPr>
        <p:spPr>
          <a:xfrm>
            <a:off x="4499992" y="1600200"/>
            <a:ext cx="4186808" cy="492442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</a:t>
            </a:r>
            <a:r>
              <a:rPr lang="pt-BR" dirty="0"/>
              <a:t>Desde pequenina, a criança manifesta os instintos bons ou maus que traz da sua existência anterior. A estudá-los devem os pais aplicar-se. </a:t>
            </a:r>
            <a:r>
              <a:rPr lang="pt-BR" dirty="0" smtClean="0"/>
              <a:t>Todos os males se originam do egoísmo e do orgulho. </a:t>
            </a:r>
            <a:r>
              <a:rPr lang="pt-BR" dirty="0"/>
              <a:t>Espreitem, pois, os pais os menores indícios reveladores do gérmen de tais vícios e cuidem de combatê-los, sem esperar que lancem raízes profundas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Evangelho Segundo o  Espiritismo</a:t>
            </a:r>
            <a:r>
              <a:rPr lang="pt-BR" dirty="0" smtClean="0"/>
              <a:t>, cap. 14, item 9)</a:t>
            </a:r>
          </a:p>
          <a:p>
            <a:endParaRPr lang="pt-B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2276872"/>
            <a:ext cx="3887093" cy="2587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338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o Espiritismo recomenda</a:t>
            </a:r>
            <a:r>
              <a:rPr lang="pt-BR" dirty="0"/>
              <a:t>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CULTO DO EVANGELHO NO LAR</a:t>
            </a:r>
          </a:p>
          <a:p>
            <a:pPr lvl="1"/>
            <a:r>
              <a:rPr lang="pt-BR" dirty="0" smtClean="0"/>
              <a:t>“O culto do Evangelho em casa deve unir-se à matéria lecionada em classe, na iluminação da mente em trânsito para as esferas superiores da Vida.”</a:t>
            </a:r>
          </a:p>
          <a:p>
            <a:pPr lvl="4"/>
            <a:r>
              <a:rPr lang="pt-BR" dirty="0" smtClean="0"/>
              <a:t>(ANDR</a:t>
            </a:r>
            <a:r>
              <a:rPr lang="pt-BR" dirty="0" smtClean="0"/>
              <a:t>É LUIZ</a:t>
            </a:r>
            <a:r>
              <a:rPr lang="pt-BR" dirty="0" smtClean="0"/>
              <a:t>. </a:t>
            </a:r>
            <a:r>
              <a:rPr lang="pt-BR" i="1" dirty="0" smtClean="0"/>
              <a:t>O Espírito da Verdade</a:t>
            </a:r>
            <a:r>
              <a:rPr lang="pt-BR" dirty="0" smtClean="0"/>
              <a:t>, cap. 16)</a:t>
            </a:r>
          </a:p>
          <a:p>
            <a:r>
              <a:rPr lang="pt-BR" dirty="0" smtClean="0"/>
              <a:t>CULTIVO DE VALORES MORAIS</a:t>
            </a:r>
          </a:p>
          <a:p>
            <a:pPr lvl="1"/>
            <a:r>
              <a:rPr lang="pt-BR" dirty="0" smtClean="0"/>
              <a:t>“Ensina-lhes o amor ao trabalho, a fidelidade ao dever, o devotamento à compreensão e o cultivo da misericórdia 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Irmão</a:t>
            </a:r>
            <a:r>
              <a:rPr lang="pt-BR" dirty="0" smtClean="0"/>
              <a:t>, mensagem </a:t>
            </a:r>
            <a:r>
              <a:rPr lang="pt-BR" dirty="0" smtClean="0"/>
              <a:t>“Respeito Mútuo”</a:t>
            </a:r>
            <a:r>
              <a:rPr lang="pt-BR" dirty="0" smtClean="0"/>
              <a:t>)</a:t>
            </a:r>
          </a:p>
          <a:p>
            <a:r>
              <a:rPr lang="pt-BR" dirty="0" smtClean="0"/>
              <a:t>PACIÊNCIA NO LAR</a:t>
            </a:r>
          </a:p>
          <a:p>
            <a:pPr lvl="1"/>
            <a:r>
              <a:rPr lang="pt-BR" dirty="0" smtClean="0"/>
              <a:t>“A fim de que não se te desvinculem violentamente do amor, caminhando talvez sem defesa ao encontro de tragédias passionais evitáveis.”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Inspiração</a:t>
            </a:r>
            <a:r>
              <a:rPr lang="pt-BR" dirty="0" smtClean="0"/>
              <a:t>, mensagem </a:t>
            </a:r>
            <a:r>
              <a:rPr lang="pt-BR" dirty="0" smtClean="0"/>
              <a:t>“Mais paciência”</a:t>
            </a:r>
            <a:r>
              <a:rPr lang="pt-BR" dirty="0" smtClean="0"/>
              <a:t>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7024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3306</TotalTime>
  <Words>984</Words>
  <Application>Microsoft Macintosh PowerPoint</Application>
  <PresentationFormat>On-screen Show (4:3)</PresentationFormat>
  <Paragraphs>58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Decatur</vt:lpstr>
      <vt:lpstr>Família Pais e filhos</vt:lpstr>
      <vt:lpstr>Os filhos</vt:lpstr>
      <vt:lpstr>Missão dos pais</vt:lpstr>
      <vt:lpstr>O que é honrar pai e mãe?</vt:lpstr>
      <vt:lpstr>Deveres dos filhos</vt:lpstr>
      <vt:lpstr>Tarefa a desempenhar</vt:lpstr>
      <vt:lpstr>Pontos perigosos para os pais</vt:lpstr>
      <vt:lpstr>Vigilância sobre as tendências</vt:lpstr>
      <vt:lpstr>O que o Espiritismo recomenda?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Reencarnação</dc:title>
  <dc:creator>Cris</dc:creator>
  <cp:lastModifiedBy>Adriano Alves</cp:lastModifiedBy>
  <cp:revision>120</cp:revision>
  <dcterms:created xsi:type="dcterms:W3CDTF">2011-04-16T01:50:19Z</dcterms:created>
  <dcterms:modified xsi:type="dcterms:W3CDTF">2015-08-20T13:14:23Z</dcterms:modified>
</cp:coreProperties>
</file>