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23"/>
  </p:notesMasterIdLst>
  <p:handoutMasterIdLst>
    <p:handoutMasterId r:id="rId24"/>
  </p:handoutMasterIdLst>
  <p:sldIdLst>
    <p:sldId id="256" r:id="rId2"/>
    <p:sldId id="269" r:id="rId3"/>
    <p:sldId id="268" r:id="rId4"/>
    <p:sldId id="272" r:id="rId5"/>
    <p:sldId id="270" r:id="rId6"/>
    <p:sldId id="259" r:id="rId7"/>
    <p:sldId id="273" r:id="rId8"/>
    <p:sldId id="271" r:id="rId9"/>
    <p:sldId id="260" r:id="rId10"/>
    <p:sldId id="277" r:id="rId11"/>
    <p:sldId id="267" r:id="rId12"/>
    <p:sldId id="261" r:id="rId13"/>
    <p:sldId id="263" r:id="rId14"/>
    <p:sldId id="275" r:id="rId15"/>
    <p:sldId id="266" r:id="rId16"/>
    <p:sldId id="262" r:id="rId17"/>
    <p:sldId id="276" r:id="rId18"/>
    <p:sldId id="282" r:id="rId19"/>
    <p:sldId id="278" r:id="rId20"/>
    <p:sldId id="281" r:id="rId21"/>
    <p:sldId id="28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2"/>
    <p:restoredTop sz="82830" autoAdjust="0"/>
  </p:normalViewPr>
  <p:slideViewPr>
    <p:cSldViewPr snapToGrid="0" snapToObjects="1" showGuides="1">
      <p:cViewPr>
        <p:scale>
          <a:sx n="95" d="100"/>
          <a:sy n="95" d="100"/>
        </p:scale>
        <p:origin x="1616"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323A1-7A7F-084F-B6A6-C997289772E3}"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pt-BR"/>
        </a:p>
      </dgm:t>
    </dgm:pt>
    <dgm:pt modelId="{7ECA61DB-CA4E-404F-A7D8-ECFC7DBEC904}">
      <dgm:prSet phldrT="[Texto]" custT="1"/>
      <dgm:spPr/>
      <dgm:t>
        <a:bodyPr/>
        <a:lstStyle/>
        <a:p>
          <a:r>
            <a:rPr lang="pt-BR" sz="2200" dirty="0" smtClean="0">
              <a:solidFill>
                <a:schemeClr val="bg1"/>
              </a:solidFill>
              <a:latin typeface="SignPainter HouseScript" charset="0"/>
              <a:ea typeface="SignPainter HouseScript" charset="0"/>
              <a:cs typeface="SignPainter HouseScript" charset="0"/>
            </a:rPr>
            <a:t>Fobia simples</a:t>
          </a:r>
          <a:endParaRPr lang="pt-BR" sz="2200" dirty="0">
            <a:solidFill>
              <a:schemeClr val="bg1"/>
            </a:solidFill>
            <a:latin typeface="SignPainter HouseScript" charset="0"/>
            <a:ea typeface="SignPainter HouseScript" charset="0"/>
            <a:cs typeface="SignPainter HouseScript" charset="0"/>
          </a:endParaRPr>
        </a:p>
      </dgm:t>
    </dgm:pt>
    <dgm:pt modelId="{7A4A6626-AF4F-5C46-867B-0F54D327A3C3}" type="parTrans" cxnId="{ACC5EF12-4FFB-6E42-8AB5-E6466E7DDC2D}">
      <dgm:prSet/>
      <dgm:spPr/>
      <dgm:t>
        <a:bodyPr/>
        <a:lstStyle/>
        <a:p>
          <a:endParaRPr lang="pt-BR"/>
        </a:p>
      </dgm:t>
    </dgm:pt>
    <dgm:pt modelId="{FC4F5842-F606-5340-9499-B6C94DA9CDC3}" type="sibTrans" cxnId="{ACC5EF12-4FFB-6E42-8AB5-E6466E7DDC2D}">
      <dgm:prSet/>
      <dgm:spPr/>
      <dgm:t>
        <a:bodyPr/>
        <a:lstStyle/>
        <a:p>
          <a:endParaRPr lang="pt-BR"/>
        </a:p>
      </dgm:t>
    </dgm:pt>
    <dgm:pt modelId="{C9FB0DCE-3584-A141-8FF1-CBCB927811E0}">
      <dgm:prSet phldrT="[Texto]" custT="1"/>
      <dgm:spPr/>
      <dgm:t>
        <a:bodyPr/>
        <a:lstStyle/>
        <a:p>
          <a:r>
            <a:rPr lang="pt-BR" sz="2200" dirty="0" smtClean="0">
              <a:solidFill>
                <a:schemeClr val="bg1"/>
              </a:solidFill>
              <a:latin typeface="SignPainter HouseScript" charset="0"/>
              <a:ea typeface="SignPainter HouseScript" charset="0"/>
              <a:cs typeface="SignPainter HouseScript" charset="0"/>
            </a:rPr>
            <a:t>Síndrome do pânico </a:t>
          </a:r>
          <a:endParaRPr lang="pt-BR" sz="2200" dirty="0">
            <a:solidFill>
              <a:schemeClr val="bg1"/>
            </a:solidFill>
            <a:latin typeface="SignPainter HouseScript" charset="0"/>
            <a:ea typeface="SignPainter HouseScript" charset="0"/>
            <a:cs typeface="SignPainter HouseScript" charset="0"/>
          </a:endParaRPr>
        </a:p>
      </dgm:t>
    </dgm:pt>
    <dgm:pt modelId="{CA3447AF-8E4B-374F-A640-0CD5242B3394}" type="parTrans" cxnId="{CB5B176C-E119-B541-958B-6A15FBF50441}">
      <dgm:prSet/>
      <dgm:spPr/>
      <dgm:t>
        <a:bodyPr/>
        <a:lstStyle/>
        <a:p>
          <a:endParaRPr lang="pt-BR"/>
        </a:p>
      </dgm:t>
    </dgm:pt>
    <dgm:pt modelId="{F55067F6-6E6F-D849-9279-B9286DF28F85}" type="sibTrans" cxnId="{CB5B176C-E119-B541-958B-6A15FBF50441}">
      <dgm:prSet/>
      <dgm:spPr/>
      <dgm:t>
        <a:bodyPr/>
        <a:lstStyle/>
        <a:p>
          <a:endParaRPr lang="pt-BR"/>
        </a:p>
      </dgm:t>
    </dgm:pt>
    <dgm:pt modelId="{6498ECEB-7A79-7649-B908-84140B1346C5}">
      <dgm:prSet phldrT="[Texto]" custT="1"/>
      <dgm:spPr/>
      <dgm:t>
        <a:bodyPr/>
        <a:lstStyle/>
        <a:p>
          <a:r>
            <a:rPr lang="pt-BR" sz="2200" dirty="0" smtClean="0">
              <a:solidFill>
                <a:schemeClr val="bg1"/>
              </a:solidFill>
              <a:latin typeface="SignPainter HouseScript" charset="0"/>
              <a:ea typeface="SignPainter HouseScript" charset="0"/>
              <a:cs typeface="SignPainter HouseScript" charset="0"/>
            </a:rPr>
            <a:t>Transtorno obsessivo-compulsivo</a:t>
          </a:r>
          <a:endParaRPr lang="pt-BR" sz="2200" dirty="0">
            <a:solidFill>
              <a:schemeClr val="bg1"/>
            </a:solidFill>
            <a:latin typeface="SignPainter HouseScript" charset="0"/>
            <a:ea typeface="SignPainter HouseScript" charset="0"/>
            <a:cs typeface="SignPainter HouseScript" charset="0"/>
          </a:endParaRPr>
        </a:p>
      </dgm:t>
    </dgm:pt>
    <dgm:pt modelId="{8F66AA7B-ECE4-B14F-9A80-8E3072383BB8}" type="parTrans" cxnId="{21C7D42F-6474-D541-9E43-8A86E138DDE6}">
      <dgm:prSet/>
      <dgm:spPr/>
      <dgm:t>
        <a:bodyPr/>
        <a:lstStyle/>
        <a:p>
          <a:endParaRPr lang="pt-BR"/>
        </a:p>
      </dgm:t>
    </dgm:pt>
    <dgm:pt modelId="{E61AB4A9-CB72-3B4F-A708-D7FA00B1FA7B}" type="sibTrans" cxnId="{21C7D42F-6474-D541-9E43-8A86E138DDE6}">
      <dgm:prSet/>
      <dgm:spPr/>
      <dgm:t>
        <a:bodyPr/>
        <a:lstStyle/>
        <a:p>
          <a:endParaRPr lang="pt-BR"/>
        </a:p>
      </dgm:t>
    </dgm:pt>
    <dgm:pt modelId="{9B861DFB-E423-0F43-BB86-E09A30472E09}">
      <dgm:prSet custT="1"/>
      <dgm:spPr/>
      <dgm:t>
        <a:bodyPr/>
        <a:lstStyle/>
        <a:p>
          <a:r>
            <a:rPr lang="pt-BR" sz="1900" dirty="0" smtClean="0">
              <a:solidFill>
                <a:schemeClr val="tx1">
                  <a:lumMod val="75000"/>
                  <a:lumOff val="25000"/>
                </a:schemeClr>
              </a:solidFill>
              <a:latin typeface="Candy Round BTN" charset="0"/>
              <a:ea typeface="Candy Round BTN" charset="0"/>
              <a:cs typeface="Candy Round BTN" charset="0"/>
            </a:rPr>
            <a:t>medo irracional  relacionada a um objeto ou situação específica</a:t>
          </a:r>
          <a:endParaRPr lang="pt-BR" sz="1900" dirty="0">
            <a:latin typeface="Candy Round BTN" charset="0"/>
            <a:ea typeface="Candy Round BTN" charset="0"/>
            <a:cs typeface="Candy Round BTN" charset="0"/>
          </a:endParaRPr>
        </a:p>
      </dgm:t>
    </dgm:pt>
    <dgm:pt modelId="{59CD66A0-3130-7147-BD6A-6154167D41B2}" type="parTrans" cxnId="{70B84550-777C-D846-94CC-F1D01C028A7C}">
      <dgm:prSet/>
      <dgm:spPr/>
      <dgm:t>
        <a:bodyPr/>
        <a:lstStyle/>
        <a:p>
          <a:endParaRPr lang="pt-BR"/>
        </a:p>
      </dgm:t>
    </dgm:pt>
    <dgm:pt modelId="{6D175306-77CB-0D44-A905-73C60755D297}" type="sibTrans" cxnId="{70B84550-777C-D846-94CC-F1D01C028A7C}">
      <dgm:prSet/>
      <dgm:spPr/>
      <dgm:t>
        <a:bodyPr/>
        <a:lstStyle/>
        <a:p>
          <a:endParaRPr lang="pt-BR"/>
        </a:p>
      </dgm:t>
    </dgm:pt>
    <dgm:pt modelId="{AB59267F-BE4C-EF4F-99A9-12D048DD7D3A}">
      <dgm:prSet custT="1"/>
      <dgm:spPr/>
      <dgm:t>
        <a:bodyPr/>
        <a:lstStyle/>
        <a:p>
          <a:r>
            <a:rPr lang="pt-BR" sz="1900" dirty="0" smtClean="0">
              <a:solidFill>
                <a:schemeClr val="tx1">
                  <a:lumMod val="75000"/>
                  <a:lumOff val="25000"/>
                </a:schemeClr>
              </a:solidFill>
              <a:latin typeface="Candy Round BTN" charset="0"/>
              <a:ea typeface="Candy Round BTN" charset="0"/>
              <a:cs typeface="Candy Round BTN" charset="0"/>
            </a:rPr>
            <a:t>ataques de pânico: taquicardia, perda do foco visual, dificuldade para respirar etc.</a:t>
          </a:r>
          <a:endParaRPr lang="pt-BR" sz="1900" dirty="0">
            <a:latin typeface="Candy Round BTN" charset="0"/>
            <a:ea typeface="Candy Round BTN" charset="0"/>
            <a:cs typeface="Candy Round BTN" charset="0"/>
          </a:endParaRPr>
        </a:p>
      </dgm:t>
    </dgm:pt>
    <dgm:pt modelId="{464405A4-16EF-8341-BC97-F766188E6AD8}" type="parTrans" cxnId="{3B53512A-E10B-C24B-8527-9E0F3AD77165}">
      <dgm:prSet/>
      <dgm:spPr/>
      <dgm:t>
        <a:bodyPr/>
        <a:lstStyle/>
        <a:p>
          <a:endParaRPr lang="pt-BR"/>
        </a:p>
      </dgm:t>
    </dgm:pt>
    <dgm:pt modelId="{37892964-BFD5-DF4A-9006-324BCD882160}" type="sibTrans" cxnId="{3B53512A-E10B-C24B-8527-9E0F3AD77165}">
      <dgm:prSet/>
      <dgm:spPr/>
      <dgm:t>
        <a:bodyPr/>
        <a:lstStyle/>
        <a:p>
          <a:endParaRPr lang="pt-BR"/>
        </a:p>
      </dgm:t>
    </dgm:pt>
    <dgm:pt modelId="{63098045-6B47-0E45-A38D-03144B8F55C6}">
      <dgm:prSet custT="1"/>
      <dgm:spPr/>
      <dgm:t>
        <a:bodyPr/>
        <a:lstStyle/>
        <a:p>
          <a:r>
            <a:rPr lang="pt-BR" sz="2200" dirty="0" smtClean="0">
              <a:solidFill>
                <a:schemeClr val="bg1"/>
              </a:solidFill>
              <a:latin typeface="SignPainter HouseScript" charset="0"/>
              <a:ea typeface="SignPainter HouseScript" charset="0"/>
              <a:cs typeface="SignPainter HouseScript" charset="0"/>
            </a:rPr>
            <a:t>Fobia social</a:t>
          </a:r>
          <a:endParaRPr lang="pt-BR" sz="2200" dirty="0">
            <a:solidFill>
              <a:schemeClr val="bg1"/>
            </a:solidFill>
            <a:latin typeface="SignPainter HouseScript" charset="0"/>
            <a:ea typeface="SignPainter HouseScript" charset="0"/>
            <a:cs typeface="SignPainter HouseScript" charset="0"/>
          </a:endParaRPr>
        </a:p>
      </dgm:t>
    </dgm:pt>
    <dgm:pt modelId="{5973C7DA-F0FC-4544-A34C-C49053B1172F}" type="parTrans" cxnId="{ED3A05AF-A1F0-B14A-B667-6907A2ED3F90}">
      <dgm:prSet/>
      <dgm:spPr/>
      <dgm:t>
        <a:bodyPr/>
        <a:lstStyle/>
        <a:p>
          <a:endParaRPr lang="pt-BR"/>
        </a:p>
      </dgm:t>
    </dgm:pt>
    <dgm:pt modelId="{524ED538-81E0-9F45-9E30-011F4E32B67F}" type="sibTrans" cxnId="{ED3A05AF-A1F0-B14A-B667-6907A2ED3F90}">
      <dgm:prSet/>
      <dgm:spPr/>
      <dgm:t>
        <a:bodyPr/>
        <a:lstStyle/>
        <a:p>
          <a:endParaRPr lang="pt-BR"/>
        </a:p>
      </dgm:t>
    </dgm:pt>
    <dgm:pt modelId="{038A96B1-7490-8B49-A922-3C436437CE9C}">
      <dgm:prSet custT="1"/>
      <dgm:spPr/>
      <dgm:t>
        <a:bodyPr/>
        <a:lstStyle/>
        <a:p>
          <a:r>
            <a:rPr lang="pt-BR" sz="1900" dirty="0" smtClean="0">
              <a:solidFill>
                <a:schemeClr val="tx1">
                  <a:lumMod val="75000"/>
                  <a:lumOff val="25000"/>
                </a:schemeClr>
              </a:solidFill>
              <a:latin typeface="Candy Round BTN" charset="0"/>
              <a:ea typeface="Candy Round BTN" charset="0"/>
              <a:cs typeface="Candy Round BTN" charset="0"/>
            </a:rPr>
            <a:t>ansiedade intensa e persistente relacionada a uma situação social</a:t>
          </a:r>
          <a:endParaRPr lang="pt-BR" sz="1900" dirty="0">
            <a:latin typeface="Candy Round BTN" charset="0"/>
            <a:ea typeface="Candy Round BTN" charset="0"/>
            <a:cs typeface="Candy Round BTN" charset="0"/>
          </a:endParaRPr>
        </a:p>
      </dgm:t>
    </dgm:pt>
    <dgm:pt modelId="{FC05785E-6BF2-AF4B-8311-C162CD2D5A2D}" type="parTrans" cxnId="{516D121C-8A2E-574C-9D74-DA99881637B3}">
      <dgm:prSet/>
      <dgm:spPr/>
      <dgm:t>
        <a:bodyPr/>
        <a:lstStyle/>
        <a:p>
          <a:endParaRPr lang="pt-BR"/>
        </a:p>
      </dgm:t>
    </dgm:pt>
    <dgm:pt modelId="{2D7C1743-028A-8F48-9578-1A4C8BB3DF66}" type="sibTrans" cxnId="{516D121C-8A2E-574C-9D74-DA99881637B3}">
      <dgm:prSet/>
      <dgm:spPr/>
      <dgm:t>
        <a:bodyPr/>
        <a:lstStyle/>
        <a:p>
          <a:endParaRPr lang="pt-BR"/>
        </a:p>
      </dgm:t>
    </dgm:pt>
    <dgm:pt modelId="{DE62EB82-026A-F445-9443-61F4D19EC295}" type="pres">
      <dgm:prSet presAssocID="{738323A1-7A7F-084F-B6A6-C997289772E3}" presName="linear" presStyleCnt="0">
        <dgm:presLayoutVars>
          <dgm:dir/>
          <dgm:animLvl val="lvl"/>
          <dgm:resizeHandles val="exact"/>
        </dgm:presLayoutVars>
      </dgm:prSet>
      <dgm:spPr/>
    </dgm:pt>
    <dgm:pt modelId="{BAD2DBDA-694B-7349-A2C6-38057F1CC8CD}" type="pres">
      <dgm:prSet presAssocID="{7ECA61DB-CA4E-404F-A7D8-ECFC7DBEC904}" presName="parentLin" presStyleCnt="0"/>
      <dgm:spPr/>
    </dgm:pt>
    <dgm:pt modelId="{F9F37152-E35E-7C49-ADB5-12BBB30D46B8}" type="pres">
      <dgm:prSet presAssocID="{7ECA61DB-CA4E-404F-A7D8-ECFC7DBEC904}" presName="parentLeftMargin" presStyleLbl="node1" presStyleIdx="0" presStyleCnt="4"/>
      <dgm:spPr/>
    </dgm:pt>
    <dgm:pt modelId="{5A0CFF05-4F17-0E4F-B30D-1A83671306D5}" type="pres">
      <dgm:prSet presAssocID="{7ECA61DB-CA4E-404F-A7D8-ECFC7DBEC904}" presName="parentText" presStyleLbl="node1" presStyleIdx="0" presStyleCnt="4" custScaleX="113233" custScaleY="60041">
        <dgm:presLayoutVars>
          <dgm:chMax val="0"/>
          <dgm:bulletEnabled val="1"/>
        </dgm:presLayoutVars>
      </dgm:prSet>
      <dgm:spPr/>
    </dgm:pt>
    <dgm:pt modelId="{30C8B7DA-10B7-3143-98F7-FFD814F89338}" type="pres">
      <dgm:prSet presAssocID="{7ECA61DB-CA4E-404F-A7D8-ECFC7DBEC904}" presName="negativeSpace" presStyleCnt="0"/>
      <dgm:spPr/>
    </dgm:pt>
    <dgm:pt modelId="{47491FE9-4192-1A44-BF14-9C791461B82F}" type="pres">
      <dgm:prSet presAssocID="{7ECA61DB-CA4E-404F-A7D8-ECFC7DBEC904}" presName="childText" presStyleLbl="conFgAcc1" presStyleIdx="0" presStyleCnt="4">
        <dgm:presLayoutVars>
          <dgm:bulletEnabled val="1"/>
        </dgm:presLayoutVars>
      </dgm:prSet>
      <dgm:spPr/>
      <dgm:t>
        <a:bodyPr/>
        <a:lstStyle/>
        <a:p>
          <a:endParaRPr lang="pt-BR"/>
        </a:p>
      </dgm:t>
    </dgm:pt>
    <dgm:pt modelId="{C279F316-F145-7845-909F-721930675102}" type="pres">
      <dgm:prSet presAssocID="{FC4F5842-F606-5340-9499-B6C94DA9CDC3}" presName="spaceBetweenRectangles" presStyleCnt="0"/>
      <dgm:spPr/>
    </dgm:pt>
    <dgm:pt modelId="{00471598-56DB-B24B-AACF-4F8B59048F4F}" type="pres">
      <dgm:prSet presAssocID="{C9FB0DCE-3584-A141-8FF1-CBCB927811E0}" presName="parentLin" presStyleCnt="0"/>
      <dgm:spPr/>
    </dgm:pt>
    <dgm:pt modelId="{CC2F5DCE-FD20-6140-8EE7-80E422C32C02}" type="pres">
      <dgm:prSet presAssocID="{C9FB0DCE-3584-A141-8FF1-CBCB927811E0}" presName="parentLeftMargin" presStyleLbl="node1" presStyleIdx="0" presStyleCnt="4"/>
      <dgm:spPr/>
    </dgm:pt>
    <dgm:pt modelId="{EA954296-C9BA-8A44-A523-713992500A0A}" type="pres">
      <dgm:prSet presAssocID="{C9FB0DCE-3584-A141-8FF1-CBCB927811E0}" presName="parentText" presStyleLbl="node1" presStyleIdx="1" presStyleCnt="4" custScaleX="113233" custScaleY="60041">
        <dgm:presLayoutVars>
          <dgm:chMax val="0"/>
          <dgm:bulletEnabled val="1"/>
        </dgm:presLayoutVars>
      </dgm:prSet>
      <dgm:spPr/>
      <dgm:t>
        <a:bodyPr/>
        <a:lstStyle/>
        <a:p>
          <a:endParaRPr lang="pt-BR"/>
        </a:p>
      </dgm:t>
    </dgm:pt>
    <dgm:pt modelId="{4A29BFF2-447B-E24D-99FF-8676BFA78AB5}" type="pres">
      <dgm:prSet presAssocID="{C9FB0DCE-3584-A141-8FF1-CBCB927811E0}" presName="negativeSpace" presStyleCnt="0"/>
      <dgm:spPr/>
    </dgm:pt>
    <dgm:pt modelId="{44013A31-2015-D74E-8409-88775C93939C}" type="pres">
      <dgm:prSet presAssocID="{C9FB0DCE-3584-A141-8FF1-CBCB927811E0}" presName="childText" presStyleLbl="conFgAcc1" presStyleIdx="1" presStyleCnt="4">
        <dgm:presLayoutVars>
          <dgm:bulletEnabled val="1"/>
        </dgm:presLayoutVars>
      </dgm:prSet>
      <dgm:spPr/>
      <dgm:t>
        <a:bodyPr/>
        <a:lstStyle/>
        <a:p>
          <a:endParaRPr lang="pt-BR"/>
        </a:p>
      </dgm:t>
    </dgm:pt>
    <dgm:pt modelId="{1C846E4F-09F6-E948-AAD3-6E4FDC4070A2}" type="pres">
      <dgm:prSet presAssocID="{F55067F6-6E6F-D849-9279-B9286DF28F85}" presName="spaceBetweenRectangles" presStyleCnt="0"/>
      <dgm:spPr/>
    </dgm:pt>
    <dgm:pt modelId="{1973EBA5-4C62-DA42-82B4-828301C8CC2F}" type="pres">
      <dgm:prSet presAssocID="{6498ECEB-7A79-7649-B908-84140B1346C5}" presName="parentLin" presStyleCnt="0"/>
      <dgm:spPr/>
    </dgm:pt>
    <dgm:pt modelId="{4B5812D3-BB7A-DF46-BE10-0E3FA68C8A68}" type="pres">
      <dgm:prSet presAssocID="{6498ECEB-7A79-7649-B908-84140B1346C5}" presName="parentLeftMargin" presStyleLbl="node1" presStyleIdx="1" presStyleCnt="4"/>
      <dgm:spPr/>
    </dgm:pt>
    <dgm:pt modelId="{A8E9BC68-D04C-D145-9066-2C61F3E5BF27}" type="pres">
      <dgm:prSet presAssocID="{6498ECEB-7A79-7649-B908-84140B1346C5}" presName="parentText" presStyleLbl="node1" presStyleIdx="2" presStyleCnt="4" custScaleX="113233" custScaleY="60041">
        <dgm:presLayoutVars>
          <dgm:chMax val="0"/>
          <dgm:bulletEnabled val="1"/>
        </dgm:presLayoutVars>
      </dgm:prSet>
      <dgm:spPr/>
      <dgm:t>
        <a:bodyPr/>
        <a:lstStyle/>
        <a:p>
          <a:endParaRPr lang="pt-BR"/>
        </a:p>
      </dgm:t>
    </dgm:pt>
    <dgm:pt modelId="{4558DA2C-612A-334E-8956-ADABE6C31DEA}" type="pres">
      <dgm:prSet presAssocID="{6498ECEB-7A79-7649-B908-84140B1346C5}" presName="negativeSpace" presStyleCnt="0"/>
      <dgm:spPr/>
    </dgm:pt>
    <dgm:pt modelId="{B0907D34-1D69-F44E-863B-6496135D5ED2}" type="pres">
      <dgm:prSet presAssocID="{6498ECEB-7A79-7649-B908-84140B1346C5}" presName="childText" presStyleLbl="conFgAcc1" presStyleIdx="2" presStyleCnt="4">
        <dgm:presLayoutVars>
          <dgm:bulletEnabled val="1"/>
        </dgm:presLayoutVars>
      </dgm:prSet>
      <dgm:spPr/>
      <dgm:t>
        <a:bodyPr/>
        <a:lstStyle/>
        <a:p>
          <a:endParaRPr lang="pt-BR"/>
        </a:p>
      </dgm:t>
    </dgm:pt>
    <dgm:pt modelId="{CFA94148-56C2-5146-A7E5-7D587FB3B58C}" type="pres">
      <dgm:prSet presAssocID="{E61AB4A9-CB72-3B4F-A708-D7FA00B1FA7B}" presName="spaceBetweenRectangles" presStyleCnt="0"/>
      <dgm:spPr/>
    </dgm:pt>
    <dgm:pt modelId="{649BFA5E-26ED-CF4E-B73B-EB92F3CE3374}" type="pres">
      <dgm:prSet presAssocID="{63098045-6B47-0E45-A38D-03144B8F55C6}" presName="parentLin" presStyleCnt="0"/>
      <dgm:spPr/>
    </dgm:pt>
    <dgm:pt modelId="{9850030A-130E-A646-B11E-40A2CB3D892E}" type="pres">
      <dgm:prSet presAssocID="{63098045-6B47-0E45-A38D-03144B8F55C6}" presName="parentLeftMargin" presStyleLbl="node1" presStyleIdx="2" presStyleCnt="4"/>
      <dgm:spPr/>
    </dgm:pt>
    <dgm:pt modelId="{23CC3965-6904-D241-A6AD-D95095279E8D}" type="pres">
      <dgm:prSet presAssocID="{63098045-6B47-0E45-A38D-03144B8F55C6}" presName="parentText" presStyleLbl="node1" presStyleIdx="3" presStyleCnt="4" custScaleX="113233" custScaleY="60041">
        <dgm:presLayoutVars>
          <dgm:chMax val="0"/>
          <dgm:bulletEnabled val="1"/>
        </dgm:presLayoutVars>
      </dgm:prSet>
      <dgm:spPr/>
      <dgm:t>
        <a:bodyPr/>
        <a:lstStyle/>
        <a:p>
          <a:endParaRPr lang="pt-BR"/>
        </a:p>
      </dgm:t>
    </dgm:pt>
    <dgm:pt modelId="{226DF5FF-D2AF-7746-AB32-7C83D89618CC}" type="pres">
      <dgm:prSet presAssocID="{63098045-6B47-0E45-A38D-03144B8F55C6}" presName="negativeSpace" presStyleCnt="0"/>
      <dgm:spPr/>
    </dgm:pt>
    <dgm:pt modelId="{4BD8AB84-DD78-2B48-A8F2-7E2F0A0B3857}" type="pres">
      <dgm:prSet presAssocID="{63098045-6B47-0E45-A38D-03144B8F55C6}" presName="childText" presStyleLbl="conFgAcc1" presStyleIdx="3" presStyleCnt="4">
        <dgm:presLayoutVars>
          <dgm:bulletEnabled val="1"/>
        </dgm:presLayoutVars>
      </dgm:prSet>
      <dgm:spPr/>
      <dgm:t>
        <a:bodyPr/>
        <a:lstStyle/>
        <a:p>
          <a:endParaRPr lang="pt-BR"/>
        </a:p>
      </dgm:t>
    </dgm:pt>
  </dgm:ptLst>
  <dgm:cxnLst>
    <dgm:cxn modelId="{CB5B176C-E119-B541-958B-6A15FBF50441}" srcId="{738323A1-7A7F-084F-B6A6-C997289772E3}" destId="{C9FB0DCE-3584-A141-8FF1-CBCB927811E0}" srcOrd="1" destOrd="0" parTransId="{CA3447AF-8E4B-374F-A640-0CD5242B3394}" sibTransId="{F55067F6-6E6F-D849-9279-B9286DF28F85}"/>
    <dgm:cxn modelId="{538311AB-DAFC-2A49-AC1B-92449869D2E6}" type="presOf" srcId="{63098045-6B47-0E45-A38D-03144B8F55C6}" destId="{9850030A-130E-A646-B11E-40A2CB3D892E}" srcOrd="0" destOrd="0" presId="urn:microsoft.com/office/officeart/2005/8/layout/list1"/>
    <dgm:cxn modelId="{17AD4FA8-7B74-0648-AABF-A90FBAC938A7}" type="presOf" srcId="{7ECA61DB-CA4E-404F-A7D8-ECFC7DBEC904}" destId="{5A0CFF05-4F17-0E4F-B30D-1A83671306D5}" srcOrd="1" destOrd="0" presId="urn:microsoft.com/office/officeart/2005/8/layout/list1"/>
    <dgm:cxn modelId="{635E9FC0-3D0E-5044-959A-83D28FD91C1D}" type="presOf" srcId="{C9FB0DCE-3584-A141-8FF1-CBCB927811E0}" destId="{CC2F5DCE-FD20-6140-8EE7-80E422C32C02}" srcOrd="0" destOrd="0" presId="urn:microsoft.com/office/officeart/2005/8/layout/list1"/>
    <dgm:cxn modelId="{BE40D901-DF79-EC4D-A68A-988D9BABA060}" type="presOf" srcId="{9B861DFB-E423-0F43-BB86-E09A30472E09}" destId="{47491FE9-4192-1A44-BF14-9C791461B82F}" srcOrd="0" destOrd="0" presId="urn:microsoft.com/office/officeart/2005/8/layout/list1"/>
    <dgm:cxn modelId="{D1251BBF-8F15-FA4D-92EF-74BB86806640}" type="presOf" srcId="{AB59267F-BE4C-EF4F-99A9-12D048DD7D3A}" destId="{44013A31-2015-D74E-8409-88775C93939C}" srcOrd="0" destOrd="0" presId="urn:microsoft.com/office/officeart/2005/8/layout/list1"/>
    <dgm:cxn modelId="{21C7D42F-6474-D541-9E43-8A86E138DDE6}" srcId="{738323A1-7A7F-084F-B6A6-C997289772E3}" destId="{6498ECEB-7A79-7649-B908-84140B1346C5}" srcOrd="2" destOrd="0" parTransId="{8F66AA7B-ECE4-B14F-9A80-8E3072383BB8}" sibTransId="{E61AB4A9-CB72-3B4F-A708-D7FA00B1FA7B}"/>
    <dgm:cxn modelId="{F7D73E87-4196-504A-92AB-11D858CF7E9B}" type="presOf" srcId="{6498ECEB-7A79-7649-B908-84140B1346C5}" destId="{4B5812D3-BB7A-DF46-BE10-0E3FA68C8A68}" srcOrd="0" destOrd="0" presId="urn:microsoft.com/office/officeart/2005/8/layout/list1"/>
    <dgm:cxn modelId="{ED3A05AF-A1F0-B14A-B667-6907A2ED3F90}" srcId="{738323A1-7A7F-084F-B6A6-C997289772E3}" destId="{63098045-6B47-0E45-A38D-03144B8F55C6}" srcOrd="3" destOrd="0" parTransId="{5973C7DA-F0FC-4544-A34C-C49053B1172F}" sibTransId="{524ED538-81E0-9F45-9E30-011F4E32B67F}"/>
    <dgm:cxn modelId="{516D121C-8A2E-574C-9D74-DA99881637B3}" srcId="{63098045-6B47-0E45-A38D-03144B8F55C6}" destId="{038A96B1-7490-8B49-A922-3C436437CE9C}" srcOrd="0" destOrd="0" parTransId="{FC05785E-6BF2-AF4B-8311-C162CD2D5A2D}" sibTransId="{2D7C1743-028A-8F48-9578-1A4C8BB3DF66}"/>
    <dgm:cxn modelId="{70B84550-777C-D846-94CC-F1D01C028A7C}" srcId="{7ECA61DB-CA4E-404F-A7D8-ECFC7DBEC904}" destId="{9B861DFB-E423-0F43-BB86-E09A30472E09}" srcOrd="0" destOrd="0" parTransId="{59CD66A0-3130-7147-BD6A-6154167D41B2}" sibTransId="{6D175306-77CB-0D44-A905-73C60755D297}"/>
    <dgm:cxn modelId="{D6E0F280-B7C6-6E4B-A47B-7DAF62FEDA90}" type="presOf" srcId="{6498ECEB-7A79-7649-B908-84140B1346C5}" destId="{A8E9BC68-D04C-D145-9066-2C61F3E5BF27}" srcOrd="1" destOrd="0" presId="urn:microsoft.com/office/officeart/2005/8/layout/list1"/>
    <dgm:cxn modelId="{D34B0F7C-D91E-2641-AA05-25FBC7BA3C3C}" type="presOf" srcId="{7ECA61DB-CA4E-404F-A7D8-ECFC7DBEC904}" destId="{F9F37152-E35E-7C49-ADB5-12BBB30D46B8}" srcOrd="0" destOrd="0" presId="urn:microsoft.com/office/officeart/2005/8/layout/list1"/>
    <dgm:cxn modelId="{1D963EDA-B1E1-FA45-938D-4426B845E8E5}" type="presOf" srcId="{038A96B1-7490-8B49-A922-3C436437CE9C}" destId="{4BD8AB84-DD78-2B48-A8F2-7E2F0A0B3857}" srcOrd="0" destOrd="0" presId="urn:microsoft.com/office/officeart/2005/8/layout/list1"/>
    <dgm:cxn modelId="{3B53512A-E10B-C24B-8527-9E0F3AD77165}" srcId="{C9FB0DCE-3584-A141-8FF1-CBCB927811E0}" destId="{AB59267F-BE4C-EF4F-99A9-12D048DD7D3A}" srcOrd="0" destOrd="0" parTransId="{464405A4-16EF-8341-BC97-F766188E6AD8}" sibTransId="{37892964-BFD5-DF4A-9006-324BCD882160}"/>
    <dgm:cxn modelId="{84F5BEBD-A172-2A4C-8615-291ED18EEA47}" type="presOf" srcId="{738323A1-7A7F-084F-B6A6-C997289772E3}" destId="{DE62EB82-026A-F445-9443-61F4D19EC295}" srcOrd="0" destOrd="0" presId="urn:microsoft.com/office/officeart/2005/8/layout/list1"/>
    <dgm:cxn modelId="{ACC5EF12-4FFB-6E42-8AB5-E6466E7DDC2D}" srcId="{738323A1-7A7F-084F-B6A6-C997289772E3}" destId="{7ECA61DB-CA4E-404F-A7D8-ECFC7DBEC904}" srcOrd="0" destOrd="0" parTransId="{7A4A6626-AF4F-5C46-867B-0F54D327A3C3}" sibTransId="{FC4F5842-F606-5340-9499-B6C94DA9CDC3}"/>
    <dgm:cxn modelId="{4F5852DA-6278-E945-BEB5-3D02B7490DEC}" type="presOf" srcId="{63098045-6B47-0E45-A38D-03144B8F55C6}" destId="{23CC3965-6904-D241-A6AD-D95095279E8D}" srcOrd="1" destOrd="0" presId="urn:microsoft.com/office/officeart/2005/8/layout/list1"/>
    <dgm:cxn modelId="{BF82AA9E-5951-9942-ADA5-96C506508617}" type="presOf" srcId="{C9FB0DCE-3584-A141-8FF1-CBCB927811E0}" destId="{EA954296-C9BA-8A44-A523-713992500A0A}" srcOrd="1" destOrd="0" presId="urn:microsoft.com/office/officeart/2005/8/layout/list1"/>
    <dgm:cxn modelId="{195ADB1A-D9EB-4341-AF11-C6C598F1828D}" type="presParOf" srcId="{DE62EB82-026A-F445-9443-61F4D19EC295}" destId="{BAD2DBDA-694B-7349-A2C6-38057F1CC8CD}" srcOrd="0" destOrd="0" presId="urn:microsoft.com/office/officeart/2005/8/layout/list1"/>
    <dgm:cxn modelId="{C9FAC223-533E-5341-8AEA-FFC786F73387}" type="presParOf" srcId="{BAD2DBDA-694B-7349-A2C6-38057F1CC8CD}" destId="{F9F37152-E35E-7C49-ADB5-12BBB30D46B8}" srcOrd="0" destOrd="0" presId="urn:microsoft.com/office/officeart/2005/8/layout/list1"/>
    <dgm:cxn modelId="{400FCDD3-8321-CA40-A65E-F4BAE76D854E}" type="presParOf" srcId="{BAD2DBDA-694B-7349-A2C6-38057F1CC8CD}" destId="{5A0CFF05-4F17-0E4F-B30D-1A83671306D5}" srcOrd="1" destOrd="0" presId="urn:microsoft.com/office/officeart/2005/8/layout/list1"/>
    <dgm:cxn modelId="{E2DF537B-5A94-814B-BDEB-3CF8ABF57FBF}" type="presParOf" srcId="{DE62EB82-026A-F445-9443-61F4D19EC295}" destId="{30C8B7DA-10B7-3143-98F7-FFD814F89338}" srcOrd="1" destOrd="0" presId="urn:microsoft.com/office/officeart/2005/8/layout/list1"/>
    <dgm:cxn modelId="{77A0E52F-87C1-4C46-B7B5-A159A6A41B02}" type="presParOf" srcId="{DE62EB82-026A-F445-9443-61F4D19EC295}" destId="{47491FE9-4192-1A44-BF14-9C791461B82F}" srcOrd="2" destOrd="0" presId="urn:microsoft.com/office/officeart/2005/8/layout/list1"/>
    <dgm:cxn modelId="{72BB2A49-143E-4948-9A97-142CE4C00EB3}" type="presParOf" srcId="{DE62EB82-026A-F445-9443-61F4D19EC295}" destId="{C279F316-F145-7845-909F-721930675102}" srcOrd="3" destOrd="0" presId="urn:microsoft.com/office/officeart/2005/8/layout/list1"/>
    <dgm:cxn modelId="{983FD109-EA48-364C-A5DF-815B0773E108}" type="presParOf" srcId="{DE62EB82-026A-F445-9443-61F4D19EC295}" destId="{00471598-56DB-B24B-AACF-4F8B59048F4F}" srcOrd="4" destOrd="0" presId="urn:microsoft.com/office/officeart/2005/8/layout/list1"/>
    <dgm:cxn modelId="{CF1B66D6-0FE8-C64D-AF7F-9B001F3D43C5}" type="presParOf" srcId="{00471598-56DB-B24B-AACF-4F8B59048F4F}" destId="{CC2F5DCE-FD20-6140-8EE7-80E422C32C02}" srcOrd="0" destOrd="0" presId="urn:microsoft.com/office/officeart/2005/8/layout/list1"/>
    <dgm:cxn modelId="{11DF35A2-534A-744C-B593-5B86BBA33033}" type="presParOf" srcId="{00471598-56DB-B24B-AACF-4F8B59048F4F}" destId="{EA954296-C9BA-8A44-A523-713992500A0A}" srcOrd="1" destOrd="0" presId="urn:microsoft.com/office/officeart/2005/8/layout/list1"/>
    <dgm:cxn modelId="{A27FCC9F-76E4-E542-B5DF-BA83A970BD72}" type="presParOf" srcId="{DE62EB82-026A-F445-9443-61F4D19EC295}" destId="{4A29BFF2-447B-E24D-99FF-8676BFA78AB5}" srcOrd="5" destOrd="0" presId="urn:microsoft.com/office/officeart/2005/8/layout/list1"/>
    <dgm:cxn modelId="{E6A987C9-D448-7442-8C8B-5582A096D0C3}" type="presParOf" srcId="{DE62EB82-026A-F445-9443-61F4D19EC295}" destId="{44013A31-2015-D74E-8409-88775C93939C}" srcOrd="6" destOrd="0" presId="urn:microsoft.com/office/officeart/2005/8/layout/list1"/>
    <dgm:cxn modelId="{F36C4AC5-EA96-EA41-8EEF-0C02B1A199CD}" type="presParOf" srcId="{DE62EB82-026A-F445-9443-61F4D19EC295}" destId="{1C846E4F-09F6-E948-AAD3-6E4FDC4070A2}" srcOrd="7" destOrd="0" presId="urn:microsoft.com/office/officeart/2005/8/layout/list1"/>
    <dgm:cxn modelId="{84067CD9-4AF3-8943-BBDA-B5E7826DAD40}" type="presParOf" srcId="{DE62EB82-026A-F445-9443-61F4D19EC295}" destId="{1973EBA5-4C62-DA42-82B4-828301C8CC2F}" srcOrd="8" destOrd="0" presId="urn:microsoft.com/office/officeart/2005/8/layout/list1"/>
    <dgm:cxn modelId="{15679A78-2E78-0E48-AE8F-B3C952CA671B}" type="presParOf" srcId="{1973EBA5-4C62-DA42-82B4-828301C8CC2F}" destId="{4B5812D3-BB7A-DF46-BE10-0E3FA68C8A68}" srcOrd="0" destOrd="0" presId="urn:microsoft.com/office/officeart/2005/8/layout/list1"/>
    <dgm:cxn modelId="{9E8D7805-F47E-5B43-B70C-076392057DDC}" type="presParOf" srcId="{1973EBA5-4C62-DA42-82B4-828301C8CC2F}" destId="{A8E9BC68-D04C-D145-9066-2C61F3E5BF27}" srcOrd="1" destOrd="0" presId="urn:microsoft.com/office/officeart/2005/8/layout/list1"/>
    <dgm:cxn modelId="{A4C2003F-8E16-764F-B2C7-E2337D9F6702}" type="presParOf" srcId="{DE62EB82-026A-F445-9443-61F4D19EC295}" destId="{4558DA2C-612A-334E-8956-ADABE6C31DEA}" srcOrd="9" destOrd="0" presId="urn:microsoft.com/office/officeart/2005/8/layout/list1"/>
    <dgm:cxn modelId="{2A0AA546-9437-914C-9BFB-04687F553DEF}" type="presParOf" srcId="{DE62EB82-026A-F445-9443-61F4D19EC295}" destId="{B0907D34-1D69-F44E-863B-6496135D5ED2}" srcOrd="10" destOrd="0" presId="urn:microsoft.com/office/officeart/2005/8/layout/list1"/>
    <dgm:cxn modelId="{91F965AE-4EFF-6C4A-80B3-F50D07DDCB9C}" type="presParOf" srcId="{DE62EB82-026A-F445-9443-61F4D19EC295}" destId="{CFA94148-56C2-5146-A7E5-7D587FB3B58C}" srcOrd="11" destOrd="0" presId="urn:microsoft.com/office/officeart/2005/8/layout/list1"/>
    <dgm:cxn modelId="{0256B3AA-0273-FD48-85D7-F5EB1633E59B}" type="presParOf" srcId="{DE62EB82-026A-F445-9443-61F4D19EC295}" destId="{649BFA5E-26ED-CF4E-B73B-EB92F3CE3374}" srcOrd="12" destOrd="0" presId="urn:microsoft.com/office/officeart/2005/8/layout/list1"/>
    <dgm:cxn modelId="{32D0F226-D65B-5542-BF11-0853D6C4DE8C}" type="presParOf" srcId="{649BFA5E-26ED-CF4E-B73B-EB92F3CE3374}" destId="{9850030A-130E-A646-B11E-40A2CB3D892E}" srcOrd="0" destOrd="0" presId="urn:microsoft.com/office/officeart/2005/8/layout/list1"/>
    <dgm:cxn modelId="{2242B7EA-5A77-C64A-B34E-A023AE81EE88}" type="presParOf" srcId="{649BFA5E-26ED-CF4E-B73B-EB92F3CE3374}" destId="{23CC3965-6904-D241-A6AD-D95095279E8D}" srcOrd="1" destOrd="0" presId="urn:microsoft.com/office/officeart/2005/8/layout/list1"/>
    <dgm:cxn modelId="{B6E3BA75-190F-DC48-B20B-D7BB1DE2D764}" type="presParOf" srcId="{DE62EB82-026A-F445-9443-61F4D19EC295}" destId="{226DF5FF-D2AF-7746-AB32-7C83D89618CC}" srcOrd="13" destOrd="0" presId="urn:microsoft.com/office/officeart/2005/8/layout/list1"/>
    <dgm:cxn modelId="{E10A30CC-5C0C-DE42-8D12-3BB8058A47B6}" type="presParOf" srcId="{DE62EB82-026A-F445-9443-61F4D19EC295}" destId="{4BD8AB84-DD78-2B48-A8F2-7E2F0A0B38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91FE9-4192-1A44-BF14-9C791461B82F}">
      <dsp:nvSpPr>
        <dsp:cNvPr id="0" name=""/>
        <dsp:cNvSpPr/>
      </dsp:nvSpPr>
      <dsp:spPr>
        <a:xfrm>
          <a:off x="0" y="97744"/>
          <a:ext cx="4646643"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631" tIns="499872" rIns="360631" bIns="135128" numCol="1" spcCol="1270" anchor="t" anchorCtr="0">
          <a:noAutofit/>
        </a:bodyPr>
        <a:lstStyle/>
        <a:p>
          <a:pPr marL="171450" lvl="1" indent="-171450" algn="l" defTabSz="844550">
            <a:lnSpc>
              <a:spcPct val="90000"/>
            </a:lnSpc>
            <a:spcBef>
              <a:spcPct val="0"/>
            </a:spcBef>
            <a:spcAft>
              <a:spcPct val="15000"/>
            </a:spcAft>
            <a:buChar char="••"/>
          </a:pPr>
          <a:r>
            <a:rPr lang="pt-BR" sz="1900" kern="1200" dirty="0" smtClean="0">
              <a:solidFill>
                <a:schemeClr val="tx1">
                  <a:lumMod val="75000"/>
                  <a:lumOff val="25000"/>
                </a:schemeClr>
              </a:solidFill>
              <a:latin typeface="Candy Round BTN" charset="0"/>
              <a:ea typeface="Candy Round BTN" charset="0"/>
              <a:cs typeface="Candy Round BTN" charset="0"/>
            </a:rPr>
            <a:t>medo irracional  relacionada a um objeto ou situação específica</a:t>
          </a:r>
          <a:endParaRPr lang="pt-BR" sz="1900" kern="1200" dirty="0">
            <a:latin typeface="Candy Round BTN" charset="0"/>
            <a:ea typeface="Candy Round BTN" charset="0"/>
            <a:cs typeface="Candy Round BTN" charset="0"/>
          </a:endParaRPr>
        </a:p>
      </dsp:txBody>
      <dsp:txXfrm>
        <a:off x="0" y="97744"/>
        <a:ext cx="4646643" cy="1134000"/>
      </dsp:txXfrm>
    </dsp:sp>
    <dsp:sp modelId="{5A0CFF05-4F17-0E4F-B30D-1A83671306D5}">
      <dsp:nvSpPr>
        <dsp:cNvPr id="0" name=""/>
        <dsp:cNvSpPr/>
      </dsp:nvSpPr>
      <dsp:spPr>
        <a:xfrm>
          <a:off x="232332" y="26605"/>
          <a:ext cx="3683073" cy="425378"/>
        </a:xfrm>
        <a:prstGeom prst="roundRect">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42" tIns="0" rIns="122942" bIns="0" numCol="1" spcCol="1270" anchor="ctr" anchorCtr="0">
          <a:noAutofit/>
        </a:bodyPr>
        <a:lstStyle/>
        <a:p>
          <a:pPr lvl="0" algn="l" defTabSz="977900">
            <a:lnSpc>
              <a:spcPct val="90000"/>
            </a:lnSpc>
            <a:spcBef>
              <a:spcPct val="0"/>
            </a:spcBef>
            <a:spcAft>
              <a:spcPct val="35000"/>
            </a:spcAft>
          </a:pPr>
          <a:r>
            <a:rPr lang="pt-BR" sz="2200" kern="1200" dirty="0" smtClean="0">
              <a:solidFill>
                <a:schemeClr val="bg1"/>
              </a:solidFill>
              <a:latin typeface="SignPainter HouseScript" charset="0"/>
              <a:ea typeface="SignPainter HouseScript" charset="0"/>
              <a:cs typeface="SignPainter HouseScript" charset="0"/>
            </a:rPr>
            <a:t>Fobia simples</a:t>
          </a:r>
          <a:endParaRPr lang="pt-BR" sz="2200" kern="1200" dirty="0">
            <a:solidFill>
              <a:schemeClr val="bg1"/>
            </a:solidFill>
            <a:latin typeface="SignPainter HouseScript" charset="0"/>
            <a:ea typeface="SignPainter HouseScript" charset="0"/>
            <a:cs typeface="SignPainter HouseScript" charset="0"/>
          </a:endParaRPr>
        </a:p>
      </dsp:txBody>
      <dsp:txXfrm>
        <a:off x="253097" y="47370"/>
        <a:ext cx="3641543" cy="383848"/>
      </dsp:txXfrm>
    </dsp:sp>
    <dsp:sp modelId="{44013A31-2015-D74E-8409-88775C93939C}">
      <dsp:nvSpPr>
        <dsp:cNvPr id="0" name=""/>
        <dsp:cNvSpPr/>
      </dsp:nvSpPr>
      <dsp:spPr>
        <a:xfrm>
          <a:off x="0" y="1432482"/>
          <a:ext cx="4646643"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631" tIns="499872" rIns="360631" bIns="135128" numCol="1" spcCol="1270" anchor="t" anchorCtr="0">
          <a:noAutofit/>
        </a:bodyPr>
        <a:lstStyle/>
        <a:p>
          <a:pPr marL="171450" lvl="1" indent="-171450" algn="l" defTabSz="844550">
            <a:lnSpc>
              <a:spcPct val="90000"/>
            </a:lnSpc>
            <a:spcBef>
              <a:spcPct val="0"/>
            </a:spcBef>
            <a:spcAft>
              <a:spcPct val="15000"/>
            </a:spcAft>
            <a:buChar char="••"/>
          </a:pPr>
          <a:r>
            <a:rPr lang="pt-BR" sz="1900" kern="1200" dirty="0" smtClean="0">
              <a:solidFill>
                <a:schemeClr val="tx1">
                  <a:lumMod val="75000"/>
                  <a:lumOff val="25000"/>
                </a:schemeClr>
              </a:solidFill>
              <a:latin typeface="Candy Round BTN" charset="0"/>
              <a:ea typeface="Candy Round BTN" charset="0"/>
              <a:cs typeface="Candy Round BTN" charset="0"/>
            </a:rPr>
            <a:t>ataques de pânico: taquicardia, perda do foco visual, dificuldade para respirar etc.</a:t>
          </a:r>
          <a:endParaRPr lang="pt-BR" sz="1900" kern="1200" dirty="0">
            <a:latin typeface="Candy Round BTN" charset="0"/>
            <a:ea typeface="Candy Round BTN" charset="0"/>
            <a:cs typeface="Candy Round BTN" charset="0"/>
          </a:endParaRPr>
        </a:p>
      </dsp:txBody>
      <dsp:txXfrm>
        <a:off x="0" y="1432482"/>
        <a:ext cx="4646643" cy="1134000"/>
      </dsp:txXfrm>
    </dsp:sp>
    <dsp:sp modelId="{EA954296-C9BA-8A44-A523-713992500A0A}">
      <dsp:nvSpPr>
        <dsp:cNvPr id="0" name=""/>
        <dsp:cNvSpPr/>
      </dsp:nvSpPr>
      <dsp:spPr>
        <a:xfrm>
          <a:off x="232332" y="1361344"/>
          <a:ext cx="3683073" cy="425378"/>
        </a:xfrm>
        <a:prstGeom prst="roundRect">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42" tIns="0" rIns="122942" bIns="0" numCol="1" spcCol="1270" anchor="ctr" anchorCtr="0">
          <a:noAutofit/>
        </a:bodyPr>
        <a:lstStyle/>
        <a:p>
          <a:pPr lvl="0" algn="l" defTabSz="977900">
            <a:lnSpc>
              <a:spcPct val="90000"/>
            </a:lnSpc>
            <a:spcBef>
              <a:spcPct val="0"/>
            </a:spcBef>
            <a:spcAft>
              <a:spcPct val="35000"/>
            </a:spcAft>
          </a:pPr>
          <a:r>
            <a:rPr lang="pt-BR" sz="2200" kern="1200" dirty="0" smtClean="0">
              <a:solidFill>
                <a:schemeClr val="bg1"/>
              </a:solidFill>
              <a:latin typeface="SignPainter HouseScript" charset="0"/>
              <a:ea typeface="SignPainter HouseScript" charset="0"/>
              <a:cs typeface="SignPainter HouseScript" charset="0"/>
            </a:rPr>
            <a:t>Síndrome do pânico </a:t>
          </a:r>
          <a:endParaRPr lang="pt-BR" sz="2200" kern="1200" dirty="0">
            <a:solidFill>
              <a:schemeClr val="bg1"/>
            </a:solidFill>
            <a:latin typeface="SignPainter HouseScript" charset="0"/>
            <a:ea typeface="SignPainter HouseScript" charset="0"/>
            <a:cs typeface="SignPainter HouseScript" charset="0"/>
          </a:endParaRPr>
        </a:p>
      </dsp:txBody>
      <dsp:txXfrm>
        <a:off x="253097" y="1382109"/>
        <a:ext cx="3641543" cy="383848"/>
      </dsp:txXfrm>
    </dsp:sp>
    <dsp:sp modelId="{B0907D34-1D69-F44E-863B-6496135D5ED2}">
      <dsp:nvSpPr>
        <dsp:cNvPr id="0" name=""/>
        <dsp:cNvSpPr/>
      </dsp:nvSpPr>
      <dsp:spPr>
        <a:xfrm>
          <a:off x="0" y="2767220"/>
          <a:ext cx="4646643" cy="604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E9BC68-D04C-D145-9066-2C61F3E5BF27}">
      <dsp:nvSpPr>
        <dsp:cNvPr id="0" name=""/>
        <dsp:cNvSpPr/>
      </dsp:nvSpPr>
      <dsp:spPr>
        <a:xfrm>
          <a:off x="232332" y="2696082"/>
          <a:ext cx="3683073" cy="425378"/>
        </a:xfrm>
        <a:prstGeom prst="roundRect">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42" tIns="0" rIns="122942" bIns="0" numCol="1" spcCol="1270" anchor="ctr" anchorCtr="0">
          <a:noAutofit/>
        </a:bodyPr>
        <a:lstStyle/>
        <a:p>
          <a:pPr lvl="0" algn="l" defTabSz="977900">
            <a:lnSpc>
              <a:spcPct val="90000"/>
            </a:lnSpc>
            <a:spcBef>
              <a:spcPct val="0"/>
            </a:spcBef>
            <a:spcAft>
              <a:spcPct val="35000"/>
            </a:spcAft>
          </a:pPr>
          <a:r>
            <a:rPr lang="pt-BR" sz="2200" kern="1200" dirty="0" smtClean="0">
              <a:solidFill>
                <a:schemeClr val="bg1"/>
              </a:solidFill>
              <a:latin typeface="SignPainter HouseScript" charset="0"/>
              <a:ea typeface="SignPainter HouseScript" charset="0"/>
              <a:cs typeface="SignPainter HouseScript" charset="0"/>
            </a:rPr>
            <a:t>Transtorno obsessivo-compulsivo</a:t>
          </a:r>
          <a:endParaRPr lang="pt-BR" sz="2200" kern="1200" dirty="0">
            <a:solidFill>
              <a:schemeClr val="bg1"/>
            </a:solidFill>
            <a:latin typeface="SignPainter HouseScript" charset="0"/>
            <a:ea typeface="SignPainter HouseScript" charset="0"/>
            <a:cs typeface="SignPainter HouseScript" charset="0"/>
          </a:endParaRPr>
        </a:p>
      </dsp:txBody>
      <dsp:txXfrm>
        <a:off x="253097" y="2716847"/>
        <a:ext cx="3641543" cy="383848"/>
      </dsp:txXfrm>
    </dsp:sp>
    <dsp:sp modelId="{4BD8AB84-DD78-2B48-A8F2-7E2F0A0B3857}">
      <dsp:nvSpPr>
        <dsp:cNvPr id="0" name=""/>
        <dsp:cNvSpPr/>
      </dsp:nvSpPr>
      <dsp:spPr>
        <a:xfrm>
          <a:off x="0" y="3572759"/>
          <a:ext cx="4646643"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631" tIns="499872" rIns="360631" bIns="135128" numCol="1" spcCol="1270" anchor="t" anchorCtr="0">
          <a:noAutofit/>
        </a:bodyPr>
        <a:lstStyle/>
        <a:p>
          <a:pPr marL="171450" lvl="1" indent="-171450" algn="l" defTabSz="844550">
            <a:lnSpc>
              <a:spcPct val="90000"/>
            </a:lnSpc>
            <a:spcBef>
              <a:spcPct val="0"/>
            </a:spcBef>
            <a:spcAft>
              <a:spcPct val="15000"/>
            </a:spcAft>
            <a:buChar char="••"/>
          </a:pPr>
          <a:r>
            <a:rPr lang="pt-BR" sz="1900" kern="1200" dirty="0" smtClean="0">
              <a:solidFill>
                <a:schemeClr val="tx1">
                  <a:lumMod val="75000"/>
                  <a:lumOff val="25000"/>
                </a:schemeClr>
              </a:solidFill>
              <a:latin typeface="Candy Round BTN" charset="0"/>
              <a:ea typeface="Candy Round BTN" charset="0"/>
              <a:cs typeface="Candy Round BTN" charset="0"/>
            </a:rPr>
            <a:t>ansiedade intensa e persistente relacionada a uma situação social</a:t>
          </a:r>
          <a:endParaRPr lang="pt-BR" sz="1900" kern="1200" dirty="0">
            <a:latin typeface="Candy Round BTN" charset="0"/>
            <a:ea typeface="Candy Round BTN" charset="0"/>
            <a:cs typeface="Candy Round BTN" charset="0"/>
          </a:endParaRPr>
        </a:p>
      </dsp:txBody>
      <dsp:txXfrm>
        <a:off x="0" y="3572759"/>
        <a:ext cx="4646643" cy="1134000"/>
      </dsp:txXfrm>
    </dsp:sp>
    <dsp:sp modelId="{23CC3965-6904-D241-A6AD-D95095279E8D}">
      <dsp:nvSpPr>
        <dsp:cNvPr id="0" name=""/>
        <dsp:cNvSpPr/>
      </dsp:nvSpPr>
      <dsp:spPr>
        <a:xfrm>
          <a:off x="232332" y="3501620"/>
          <a:ext cx="3683073" cy="425378"/>
        </a:xfrm>
        <a:prstGeom prst="roundRect">
          <a:avLst/>
        </a:prstGeom>
        <a:gradFill rotWithShape="0">
          <a:gsLst>
            <a:gs pos="0">
              <a:schemeClr val="accent1">
                <a:hueOff val="0"/>
                <a:satOff val="0"/>
                <a:lumOff val="0"/>
                <a:alphaOff val="0"/>
                <a:tint val="100000"/>
                <a:shade val="100000"/>
                <a:satMod val="100000"/>
                <a:lumMod val="90000"/>
              </a:schemeClr>
            </a:gs>
            <a:gs pos="100000">
              <a:schemeClr val="accent1">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42" tIns="0" rIns="122942" bIns="0" numCol="1" spcCol="1270" anchor="ctr" anchorCtr="0">
          <a:noAutofit/>
        </a:bodyPr>
        <a:lstStyle/>
        <a:p>
          <a:pPr lvl="0" algn="l" defTabSz="977900">
            <a:lnSpc>
              <a:spcPct val="90000"/>
            </a:lnSpc>
            <a:spcBef>
              <a:spcPct val="0"/>
            </a:spcBef>
            <a:spcAft>
              <a:spcPct val="35000"/>
            </a:spcAft>
          </a:pPr>
          <a:r>
            <a:rPr lang="pt-BR" sz="2200" kern="1200" dirty="0" smtClean="0">
              <a:solidFill>
                <a:schemeClr val="bg1"/>
              </a:solidFill>
              <a:latin typeface="SignPainter HouseScript" charset="0"/>
              <a:ea typeface="SignPainter HouseScript" charset="0"/>
              <a:cs typeface="SignPainter HouseScript" charset="0"/>
            </a:rPr>
            <a:t>Fobia social</a:t>
          </a:r>
          <a:endParaRPr lang="pt-BR" sz="2200" kern="1200" dirty="0">
            <a:solidFill>
              <a:schemeClr val="bg1"/>
            </a:solidFill>
            <a:latin typeface="SignPainter HouseScript" charset="0"/>
            <a:ea typeface="SignPainter HouseScript" charset="0"/>
            <a:cs typeface="SignPainter HouseScript" charset="0"/>
          </a:endParaRPr>
        </a:p>
      </dsp:txBody>
      <dsp:txXfrm>
        <a:off x="253097" y="3522385"/>
        <a:ext cx="3641543" cy="3838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78F96B-7153-FA49-9D56-74596FB52D32}" type="datetime1">
              <a:rPr lang="pt-BR" smtClean="0"/>
              <a:t>27/07/16</a:t>
            </a:fld>
            <a:endParaRPr lang="pt-B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A5BC19-D0F6-6F4B-87BA-593E9CEC9232}" type="slidenum">
              <a:rPr lang="pt-BR" smtClean="0"/>
              <a:t>‹n.º›</a:t>
            </a:fld>
            <a:endParaRPr lang="pt-BR" dirty="0"/>
          </a:p>
        </p:txBody>
      </p:sp>
    </p:spTree>
    <p:extLst>
      <p:ext uri="{BB962C8B-B14F-4D97-AF65-F5344CB8AC3E}">
        <p14:creationId xmlns:p14="http://schemas.microsoft.com/office/powerpoint/2010/main" val="3853168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1E22E-CEA4-0A45-B731-C54F17B21902}" type="datetime1">
              <a:rPr lang="pt-BR" smtClean="0"/>
              <a:t>27/07/16</a:t>
            </a:fld>
            <a:endParaRPr lang="pt-B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5CC024-3A5A-5D48-9441-697120A92A5B}" type="slidenum">
              <a:rPr lang="pt-BR" smtClean="0"/>
              <a:t>‹n.º›</a:t>
            </a:fld>
            <a:endParaRPr lang="pt-BR" dirty="0"/>
          </a:p>
        </p:txBody>
      </p:sp>
    </p:spTree>
    <p:extLst>
      <p:ext uri="{BB962C8B-B14F-4D97-AF65-F5344CB8AC3E}">
        <p14:creationId xmlns:p14="http://schemas.microsoft.com/office/powerpoint/2010/main" val="24521989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DC5CC024-3A5A-5D48-9441-697120A92A5B}" type="slidenum">
              <a:rPr lang="pt-BR" smtClean="0"/>
              <a:t>1</a:t>
            </a:fld>
            <a:endParaRPr lang="pt-BR" dirty="0"/>
          </a:p>
        </p:txBody>
      </p:sp>
    </p:spTree>
    <p:extLst>
      <p:ext uri="{BB962C8B-B14F-4D97-AF65-F5344CB8AC3E}">
        <p14:creationId xmlns:p14="http://schemas.microsoft.com/office/powerpoint/2010/main" val="17475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i="0" baseline="0" dirty="0" smtClean="0"/>
              <a:t>A Doutrina Espírita nos esclarece que podemos lançar mãos de várias atitudes diárias que podem prevenir ou tratar quadros de ansiedade. Contudo, devemos lembrar que associado à terapêutica espírita, em alguns casos, também se faz necessário o acompanhamento médico e/ou psicoterápico.</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10</a:t>
            </a:fld>
            <a:endParaRPr lang="pt-BR" dirty="0"/>
          </a:p>
        </p:txBody>
      </p:sp>
    </p:spTree>
    <p:extLst>
      <p:ext uri="{BB962C8B-B14F-4D97-AF65-F5344CB8AC3E}">
        <p14:creationId xmlns:p14="http://schemas.microsoft.com/office/powerpoint/2010/main" val="22234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Esclarecer</a:t>
            </a:r>
            <a:r>
              <a:rPr lang="pt-BR" baseline="0" dirty="0" smtClean="0"/>
              <a:t> que cada pessoa tem um ritmo de vida diferente. Cada um deve aprender a ter paciência consigo mesmo e com as outras pessoas com quem convive.  Por outro lado, também devemos compreender que não há como controlar todos os acontecimentos de nossa existência. A cada novo empecilho ou dificuldade, devemos fazer esforços para transpô-los.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11</a:t>
            </a:fld>
            <a:endParaRPr lang="pt-BR" dirty="0"/>
          </a:p>
        </p:txBody>
      </p:sp>
    </p:spTree>
    <p:extLst>
      <p:ext uri="{BB962C8B-B14F-4D97-AF65-F5344CB8AC3E}">
        <p14:creationId xmlns:p14="http://schemas.microsoft.com/office/powerpoint/2010/main" val="421262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É</a:t>
            </a:r>
            <a:r>
              <a:rPr lang="pt-BR" baseline="0" dirty="0" smtClean="0"/>
              <a:t> preciso entender que pessoas pessimistas tendem a ver sempre “o lado negativo” das coisas. Portanto, ser otimista ajudar na resolução de conflitos e dificuldades.</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12</a:t>
            </a:fld>
            <a:endParaRPr lang="pt-BR" dirty="0"/>
          </a:p>
        </p:txBody>
      </p:sp>
    </p:spTree>
    <p:extLst>
      <p:ext uri="{BB962C8B-B14F-4D97-AF65-F5344CB8AC3E}">
        <p14:creationId xmlns:p14="http://schemas.microsoft.com/office/powerpoint/2010/main" val="387878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Fazer a análise da imagem. A</a:t>
            </a:r>
            <a:r>
              <a:rPr lang="pt-BR" baseline="0" dirty="0" smtClean="0"/>
              <a:t> lagarta necessita de algum tempo no casulo para que se transforme em um borboleta. O esforço que ela faz para sair do casulo é o que a fortalece para que depois suas assas estejam prontas para voar. Se alguém, precipitadamente, tirar a borboleta do casulo antes da hora, achando que a está ajudando, pode frustrar-se ao descobrir que ela não poderá alçar voo por não ter completado o seu ciclo de transformação. É necessário, pois, ter paciência e aguardar o momento exato dessa metamorfose.  </a:t>
            </a:r>
          </a:p>
          <a:p>
            <a:endParaRPr lang="pt-BR" baseline="0" dirty="0" smtClean="0"/>
          </a:p>
          <a:p>
            <a:r>
              <a:rPr lang="pt-BR" baseline="0" dirty="0" smtClean="0"/>
              <a:t>Pode-se usar essa analogia diante dos desafios cotidianos. Há situações que requerem de nós grande cota de paciência.</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13</a:t>
            </a:fld>
            <a:endParaRPr lang="pt-BR" dirty="0"/>
          </a:p>
        </p:txBody>
      </p:sp>
    </p:spTree>
    <p:extLst>
      <p:ext uri="{BB962C8B-B14F-4D97-AF65-F5344CB8AC3E}">
        <p14:creationId xmlns:p14="http://schemas.microsoft.com/office/powerpoint/2010/main" val="252167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Evangelho Segundo o Espiritismo, capítulo 9, item 7, </a:t>
            </a:r>
            <a:r>
              <a:rPr lang="pt-BR" baseline="0" dirty="0" smtClean="0"/>
              <a:t> traz uma lição preciosa sobre a paciência e a necessidade de encararmos a vida com otimismo. Destacamos um pequeno trecho que trata dessa questão:</a:t>
            </a:r>
          </a:p>
          <a:p>
            <a:endParaRPr lang="pt-BR" baseline="0" dirty="0" smtClean="0"/>
          </a:p>
          <a:p>
            <a:r>
              <a:rPr lang="pt-BR" baseline="0" dirty="0" smtClean="0"/>
              <a:t>“</a:t>
            </a:r>
            <a:r>
              <a:rPr lang="pt-BR" sz="1200" b="0" i="0" u="none" strike="noStrike" kern="1200" baseline="0" dirty="0" smtClean="0">
                <a:solidFill>
                  <a:schemeClr val="tx1"/>
                </a:solidFill>
                <a:latin typeface="+mn-lt"/>
                <a:ea typeface="+mn-ea"/>
                <a:cs typeface="+mn-cs"/>
              </a:rPr>
              <a:t>A vida é difícil, bem o sei. Compõe-se de mil nadas, que são outras tantas picadas de alfinetes, mas que acabam por ferir. Se, porém, atentarmos nos deveres que nos</a:t>
            </a:r>
          </a:p>
          <a:p>
            <a:r>
              <a:rPr lang="pt-BR" sz="1200" b="0" i="0" u="none" strike="noStrike" kern="1200" baseline="0" dirty="0" smtClean="0">
                <a:solidFill>
                  <a:schemeClr val="tx1"/>
                </a:solidFill>
                <a:latin typeface="+mn-lt"/>
                <a:ea typeface="+mn-ea"/>
                <a:cs typeface="+mn-cs"/>
              </a:rPr>
              <a:t>são impostos, nas consolações e compensações que, por outro lado, recebemos, havemos de reconhecer que são as bênçãos muito mais numerosas do que as dores. O fardo parece menos pesado, quando se olha para o alto, do que quando se curva para a terra a fronte.”</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14</a:t>
            </a:fld>
            <a:endParaRPr lang="pt-BR" dirty="0"/>
          </a:p>
        </p:txBody>
      </p:sp>
    </p:spTree>
    <p:extLst>
      <p:ext uri="{BB962C8B-B14F-4D97-AF65-F5344CB8AC3E}">
        <p14:creationId xmlns:p14="http://schemas.microsoft.com/office/powerpoint/2010/main" val="1219311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Não devemos temer errar. Cada erro deve</a:t>
            </a:r>
            <a:r>
              <a:rPr lang="pt-BR" baseline="0" dirty="0" smtClean="0"/>
              <a:t> </a:t>
            </a:r>
            <a:r>
              <a:rPr lang="pt-BR" dirty="0" smtClean="0"/>
              <a:t>ser para nós uma lição ser aprendida.</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15</a:t>
            </a:fld>
            <a:endParaRPr lang="pt-BR" dirty="0"/>
          </a:p>
        </p:txBody>
      </p:sp>
    </p:spTree>
    <p:extLst>
      <p:ext uri="{BB962C8B-B14F-4D97-AF65-F5344CB8AC3E}">
        <p14:creationId xmlns:p14="http://schemas.microsoft.com/office/powerpoint/2010/main" val="97225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smtClean="0"/>
              <a:t>Por fim, seja qual for a dificuldade, devemos ter sempre em mente que somos amparados por Deus, que</a:t>
            </a:r>
            <a:r>
              <a:rPr lang="pt-BR" baseline="0" dirty="0" smtClean="0"/>
              <a:t> envia até nós as pessoas e os instrumentos necessários para a solução de todos os nosso males.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16</a:t>
            </a:fld>
            <a:endParaRPr lang="pt-BR" dirty="0"/>
          </a:p>
        </p:txBody>
      </p:sp>
    </p:spTree>
    <p:extLst>
      <p:ext uri="{BB962C8B-B14F-4D97-AF65-F5344CB8AC3E}">
        <p14:creationId xmlns:p14="http://schemas.microsoft.com/office/powerpoint/2010/main" val="1238545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Por fim, seja qual for a dificuldade, devemos ter sempre em mente que somos amparados por Deus, que</a:t>
            </a:r>
            <a:r>
              <a:rPr lang="pt-BR" baseline="0" dirty="0" smtClean="0"/>
              <a:t> envia até nós as pessoas e os instrumentos necessários para a solução de todos os nosso males.</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17</a:t>
            </a:fld>
            <a:endParaRPr lang="pt-BR" dirty="0"/>
          </a:p>
        </p:txBody>
      </p:sp>
    </p:spTree>
    <p:extLst>
      <p:ext uri="{BB962C8B-B14F-4D97-AF65-F5344CB8AC3E}">
        <p14:creationId xmlns:p14="http://schemas.microsoft.com/office/powerpoint/2010/main" val="46005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Ao nos envolvermos</a:t>
            </a:r>
            <a:r>
              <a:rPr lang="pt-BR" baseline="0" dirty="0" smtClean="0"/>
              <a:t> com uma atividade, um trabalho, tiramos o foco do problema que enfrentamos. A mudança de postura mental nos auxiliará a curar muitos males de nossa alma. </a:t>
            </a:r>
          </a:p>
          <a:p>
            <a:endParaRPr lang="pt-BR" baseline="0" dirty="0" smtClean="0"/>
          </a:p>
          <a:p>
            <a:r>
              <a:rPr lang="pt-BR" baseline="0" dirty="0" smtClean="0"/>
              <a:t>Terminar as reflexões  contando a Lição dos Chuchus, retirada do livro Lindos Casos de Chico Xavier – Ramiro Gama.</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18</a:t>
            </a:fld>
            <a:endParaRPr lang="pt-BR" dirty="0"/>
          </a:p>
        </p:txBody>
      </p:sp>
    </p:spTree>
    <p:extLst>
      <p:ext uri="{BB962C8B-B14F-4D97-AF65-F5344CB8AC3E}">
        <p14:creationId xmlns:p14="http://schemas.microsoft.com/office/powerpoint/2010/main" val="116005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Iniciar a palestra</a:t>
            </a:r>
            <a:r>
              <a:rPr lang="pt-BR" baseline="0" dirty="0" smtClean="0"/>
              <a:t> fazendo a diferenciação entre o que é preocupação e o que é prudência ou cautela. Enfatizar que ser previdente e fazer planejamentos é sempre saudável. Preocupações excessivas quanto a situações da vida que vão surgindo e, que não podemos prever ou controlar, é o que pode causar desajustes e adoecimento.</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2</a:t>
            </a:fld>
            <a:endParaRPr lang="pt-BR" dirty="0"/>
          </a:p>
        </p:txBody>
      </p:sp>
    </p:spTree>
    <p:extLst>
      <p:ext uri="{BB962C8B-B14F-4D97-AF65-F5344CB8AC3E}">
        <p14:creationId xmlns:p14="http://schemas.microsoft.com/office/powerpoint/2010/main" val="225685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Esclarecer que a</a:t>
            </a:r>
            <a:r>
              <a:rPr lang="pt-BR" baseline="0" dirty="0" smtClean="0"/>
              <a:t> preocupação pode ser vista como algo ruim quando isso gera aflição e imobiliza aquele que a sente. Em outras palavras, há pessoas que se preocupam tanto com situações do dia-a-dia que não encontram disposição para agirem e alcançarem seus objetivos. É como se estivessem paralisadas diante de algo que ainda não aconteceu.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3</a:t>
            </a:fld>
            <a:endParaRPr lang="pt-BR" dirty="0"/>
          </a:p>
        </p:txBody>
      </p:sp>
    </p:spTree>
    <p:extLst>
      <p:ext uri="{BB962C8B-B14F-4D97-AF65-F5344CB8AC3E}">
        <p14:creationId xmlns:p14="http://schemas.microsoft.com/office/powerpoint/2010/main" val="71057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Lembrar àqueles que se preocupam em demasia que todas</a:t>
            </a:r>
            <a:r>
              <a:rPr lang="pt-BR" baseline="0" dirty="0" smtClean="0"/>
              <a:t> as dificuldades enfrentadas, podem ser superadas. Diante de algo que os preocupa, devemos nos lembrar que em outras circunstâncias já enfrentaram problemas iguais ou até maiores e conseguiram superar. Neste sentido, deve-se sempre lembrar do ditado popular que diz: “A cada dia o seu mal”.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4</a:t>
            </a:fld>
            <a:endParaRPr lang="pt-BR" dirty="0"/>
          </a:p>
        </p:txBody>
      </p:sp>
    </p:spTree>
    <p:extLst>
      <p:ext uri="{BB962C8B-B14F-4D97-AF65-F5344CB8AC3E}">
        <p14:creationId xmlns:p14="http://schemas.microsoft.com/office/powerpoint/2010/main" val="314979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Analisando</a:t>
            </a:r>
            <a:r>
              <a:rPr lang="pt-BR" baseline="0" dirty="0" smtClean="0"/>
              <a:t> o comportamento daqueles que se preocupam em demasia, pode-se afirmar também que esse tipo de atitude denota falta de fé na Providência Divina. Entendendo que Deus sendo justo e bom, conforme os apontamentos registrados em O Livro dos Espíritos, as dificuldades que aparecem em nossas vidas são experiências que o espírito necessita para seu aprendizado. Além disso, nenhum ser deixa de ser amparado por Deus e recebe sempre a ajuda por meio de espíritos bondosos que os auxiliam. O Evangelho nos convida a essa reflexão:</a:t>
            </a:r>
          </a:p>
          <a:p>
            <a:endParaRPr lang="pt-BR" baseline="0" dirty="0" smtClean="0"/>
          </a:p>
          <a:p>
            <a:r>
              <a:rPr lang="pt-BR" sz="1200" i="1" dirty="0" smtClean="0">
                <a:effectLst/>
              </a:rPr>
              <a:t>“Não queirais entesourar para vós tesouros na Terra, onde a ferrugem e a traça os consomem, e onde os ladrões os desenterram e roubam. Mas entesourai para vós tesouros no céu, onde não os consomem a ferrugem nem a traça, e onde os ladrões não o desenterram nem roubam. Porque onde está o tesouro, aí está também o teu coração.</a:t>
            </a:r>
            <a:endParaRPr lang="pt-BR" dirty="0" smtClean="0"/>
          </a:p>
          <a:p>
            <a:endParaRPr lang="pt-BR" sz="1200" i="1" dirty="0" smtClean="0">
              <a:effectLst/>
            </a:endParaRPr>
          </a:p>
          <a:p>
            <a:r>
              <a:rPr lang="pt-BR" sz="1200" i="1" dirty="0" smtClean="0">
                <a:effectLst/>
              </a:rPr>
              <a:t>Portanto vos digo: Não andeis cuidadosos da vossa vida, que comereis, nem para o vosso corpo, que vestireis. Não é mais a alma do que a comida, e o corpo mais do que o vestido? Olhai para as aves do céu, que não semeiam, nem segam, nem fazem provimentos nos celeiros; e, contudo, vosso Pai celestial as sustenta. Porventura não sois muito mais do que elas? E qual de vós, discorrendo, pode acrescentar um côvado à sua estatura? E por que andais vós solícitos pelo vestido? Considerai como crescem os lírios do campo; eles não trabalham nem fiam; digo-vos mais, que nem Salomão, em toda a sua glória, se cobriu jamais como um destes. Pois se ao feno do campo, que hoje é e amanhã é lançado no forno. Deus veste assim, quanto mais a vós, homens de pouca fé? Não vos aflijais, dizendo: Que comeremos, ou que beberemos, ou com que nos cobriremos? Porque os gentios é que se cansam por estas coisas. Porquanto vosso Pai sabe que tendes necessidade de todas elas. Buscai primeiramente o Reino de Deus e a sua justiça, e todas estas coisas se vos acrescentarão. E assim não andeis inquietos pelo dia de amanhã. Porque o dia de amanhã a si mesmo trará seu cuidado; ao dia basta a sua própria aflição. (Mateus,  19-21, 25-34).</a:t>
            </a:r>
            <a:endParaRPr lang="pt-BR" dirty="0" smtClean="0"/>
          </a:p>
          <a:p>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5</a:t>
            </a:fld>
            <a:endParaRPr lang="pt-BR" dirty="0"/>
          </a:p>
        </p:txBody>
      </p:sp>
    </p:spTree>
    <p:extLst>
      <p:ext uri="{BB962C8B-B14F-4D97-AF65-F5344CB8AC3E}">
        <p14:creationId xmlns:p14="http://schemas.microsoft.com/office/powerpoint/2010/main" val="239869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Uma das consequências</a:t>
            </a:r>
            <a:r>
              <a:rPr lang="pt-BR" baseline="0" dirty="0" smtClean="0"/>
              <a:t> da preocupação é o estado de ansiedade. A ansiedade pode levar uma pessoa a um estado de inquietação que o afetará físico, psíquico e espiritualmente. A ansiedade pode levar uma pessoas a um </a:t>
            </a:r>
            <a:r>
              <a:rPr lang="pt-BR" sz="1200" kern="1200" dirty="0" smtClean="0">
                <a:solidFill>
                  <a:schemeClr val="tx1"/>
                </a:solidFill>
                <a:latin typeface="+mn-lt"/>
                <a:ea typeface="+mn-ea"/>
                <a:cs typeface="+mn-cs"/>
              </a:rPr>
              <a:t>estado afetivo penoso, caracterizado pela expectativa de algum perigo que se revela indeterminado e impreciso, e diante do qual o indivíduo se julga indefeso.</a:t>
            </a:r>
            <a:r>
              <a:rPr lang="pt-BR" sz="1200" kern="1200" baseline="0" dirty="0" smtClean="0">
                <a:solidFill>
                  <a:schemeClr val="tx1"/>
                </a:solidFill>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6</a:t>
            </a:fld>
            <a:endParaRPr lang="pt-BR" dirty="0"/>
          </a:p>
        </p:txBody>
      </p:sp>
    </p:spTree>
    <p:extLst>
      <p:ext uri="{BB962C8B-B14F-4D97-AF65-F5344CB8AC3E}">
        <p14:creationId xmlns:p14="http://schemas.microsoft.com/office/powerpoint/2010/main" val="144295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Como consequência</a:t>
            </a:r>
            <a:r>
              <a:rPr lang="pt-BR" baseline="0" dirty="0" smtClean="0"/>
              <a:t> de um quadro de ansiedade, hoje há diversos indivíduos que desenvolvem transtornos de conduta ou comportamento que são patológicos e que podem se agravar se não forem tratados adequadamente.</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7</a:t>
            </a:fld>
            <a:endParaRPr lang="pt-BR" dirty="0"/>
          </a:p>
        </p:txBody>
      </p:sp>
    </p:spTree>
    <p:extLst>
      <p:ext uri="{BB962C8B-B14F-4D97-AF65-F5344CB8AC3E}">
        <p14:creationId xmlns:p14="http://schemas.microsoft.com/office/powerpoint/2010/main" val="290876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André Luiz ressalta a necessidade</a:t>
            </a:r>
            <a:r>
              <a:rPr lang="pt-BR" baseline="0" dirty="0" smtClean="0"/>
              <a:t> do auto controle, no sentido de que não devemos nos “pré ocupar” ou afligir por antecipação. Recomenda que façamos um exercício de nos lembrarmos de que muitos problemas em nossas existências são resolvidos sem que fizéssemos grandes esforços por resolvê-los.</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8</a:t>
            </a:fld>
            <a:endParaRPr lang="pt-BR" dirty="0"/>
          </a:p>
        </p:txBody>
      </p:sp>
    </p:spTree>
    <p:extLst>
      <p:ext uri="{BB962C8B-B14F-4D97-AF65-F5344CB8AC3E}">
        <p14:creationId xmlns:p14="http://schemas.microsoft.com/office/powerpoint/2010/main" val="3949258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Analisando,</a:t>
            </a:r>
            <a:r>
              <a:rPr lang="pt-BR" baseline="0" dirty="0" smtClean="0"/>
              <a:t> assim, os desafios que enfrentamos no dia-a-dia, devemos perceber que a preocupação, desespero e aflição não nos ajuda a encontrar solução para os problemas. Pelo contrário, nos impede ou dificulta encontrar soluções para eles. </a:t>
            </a:r>
            <a:endParaRPr lang="pt-BR" dirty="0"/>
          </a:p>
        </p:txBody>
      </p:sp>
      <p:sp>
        <p:nvSpPr>
          <p:cNvPr id="4" name="Espaço Reservado para Número de Slide 3"/>
          <p:cNvSpPr>
            <a:spLocks noGrp="1"/>
          </p:cNvSpPr>
          <p:nvPr>
            <p:ph type="sldNum" sz="quarter" idx="10"/>
          </p:nvPr>
        </p:nvSpPr>
        <p:spPr/>
        <p:txBody>
          <a:bodyPr/>
          <a:lstStyle/>
          <a:p>
            <a:fld id="{DC5CC024-3A5A-5D48-9441-697120A92A5B}" type="slidenum">
              <a:rPr lang="pt-BR" smtClean="0"/>
              <a:t>9</a:t>
            </a:fld>
            <a:endParaRPr lang="pt-BR" dirty="0"/>
          </a:p>
        </p:txBody>
      </p:sp>
    </p:spTree>
    <p:extLst>
      <p:ext uri="{BB962C8B-B14F-4D97-AF65-F5344CB8AC3E}">
        <p14:creationId xmlns:p14="http://schemas.microsoft.com/office/powerpoint/2010/main" val="275723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a:srcRect l="1241"/>
          <a:stretch/>
        </p:blipFill>
        <p:spPr>
          <a:xfrm>
            <a:off x="0" y="-6314"/>
            <a:ext cx="9157252" cy="6858000"/>
          </a:xfrm>
          <a:prstGeom prst="rect">
            <a:avLst/>
          </a:prstGeom>
        </p:spPr>
      </p:pic>
      <p:grpSp>
        <p:nvGrpSpPr>
          <p:cNvPr id="4" name="Grupo 3"/>
          <p:cNvGrpSpPr/>
          <p:nvPr userDrawn="1"/>
        </p:nvGrpSpPr>
        <p:grpSpPr>
          <a:xfrm>
            <a:off x="320966" y="4063745"/>
            <a:ext cx="4318269" cy="777195"/>
            <a:chOff x="320966" y="4063745"/>
            <a:chExt cx="4318269" cy="777195"/>
          </a:xfrm>
        </p:grpSpPr>
        <p:sp>
          <p:nvSpPr>
            <p:cNvPr id="17" name="Freeform 11"/>
            <p:cNvSpPr/>
            <p:nvPr userDrawn="1"/>
          </p:nvSpPr>
          <p:spPr>
            <a:xfrm rot="5400000" flipH="1" flipV="1">
              <a:off x="2067454" y="2333335"/>
              <a:ext cx="777195" cy="4238015"/>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p:nvSpPr>
          <p:spPr>
            <a:xfrm flipH="1" flipV="1">
              <a:off x="2817653" y="4063747"/>
              <a:ext cx="1821582" cy="728619"/>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320966" y="4063749"/>
              <a:ext cx="4254088" cy="728619"/>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descr="TitleCard.png"/>
          <p:cNvPicPr>
            <a:picLocks noChangeAspect="1"/>
          </p:cNvPicPr>
          <p:nvPr userDrawn="1"/>
        </p:nvPicPr>
        <p:blipFill>
          <a:blip r:embed="rId3"/>
          <a:stretch>
            <a:fillRect/>
          </a:stretch>
        </p:blipFill>
        <p:spPr>
          <a:xfrm>
            <a:off x="310423" y="1020284"/>
            <a:ext cx="4351534" cy="2902601"/>
          </a:xfrm>
          <a:prstGeom prst="rect">
            <a:avLst/>
          </a:prstGeom>
        </p:spPr>
      </p:pic>
      <p:sp>
        <p:nvSpPr>
          <p:cNvPr id="2" name="Title 1"/>
          <p:cNvSpPr>
            <a:spLocks noGrp="1"/>
          </p:cNvSpPr>
          <p:nvPr userDrawn="1">
            <p:ph type="ctrTitle"/>
          </p:nvPr>
        </p:nvSpPr>
        <p:spPr>
          <a:xfrm>
            <a:off x="503943" y="1544457"/>
            <a:ext cx="3839937" cy="1323318"/>
          </a:xfrm>
        </p:spPr>
        <p:txBody>
          <a:bodyPr anchor="b"/>
          <a:lstStyle>
            <a:lvl1pPr>
              <a:defRPr sz="4400">
                <a:solidFill>
                  <a:srgbClr val="3A4C86"/>
                </a:solidFill>
                <a:effectLst>
                  <a:outerShdw blurRad="63500" sx="102000" sy="102000" algn="ctr" rotWithShape="0">
                    <a:srgbClr val="FFFFFF">
                      <a:alpha val="40000"/>
                    </a:srgbClr>
                  </a:outerShdw>
                </a:effectLst>
                <a:latin typeface="SignPainter HouseScript" charset="0"/>
                <a:ea typeface="SignPainter HouseScript" charset="0"/>
                <a:cs typeface="SignPainter HouseScript" charset="0"/>
              </a:defRPr>
            </a:lvl1pPr>
          </a:lstStyle>
          <a:p>
            <a:r>
              <a:rPr lang="x-none" dirty="0" smtClean="0"/>
              <a:t>Click to edit Master title style</a:t>
            </a:r>
            <a:endParaRPr lang="en-US" dirty="0"/>
          </a:p>
        </p:txBody>
      </p:sp>
      <p:sp>
        <p:nvSpPr>
          <p:cNvPr id="3" name="Subtitle 2"/>
          <p:cNvSpPr>
            <a:spLocks noGrp="1"/>
          </p:cNvSpPr>
          <p:nvPr userDrawn="1">
            <p:ph type="subTitle" idx="1"/>
          </p:nvPr>
        </p:nvSpPr>
        <p:spPr>
          <a:xfrm>
            <a:off x="515989" y="2867775"/>
            <a:ext cx="3815844" cy="858146"/>
          </a:xfrm>
        </p:spPr>
        <p:txBody>
          <a:bodyPr>
            <a:normAutofit/>
          </a:bodyPr>
          <a:lstStyle>
            <a:lvl1pPr marL="0" indent="0" algn="ctr">
              <a:buNone/>
              <a:defRPr sz="2400">
                <a:solidFill>
                  <a:srgbClr val="000100"/>
                </a:solidFill>
                <a:latin typeface="SignPainter HouseScript" charset="0"/>
                <a:ea typeface="SignPainter HouseScript" charset="0"/>
                <a:cs typeface="SignPainter HouseScrip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
        <p:nvSpPr>
          <p:cNvPr id="5" name="Footer Placeholder 4"/>
          <p:cNvSpPr>
            <a:spLocks noGrp="1"/>
          </p:cNvSpPr>
          <p:nvPr userDrawn="1">
            <p:ph type="ftr" sz="quarter" idx="11"/>
          </p:nvPr>
        </p:nvSpPr>
        <p:spPr>
          <a:xfrm>
            <a:off x="515989" y="4061085"/>
            <a:ext cx="3815844" cy="735698"/>
          </a:xfrm>
        </p:spPr>
        <p:txBody>
          <a:bodyPr anchor="ctr"/>
          <a:lstStyle>
            <a:lvl1pPr algn="ctr">
              <a:defRPr sz="1400">
                <a:solidFill>
                  <a:schemeClr val="accent5">
                    <a:lumMod val="50000"/>
                  </a:schemeClr>
                </a:solidFill>
                <a:latin typeface="Candy Round BTN" charset="0"/>
                <a:ea typeface="Candy Round BTN" charset="0"/>
                <a:cs typeface="Candy Round BTN" charset="0"/>
              </a:defRPr>
            </a:lvl1pPr>
          </a:lstStyle>
          <a:p>
            <a:pPr>
              <a:defRPr/>
            </a:pPr>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4D8A003-5939-48DA-B176-4D2E8938E0C3}" type="datetimeFigureOut">
              <a:rPr lang="en-US" smtClean="0"/>
              <a:pPr/>
              <a:t>7/27/16</a:t>
            </a:fld>
            <a:endParaRPr lang="pt-BR" dirty="0"/>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fld id="{FF88731A-0CDC-4CD1-A17A-9628377B66A4}"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884DEEC-0A24-4247-8134-66CA1DBBAA85}" type="datetimeFigureOut">
              <a:rPr lang="en-US" smtClean="0"/>
              <a:pPr/>
              <a:t>7/27/16</a:t>
            </a:fld>
            <a:endParaRPr lang="pt-BR" dirty="0"/>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fld id="{87FEA82D-614C-4017-BE9B-049C40320A08}"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Content Placeholder 2"/>
          <p:cNvSpPr>
            <a:spLocks noGrp="1"/>
          </p:cNvSpPr>
          <p:nvPr>
            <p:ph idx="1"/>
          </p:nvPr>
        </p:nvSpPr>
        <p:spPr>
          <a:xfrm>
            <a:off x="551280" y="1879237"/>
            <a:ext cx="8041440" cy="4536709"/>
          </a:xfrm>
        </p:spPr>
        <p:txBody>
          <a:bodyPr>
            <a:normAutofit/>
          </a:bodyPr>
          <a:lstStyle>
            <a:lvl1pPr algn="just">
              <a:spcBef>
                <a:spcPts val="900"/>
              </a:spcBef>
              <a:defRPr sz="2800"/>
            </a:lvl1pPr>
            <a:lvl2pPr algn="just">
              <a:spcBef>
                <a:spcPts val="600"/>
              </a:spcBef>
              <a:buClr>
                <a:schemeClr val="accent2"/>
              </a:buClr>
              <a:defRPr sz="2400"/>
            </a:lvl2pPr>
            <a:lvl3pPr algn="just">
              <a:spcBef>
                <a:spcPts val="500"/>
              </a:spcBef>
              <a:buClr>
                <a:schemeClr val="accent3"/>
              </a:buClr>
              <a:defRPr sz="2400"/>
            </a:lvl3pPr>
            <a:lvl4pPr algn="just">
              <a:spcBef>
                <a:spcPts val="400"/>
              </a:spcBef>
              <a:buClr>
                <a:schemeClr val="accent4"/>
              </a:buClr>
              <a:defRPr sz="2000"/>
            </a:lvl4pPr>
            <a:lvl5pPr marL="269875" indent="0" algn="r">
              <a:spcBef>
                <a:spcPts val="600"/>
              </a:spcBef>
              <a:spcAft>
                <a:spcPts val="1200"/>
              </a:spcAft>
              <a:buNone/>
              <a:defRPr sz="1800">
                <a:solidFill>
                  <a:schemeClr val="tx1">
                    <a:lumMod val="50000"/>
                    <a:lumOff val="50000"/>
                  </a:schemeClr>
                </a:solidFill>
                <a:latin typeface="Candy Round BTN" charset="0"/>
                <a:ea typeface="Candy Round BTN" charset="0"/>
                <a:cs typeface="Candy Round BTN" charset="0"/>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a:xfrm>
            <a:off x="551280" y="6415946"/>
            <a:ext cx="2133600" cy="280616"/>
          </a:xfrm>
        </p:spPr>
        <p:txBody>
          <a:bodyPr/>
          <a:lstStyle/>
          <a:p>
            <a:fld id="{EBAE7230-4DA6-4308-8C9E-A4E46632E758}" type="datetimeFigureOut">
              <a:rPr lang="en-US" smtClean="0"/>
              <a:pPr/>
              <a:t>7/27/16</a:t>
            </a:fld>
            <a:endParaRPr lang="pt-BR" dirty="0"/>
          </a:p>
        </p:txBody>
      </p:sp>
      <p:sp>
        <p:nvSpPr>
          <p:cNvPr id="5" name="Footer Placeholder 4"/>
          <p:cNvSpPr>
            <a:spLocks noGrp="1"/>
          </p:cNvSpPr>
          <p:nvPr>
            <p:ph type="ftr" sz="quarter" idx="11"/>
          </p:nvPr>
        </p:nvSpPr>
        <p:spPr>
          <a:xfrm>
            <a:off x="3124200" y="6415946"/>
            <a:ext cx="2895600" cy="280616"/>
          </a:xfrm>
        </p:spPr>
        <p:txBody>
          <a:bodyPr/>
          <a:lstStyle/>
          <a:p>
            <a:pPr>
              <a:defRPr/>
            </a:pPr>
            <a:endParaRPr lang="pt-BR" dirty="0"/>
          </a:p>
        </p:txBody>
      </p:sp>
      <p:sp>
        <p:nvSpPr>
          <p:cNvPr id="6" name="Slide Number Placeholder 5"/>
          <p:cNvSpPr>
            <a:spLocks noGrp="1"/>
          </p:cNvSpPr>
          <p:nvPr>
            <p:ph type="sldNum" sz="quarter" idx="12"/>
          </p:nvPr>
        </p:nvSpPr>
        <p:spPr>
          <a:xfrm>
            <a:off x="6459120" y="6415946"/>
            <a:ext cx="2133600" cy="280616"/>
          </a:xfrm>
        </p:spPr>
        <p:txBody>
          <a:bodyPr/>
          <a:lstStyle/>
          <a:p>
            <a:fld id="{E7664603-9A64-4DE8-AF5C-E059C586B6D3}"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x-none"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normAutofit/>
          </a:bodyPr>
          <a:lstStyle>
            <a:lvl1pPr marL="0" indent="0" algn="ctr">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p:txBody>
          <a:bodyPr/>
          <a:lstStyle/>
          <a:p>
            <a:fld id="{5E52B295-801C-431E-BFAB-159468FC53CF}" type="datetimeFigureOut">
              <a:rPr lang="en-US" smtClean="0"/>
              <a:pPr/>
              <a:t>7/27/16</a:t>
            </a:fld>
            <a:endParaRPr lang="pt-BR" dirty="0"/>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fld id="{702B7265-E58E-4DDC-A272-967D25E48286}"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5" name="Date Placeholder 4"/>
          <p:cNvSpPr>
            <a:spLocks noGrp="1"/>
          </p:cNvSpPr>
          <p:nvPr>
            <p:ph type="dt" sz="half" idx="10"/>
          </p:nvPr>
        </p:nvSpPr>
        <p:spPr/>
        <p:txBody>
          <a:bodyPr/>
          <a:lstStyle/>
          <a:p>
            <a:fld id="{FDAB7F4E-2C0D-4FC9-979B-EBF7ECA647DD}" type="datetimeFigureOut">
              <a:rPr lang="en-US" smtClean="0"/>
              <a:pPr/>
              <a:t>7/27/16</a:t>
            </a:fld>
            <a:endParaRPr lang="pt-BR" dirty="0"/>
          </a:p>
        </p:txBody>
      </p:sp>
      <p:sp>
        <p:nvSpPr>
          <p:cNvPr id="6" name="Footer Placeholder 5"/>
          <p:cNvSpPr>
            <a:spLocks noGrp="1"/>
          </p:cNvSpPr>
          <p:nvPr>
            <p:ph type="ftr" sz="quarter" idx="11"/>
          </p:nvPr>
        </p:nvSpPr>
        <p:spPr/>
        <p:txBody>
          <a:bodyPr/>
          <a:lstStyle/>
          <a:p>
            <a:pPr>
              <a:defRPr/>
            </a:pPr>
            <a:endParaRPr lang="pt-BR" dirty="0"/>
          </a:p>
        </p:txBody>
      </p:sp>
      <p:sp>
        <p:nvSpPr>
          <p:cNvPr id="7" name="Slide Number Placeholder 6"/>
          <p:cNvSpPr>
            <a:spLocks noGrp="1"/>
          </p:cNvSpPr>
          <p:nvPr>
            <p:ph type="sldNum" sz="quarter" idx="12"/>
          </p:nvPr>
        </p:nvSpPr>
        <p:spPr/>
        <p:txBody>
          <a:bodyPr/>
          <a:lstStyle/>
          <a:p>
            <a:fld id="{28EB6667-2045-4A8F-884F-C26B0E4E12C0}" type="slidenum">
              <a:rPr lang="pt-BR" smtClean="0"/>
              <a:pPr/>
              <a:t>‹n.º›</a:t>
            </a:fld>
            <a:endParaRPr lang="pt-BR" dirty="0"/>
          </a:p>
        </p:txBody>
      </p:sp>
      <p:sp>
        <p:nvSpPr>
          <p:cNvPr id="9" name="Content Placeholder 8"/>
          <p:cNvSpPr>
            <a:spLocks noGrp="1"/>
          </p:cNvSpPr>
          <p:nvPr>
            <p:ph sz="quarter" idx="13"/>
          </p:nvPr>
        </p:nvSpPr>
        <p:spPr>
          <a:xfrm>
            <a:off x="841248" y="2039112"/>
            <a:ext cx="3657600" cy="395020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7" name="Date Placeholder 6"/>
          <p:cNvSpPr>
            <a:spLocks noGrp="1"/>
          </p:cNvSpPr>
          <p:nvPr>
            <p:ph type="dt" sz="half" idx="10"/>
          </p:nvPr>
        </p:nvSpPr>
        <p:spPr/>
        <p:txBody>
          <a:bodyPr/>
          <a:lstStyle/>
          <a:p>
            <a:fld id="{8E225424-02DB-41A9-A528-17363C879472}" type="datetimeFigureOut">
              <a:rPr lang="en-US" smtClean="0"/>
              <a:pPr/>
              <a:t>7/27/16</a:t>
            </a:fld>
            <a:endParaRPr lang="pt-BR" dirty="0"/>
          </a:p>
        </p:txBody>
      </p:sp>
      <p:sp>
        <p:nvSpPr>
          <p:cNvPr id="8" name="Footer Placeholder 7"/>
          <p:cNvSpPr>
            <a:spLocks noGrp="1"/>
          </p:cNvSpPr>
          <p:nvPr>
            <p:ph type="ftr" sz="quarter" idx="11"/>
          </p:nvPr>
        </p:nvSpPr>
        <p:spPr/>
        <p:txBody>
          <a:bodyPr/>
          <a:lstStyle/>
          <a:p>
            <a:pPr>
              <a:defRPr/>
            </a:pPr>
            <a:endParaRPr lang="pt-BR" dirty="0"/>
          </a:p>
        </p:txBody>
      </p:sp>
      <p:sp>
        <p:nvSpPr>
          <p:cNvPr id="9" name="Slide Number Placeholder 8"/>
          <p:cNvSpPr>
            <a:spLocks noGrp="1"/>
          </p:cNvSpPr>
          <p:nvPr>
            <p:ph type="sldNum" sz="quarter" idx="12"/>
          </p:nvPr>
        </p:nvSpPr>
        <p:spPr/>
        <p:txBody>
          <a:bodyPr/>
          <a:lstStyle/>
          <a:p>
            <a:fld id="{98559E29-0DAF-4FF7-B67A-2716FB39A7EC}" type="slidenum">
              <a:rPr lang="pt-BR" smtClean="0"/>
              <a:pPr/>
              <a:t>‹n.º›</a:t>
            </a:fld>
            <a:endParaRPr lang="pt-BR"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465E9F87-3603-4397-ACD0-E04F8AF6CC54}" type="datetimeFigureOut">
              <a:rPr lang="en-US" smtClean="0"/>
              <a:pPr/>
              <a:t>7/27/16</a:t>
            </a:fld>
            <a:endParaRPr lang="pt-BR" dirty="0"/>
          </a:p>
        </p:txBody>
      </p:sp>
      <p:sp>
        <p:nvSpPr>
          <p:cNvPr id="4" name="Footer Placeholder 3"/>
          <p:cNvSpPr>
            <a:spLocks noGrp="1"/>
          </p:cNvSpPr>
          <p:nvPr>
            <p:ph type="ftr" sz="quarter" idx="11"/>
          </p:nvPr>
        </p:nvSpPr>
        <p:spPr/>
        <p:txBody>
          <a:bodyPr/>
          <a:lstStyle/>
          <a:p>
            <a:pPr>
              <a:defRPr/>
            </a:pPr>
            <a:endParaRPr lang="pt-BR" dirty="0"/>
          </a:p>
        </p:txBody>
      </p:sp>
      <p:sp>
        <p:nvSpPr>
          <p:cNvPr id="5" name="Slide Number Placeholder 4"/>
          <p:cNvSpPr>
            <a:spLocks noGrp="1"/>
          </p:cNvSpPr>
          <p:nvPr>
            <p:ph type="sldNum" sz="quarter" idx="12"/>
          </p:nvPr>
        </p:nvSpPr>
        <p:spPr/>
        <p:txBody>
          <a:bodyPr/>
          <a:lstStyle/>
          <a:p>
            <a:fld id="{D5CC6C0D-5B5C-4FE0-AEBF-D9946E4E06BC}"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FD020-6B6F-42C2-8DF6-DB8B0142CE89}" type="datetimeFigureOut">
              <a:rPr lang="en-US" smtClean="0"/>
              <a:pPr/>
              <a:t>7/27/16</a:t>
            </a:fld>
            <a:endParaRPr lang="pt-BR" dirty="0"/>
          </a:p>
        </p:txBody>
      </p:sp>
      <p:sp>
        <p:nvSpPr>
          <p:cNvPr id="3" name="Footer Placeholder 2"/>
          <p:cNvSpPr>
            <a:spLocks noGrp="1"/>
          </p:cNvSpPr>
          <p:nvPr>
            <p:ph type="ftr" sz="quarter" idx="11"/>
          </p:nvPr>
        </p:nvSpPr>
        <p:spPr/>
        <p:txBody>
          <a:bodyPr/>
          <a:lstStyle/>
          <a:p>
            <a:pPr>
              <a:defRPr/>
            </a:pPr>
            <a:endParaRPr lang="pt-BR" dirty="0"/>
          </a:p>
        </p:txBody>
      </p:sp>
      <p:sp>
        <p:nvSpPr>
          <p:cNvPr id="4" name="Slide Number Placeholder 3"/>
          <p:cNvSpPr>
            <a:spLocks noGrp="1"/>
          </p:cNvSpPr>
          <p:nvPr>
            <p:ph type="sldNum" sz="quarter" idx="12"/>
          </p:nvPr>
        </p:nvSpPr>
        <p:spPr/>
        <p:txBody>
          <a:bodyPr/>
          <a:lstStyle/>
          <a:p>
            <a:fld id="{976A7033-D229-4A09-B517-EAA19115A545}"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x-none"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75DBBAE-3D88-4A92-BE98-E88AD9B4EDB5}" type="datetimeFigureOut">
              <a:rPr lang="en-US" smtClean="0"/>
              <a:pPr/>
              <a:t>7/27/16</a:t>
            </a:fld>
            <a:endParaRPr lang="pt-BR" dirty="0"/>
          </a:p>
        </p:txBody>
      </p:sp>
      <p:sp>
        <p:nvSpPr>
          <p:cNvPr id="6" name="Footer Placeholder 5"/>
          <p:cNvSpPr>
            <a:spLocks noGrp="1"/>
          </p:cNvSpPr>
          <p:nvPr>
            <p:ph type="ftr" sz="quarter" idx="11"/>
          </p:nvPr>
        </p:nvSpPr>
        <p:spPr/>
        <p:txBody>
          <a:bodyPr/>
          <a:lstStyle/>
          <a:p>
            <a:pPr>
              <a:defRPr/>
            </a:pPr>
            <a:endParaRPr lang="pt-BR" dirty="0"/>
          </a:p>
        </p:txBody>
      </p:sp>
      <p:sp>
        <p:nvSpPr>
          <p:cNvPr id="7" name="Slide Number Placeholder 6"/>
          <p:cNvSpPr>
            <a:spLocks noGrp="1"/>
          </p:cNvSpPr>
          <p:nvPr>
            <p:ph type="sldNum" sz="quarter" idx="12"/>
          </p:nvPr>
        </p:nvSpPr>
        <p:spPr/>
        <p:txBody>
          <a:bodyPr/>
          <a:lstStyle/>
          <a:p>
            <a:fld id="{348B3A06-926E-4214-ABFB-F740A542035F}"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x-none"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87818313-2036-4A97-8D0A-0CCBB5F3F08C}" type="datetimeFigureOut">
              <a:rPr lang="en-US" smtClean="0"/>
              <a:pPr/>
              <a:t>7/27/16</a:t>
            </a:fld>
            <a:endParaRPr lang="pt-BR" dirty="0"/>
          </a:p>
        </p:txBody>
      </p:sp>
      <p:sp>
        <p:nvSpPr>
          <p:cNvPr id="6" name="Footer Placeholder 5"/>
          <p:cNvSpPr>
            <a:spLocks noGrp="1"/>
          </p:cNvSpPr>
          <p:nvPr>
            <p:ph type="ftr" sz="quarter" idx="11"/>
          </p:nvPr>
        </p:nvSpPr>
        <p:spPr/>
        <p:txBody>
          <a:bodyPr/>
          <a:lstStyle/>
          <a:p>
            <a:pPr>
              <a:defRPr/>
            </a:pPr>
            <a:endParaRPr lang="pt-BR" dirty="0"/>
          </a:p>
        </p:txBody>
      </p:sp>
      <p:sp>
        <p:nvSpPr>
          <p:cNvPr id="7" name="Slide Number Placeholder 6"/>
          <p:cNvSpPr>
            <a:spLocks noGrp="1"/>
          </p:cNvSpPr>
          <p:nvPr>
            <p:ph type="sldNum" sz="quarter" idx="12"/>
          </p:nvPr>
        </p:nvSpPr>
        <p:spPr/>
        <p:txBody>
          <a:bodyPr/>
          <a:lstStyle/>
          <a:p>
            <a:fld id="{221104F9-71DC-41C9-923D-88620BDD024F}"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6" descr="Interior-Overlay.png"/>
          <p:cNvPicPr>
            <a:picLocks noChangeAspect="1"/>
          </p:cNvPicPr>
          <p:nvPr userDrawn="1"/>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x-none" dirty="0"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B83B4B1-560F-4C10-9EBB-C82D8D6745BD}" type="datetimeFigureOut">
              <a:rPr lang="en-US" smtClean="0"/>
              <a:pPr/>
              <a:t>7/27/16</a:t>
            </a:fld>
            <a:endParaRPr lang="pt-BR"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pt-BR"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4DD72AE-590D-481F-A257-0ECD258DCACA}"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800" kern="1200">
          <a:solidFill>
            <a:srgbClr val="3A4C86"/>
          </a:solidFill>
          <a:latin typeface="SignPainter HouseScript" charset="0"/>
          <a:ea typeface="SignPainter HouseScript" charset="0"/>
          <a:cs typeface="SignPainter HouseScript"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100000"/>
        <a:buFont typeface="Wingdings" charset="2"/>
        <a:buChar char="ü"/>
        <a:defRPr sz="3200" kern="1200">
          <a:solidFill>
            <a:schemeClr val="tx1">
              <a:lumMod val="75000"/>
              <a:lumOff val="25000"/>
            </a:schemeClr>
          </a:solidFill>
          <a:latin typeface="Candy Round BTN" charset="0"/>
          <a:ea typeface="Candy Round BTN" charset="0"/>
          <a:cs typeface="Candy Round BTN" charset="0"/>
        </a:defRPr>
      </a:lvl1pPr>
      <a:lvl2pPr marL="557784" indent="-228600" algn="l" defTabSz="457200" rtl="0" eaLnBrk="1" latinLnBrk="0" hangingPunct="1">
        <a:spcBef>
          <a:spcPct val="20000"/>
        </a:spcBef>
        <a:buClr>
          <a:schemeClr val="accent1"/>
        </a:buClr>
        <a:buSzPct val="100000"/>
        <a:buFont typeface="Wingdings" charset="2"/>
        <a:buChar char="ü"/>
        <a:defRPr sz="2800" kern="1200">
          <a:solidFill>
            <a:schemeClr val="tx1">
              <a:lumMod val="75000"/>
              <a:lumOff val="25000"/>
            </a:schemeClr>
          </a:solidFill>
          <a:latin typeface="Candy Round BTN" charset="0"/>
          <a:ea typeface="Candy Round BTN" charset="0"/>
          <a:cs typeface="Candy Round BTN" charset="0"/>
        </a:defRPr>
      </a:lvl2pPr>
      <a:lvl3pPr marL="822960" indent="-182880" algn="l" defTabSz="457200" rtl="0" eaLnBrk="1" latinLnBrk="0" hangingPunct="1">
        <a:spcBef>
          <a:spcPct val="20000"/>
        </a:spcBef>
        <a:buClr>
          <a:schemeClr val="accent1"/>
        </a:buClr>
        <a:buSzPct val="100000"/>
        <a:buFont typeface="Wingdings" charset="2"/>
        <a:buChar char="ü"/>
        <a:defRPr sz="2800" kern="1200">
          <a:solidFill>
            <a:schemeClr val="tx1">
              <a:lumMod val="75000"/>
              <a:lumOff val="25000"/>
            </a:schemeClr>
          </a:solidFill>
          <a:latin typeface="Candy Round BTN" charset="0"/>
          <a:ea typeface="Candy Round BTN" charset="0"/>
          <a:cs typeface="Candy Round BTN" charset="0"/>
        </a:defRPr>
      </a:lvl3pPr>
      <a:lvl4pPr marL="1097280" indent="-182880" algn="l" defTabSz="457200" rtl="0" eaLnBrk="1" latinLnBrk="0" hangingPunct="1">
        <a:spcBef>
          <a:spcPct val="20000"/>
        </a:spcBef>
        <a:buClr>
          <a:schemeClr val="accent1"/>
        </a:buClr>
        <a:buSzPct val="100000"/>
        <a:buFont typeface="Wingdings" charset="2"/>
        <a:buChar char="ü"/>
        <a:defRPr sz="2000" kern="1200">
          <a:solidFill>
            <a:schemeClr val="tx1">
              <a:lumMod val="75000"/>
              <a:lumOff val="25000"/>
            </a:schemeClr>
          </a:solidFill>
          <a:latin typeface="Candy Round BTN" charset="0"/>
          <a:ea typeface="Candy Round BTN" charset="0"/>
          <a:cs typeface="Candy Round BTN" charset="0"/>
        </a:defRPr>
      </a:lvl4pPr>
      <a:lvl5pPr marL="1417320" indent="-182880" algn="l" defTabSz="457200" rtl="0" eaLnBrk="1" latinLnBrk="0" hangingPunct="1">
        <a:spcBef>
          <a:spcPct val="20000"/>
        </a:spcBef>
        <a:buClr>
          <a:schemeClr val="accent1"/>
        </a:buClr>
        <a:buSzPct val="100000"/>
        <a:buFont typeface="Wingdings" charset="2"/>
        <a:buChar char="ü"/>
        <a:defRPr sz="1800" kern="1200" baseline="0">
          <a:solidFill>
            <a:schemeClr val="tx1">
              <a:lumMod val="75000"/>
              <a:lumOff val="25000"/>
            </a:schemeClr>
          </a:solidFill>
          <a:latin typeface="Candy Round BTN" charset="0"/>
          <a:ea typeface="Candy Round BTN" charset="0"/>
          <a:cs typeface="Candy Round BTN" charset="0"/>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r>
              <a:rPr lang="pt-BR" dirty="0" smtClean="0"/>
              <a:t>Preocupação e Ansiedade</a:t>
            </a:r>
            <a:endParaRPr lang="pt-BR" dirty="0" smtClean="0"/>
          </a:p>
        </p:txBody>
      </p:sp>
      <p:sp>
        <p:nvSpPr>
          <p:cNvPr id="18434" name="Subtitle 2"/>
          <p:cNvSpPr>
            <a:spLocks noGrp="1"/>
          </p:cNvSpPr>
          <p:nvPr>
            <p:ph type="subTitle" idx="1"/>
          </p:nvPr>
        </p:nvSpPr>
        <p:spPr/>
        <p:txBody>
          <a:bodyPr/>
          <a:lstStyle/>
          <a:p>
            <a:r>
              <a:rPr lang="pt-BR" dirty="0" smtClean="0"/>
              <a:t>As Dores da Alma</a:t>
            </a:r>
            <a:endParaRPr lang="pt-BR" dirty="0" smtClean="0"/>
          </a:p>
        </p:txBody>
      </p:sp>
      <p:sp>
        <p:nvSpPr>
          <p:cNvPr id="7" name="Footer Placeholder 6"/>
          <p:cNvSpPr>
            <a:spLocks noGrp="1"/>
          </p:cNvSpPr>
          <p:nvPr>
            <p:ph type="ftr" sz="quarter" idx="11"/>
          </p:nvPr>
        </p:nvSpPr>
        <p:spPr/>
        <p:txBody>
          <a:bodyPr/>
          <a:lstStyle/>
          <a:p>
            <a:r>
              <a:rPr lang="pt-BR" sz="1200" dirty="0"/>
              <a:t>Escola de Evangelização de Pacientes</a:t>
            </a:r>
          </a:p>
          <a:p>
            <a:r>
              <a:rPr lang="pt-BR" sz="1100" dirty="0" smtClean="0"/>
              <a:t>Grupo Espírita </a:t>
            </a:r>
            <a:r>
              <a:rPr lang="pt-BR" sz="1100" dirty="0" err="1" smtClean="0"/>
              <a:t>Guillon</a:t>
            </a:r>
            <a:r>
              <a:rPr lang="pt-BR" sz="1100" dirty="0" smtClean="0"/>
              <a:t> Ribeiro</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Recomendações para superar a preocupação e a ansiedade</a:t>
            </a:r>
            <a:endParaRPr lang="pt-BR" dirty="0"/>
          </a:p>
        </p:txBody>
      </p:sp>
      <p:sp>
        <p:nvSpPr>
          <p:cNvPr id="5" name="Espaço Reservado para Texto 4"/>
          <p:cNvSpPr>
            <a:spLocks noGrp="1"/>
          </p:cNvSpPr>
          <p:nvPr>
            <p:ph type="body" idx="1"/>
          </p:nvPr>
        </p:nvSpPr>
        <p:spPr/>
        <p:txBody>
          <a:bodyPr/>
          <a:lstStyle/>
          <a:p>
            <a:r>
              <a:rPr lang="pt-BR" dirty="0" smtClean="0"/>
              <a:t>À luz do </a:t>
            </a:r>
            <a:r>
              <a:rPr lang="pt-BR" dirty="0" smtClean="0"/>
              <a:t>Espiritismo.</a:t>
            </a:r>
            <a:endParaRPr lang="pt-BR" dirty="0"/>
          </a:p>
        </p:txBody>
      </p:sp>
    </p:spTree>
    <p:extLst>
      <p:ext uri="{BB962C8B-B14F-4D97-AF65-F5344CB8AC3E}">
        <p14:creationId xmlns:p14="http://schemas.microsoft.com/office/powerpoint/2010/main" val="98574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Respeite o ritmo da Vida</a:t>
            </a:r>
            <a:endParaRPr lang="pt-BR" dirty="0"/>
          </a:p>
        </p:txBody>
      </p:sp>
      <p:sp>
        <p:nvSpPr>
          <p:cNvPr id="3" name="Content Placeholder 2"/>
          <p:cNvSpPr>
            <a:spLocks noGrp="1"/>
          </p:cNvSpPr>
          <p:nvPr>
            <p:ph idx="1"/>
          </p:nvPr>
        </p:nvSpPr>
        <p:spPr>
          <a:xfrm>
            <a:off x="4572000" y="1879237"/>
            <a:ext cx="4020720" cy="4536709"/>
          </a:xfrm>
        </p:spPr>
        <p:txBody>
          <a:bodyPr/>
          <a:lstStyle/>
          <a:p>
            <a:r>
              <a:rPr lang="pt-BR" dirty="0" smtClean="0"/>
              <a:t>“Não tentes fazer de tua vida um caminho meticuloso, calculando tua existência minuciosamente, pois estarás prejudicando o ritmo natural dos acontecimentos.”</a:t>
            </a:r>
          </a:p>
          <a:p>
            <a:pPr lvl="4"/>
            <a:r>
              <a:rPr lang="pt-BR" dirty="0" smtClean="0"/>
              <a:t>(HAMMED. </a:t>
            </a:r>
            <a:r>
              <a:rPr lang="pt-BR" i="1" dirty="0" smtClean="0"/>
              <a:t>As Dores da Alma</a:t>
            </a:r>
            <a:r>
              <a:rPr lang="pt-BR" dirty="0"/>
              <a:t>, lição </a:t>
            </a:r>
            <a:br>
              <a:rPr lang="pt-BR" dirty="0"/>
            </a:br>
            <a:r>
              <a:rPr lang="pt-BR" dirty="0"/>
              <a:t>“Ansiedade”, </a:t>
            </a:r>
            <a:r>
              <a:rPr lang="pt-BR" dirty="0" smtClean="0"/>
              <a:t>2º </a:t>
            </a:r>
            <a:r>
              <a:rPr lang="pt-BR" dirty="0"/>
              <a:t>capítulo.)</a:t>
            </a:r>
            <a:endParaRPr lang="pt-BR" dirty="0"/>
          </a:p>
        </p:txBody>
      </p:sp>
      <p:pic>
        <p:nvPicPr>
          <p:cNvPr id="4" name="Picture 3"/>
          <p:cNvPicPr>
            <a:picLocks noChangeAspect="1"/>
          </p:cNvPicPr>
          <p:nvPr/>
        </p:nvPicPr>
        <p:blipFill>
          <a:blip r:embed="rId3"/>
          <a:stretch>
            <a:fillRect/>
          </a:stretch>
        </p:blipFill>
        <p:spPr>
          <a:xfrm>
            <a:off x="551280" y="1879237"/>
            <a:ext cx="3503293" cy="2798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7771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Não despreze o poder do pensamento</a:t>
            </a:r>
            <a:endParaRPr lang="pt-BR" dirty="0"/>
          </a:p>
        </p:txBody>
      </p:sp>
      <p:sp>
        <p:nvSpPr>
          <p:cNvPr id="3" name="Content Placeholder 2"/>
          <p:cNvSpPr>
            <a:spLocks noGrp="1"/>
          </p:cNvSpPr>
          <p:nvPr>
            <p:ph idx="1"/>
          </p:nvPr>
        </p:nvSpPr>
        <p:spPr>
          <a:xfrm>
            <a:off x="3509682" y="1879237"/>
            <a:ext cx="5083038" cy="4536709"/>
          </a:xfrm>
        </p:spPr>
        <p:txBody>
          <a:bodyPr/>
          <a:lstStyle/>
          <a:p>
            <a:r>
              <a:rPr lang="pt-BR" dirty="0" smtClean="0"/>
              <a:t>“As situações calamitosas que imaginamos apenas se materializarão, se as dramatizarmos constantemente. (...) Criaturas trágicas atrairão certamente a tragédia.”</a:t>
            </a:r>
          </a:p>
          <a:p>
            <a:pPr lvl="4"/>
            <a:r>
              <a:rPr lang="pt-BR" dirty="0" smtClean="0"/>
              <a:t>(HAMMED. </a:t>
            </a:r>
            <a:r>
              <a:rPr lang="pt-BR" i="1" dirty="0" smtClean="0"/>
              <a:t>As Dores da Alma</a:t>
            </a:r>
            <a:r>
              <a:rPr lang="pt-BR" dirty="0"/>
              <a:t>, lição </a:t>
            </a:r>
            <a:br>
              <a:rPr lang="pt-BR" dirty="0"/>
            </a:br>
            <a:r>
              <a:rPr lang="pt-BR" dirty="0"/>
              <a:t>“Ansiedade”, 1º capítulo.)</a:t>
            </a:r>
            <a:endParaRPr lang="pt-BR" dirty="0" smtClean="0"/>
          </a:p>
          <a:p>
            <a:endParaRPr lang="pt-BR" dirty="0"/>
          </a:p>
        </p:txBody>
      </p:sp>
      <p:pic>
        <p:nvPicPr>
          <p:cNvPr id="4" name="Picture 3"/>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51280" y="1879236"/>
            <a:ext cx="2527027" cy="453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3527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Cultive a paciência</a:t>
            </a:r>
            <a:endParaRPr lang="pt-BR" dirty="0"/>
          </a:p>
        </p:txBody>
      </p:sp>
      <p:sp>
        <p:nvSpPr>
          <p:cNvPr id="3" name="Content Placeholder 2"/>
          <p:cNvSpPr>
            <a:spLocks noGrp="1"/>
          </p:cNvSpPr>
          <p:nvPr>
            <p:ph idx="1"/>
          </p:nvPr>
        </p:nvSpPr>
        <p:spPr>
          <a:xfrm>
            <a:off x="551280" y="1879237"/>
            <a:ext cx="5244402" cy="4536709"/>
          </a:xfrm>
        </p:spPr>
        <p:txBody>
          <a:bodyPr/>
          <a:lstStyle/>
          <a:p>
            <a:r>
              <a:rPr lang="pt-BR" dirty="0" smtClean="0"/>
              <a:t>“Não tenhas pressa – a paciência te ajudará a atravessar o momento de crise e os frutos do amanhã serão proporcionais à tua paciência de agora.”</a:t>
            </a:r>
          </a:p>
          <a:p>
            <a:pPr lvl="4"/>
            <a:r>
              <a:rPr lang="pt-BR" dirty="0" smtClean="0"/>
              <a:t>(HAMMED. </a:t>
            </a:r>
            <a:r>
              <a:rPr lang="pt-BR" i="1" dirty="0" smtClean="0"/>
              <a:t>As Dores da Alma</a:t>
            </a:r>
            <a:r>
              <a:rPr lang="pt-BR" dirty="0"/>
              <a:t>, lição </a:t>
            </a:r>
            <a:br>
              <a:rPr lang="pt-BR" dirty="0"/>
            </a:br>
            <a:r>
              <a:rPr lang="pt-BR" dirty="0"/>
              <a:t>“Ansiedade”, </a:t>
            </a:r>
            <a:r>
              <a:rPr lang="pt-BR" dirty="0" smtClean="0"/>
              <a:t>2º </a:t>
            </a:r>
            <a:r>
              <a:rPr lang="pt-BR" dirty="0"/>
              <a:t>capítulo.)</a:t>
            </a:r>
            <a:endParaRPr lang="pt-BR" dirty="0" smtClean="0"/>
          </a:p>
          <a:p>
            <a:endParaRPr lang="pt-BR"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294" y="2060770"/>
            <a:ext cx="2349426" cy="356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3191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Veja o lado positivo da vida</a:t>
            </a:r>
            <a:endParaRPr lang="pt-BR" dirty="0"/>
          </a:p>
        </p:txBody>
      </p:sp>
      <p:sp>
        <p:nvSpPr>
          <p:cNvPr id="3" name="Espaço Reservado para Conteúdo 2"/>
          <p:cNvSpPr>
            <a:spLocks noGrp="1"/>
          </p:cNvSpPr>
          <p:nvPr>
            <p:ph idx="1"/>
          </p:nvPr>
        </p:nvSpPr>
        <p:spPr>
          <a:xfrm>
            <a:off x="551280" y="1879237"/>
            <a:ext cx="4370344" cy="4536709"/>
          </a:xfrm>
        </p:spPr>
        <p:txBody>
          <a:bodyPr/>
          <a:lstStyle/>
          <a:p>
            <a:r>
              <a:rPr lang="pt-BR" dirty="0" smtClean="0"/>
              <a:t>“Conte as bênçãos que lhe enriquecem a vida, em anotando os males que porventura lhe visitem o coração, para reconhecer o saldo imenso de vantagens a seu favor.</a:t>
            </a:r>
          </a:p>
          <a:p>
            <a:r>
              <a:rPr lang="pt-BR" dirty="0" smtClean="0"/>
              <a:t>Geralmente, o mal é o bem mal interpretado.”</a:t>
            </a:r>
          </a:p>
          <a:p>
            <a:pPr lvl="4"/>
            <a:r>
              <a:rPr lang="pt-BR" dirty="0" smtClean="0"/>
              <a:t>(ANDRÉ LUIZ. </a:t>
            </a:r>
            <a:r>
              <a:rPr lang="pt-BR" i="1" dirty="0" smtClean="0"/>
              <a:t>Sinal Verde</a:t>
            </a:r>
            <a:r>
              <a:rPr lang="pt-BR" dirty="0" smtClean="0"/>
              <a:t>, cap. 25)</a:t>
            </a:r>
          </a:p>
          <a:p>
            <a:endParaRPr lang="pt-BR" dirty="0" smtClean="0"/>
          </a:p>
          <a:p>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035" y="2030505"/>
            <a:ext cx="3267685" cy="2450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8079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Não tenha medo de errar</a:t>
            </a:r>
            <a:endParaRPr lang="pt-BR" dirty="0"/>
          </a:p>
        </p:txBody>
      </p:sp>
      <p:sp>
        <p:nvSpPr>
          <p:cNvPr id="3" name="Content Placeholder 2"/>
          <p:cNvSpPr>
            <a:spLocks noGrp="1"/>
          </p:cNvSpPr>
          <p:nvPr>
            <p:ph idx="1"/>
          </p:nvPr>
        </p:nvSpPr>
        <p:spPr>
          <a:xfrm>
            <a:off x="551280" y="1879237"/>
            <a:ext cx="3213896" cy="4536709"/>
          </a:xfrm>
        </p:spPr>
        <p:txBody>
          <a:bodyPr/>
          <a:lstStyle/>
          <a:p>
            <a:r>
              <a:rPr lang="pt-BR" dirty="0" smtClean="0"/>
              <a:t>“Experiência </a:t>
            </a:r>
            <a:r>
              <a:rPr lang="pt-BR" dirty="0" smtClean="0"/>
              <a:t>é</a:t>
            </a:r>
            <a:r>
              <a:rPr lang="pt-BR" dirty="0" smtClean="0"/>
              <a:t> a soma dos teus desacertos e desenganos.”</a:t>
            </a:r>
          </a:p>
          <a:p>
            <a:pPr lvl="4"/>
            <a:r>
              <a:rPr lang="pt-BR" dirty="0" smtClean="0"/>
              <a:t>(HAMMED. </a:t>
            </a:r>
            <a:r>
              <a:rPr lang="pt-BR" i="1" dirty="0" smtClean="0"/>
              <a:t>As Dores da Alma</a:t>
            </a:r>
            <a:r>
              <a:rPr lang="pt-BR" dirty="0"/>
              <a:t>, lição </a:t>
            </a:r>
            <a:br>
              <a:rPr lang="pt-BR" dirty="0"/>
            </a:br>
            <a:r>
              <a:rPr lang="pt-BR" dirty="0"/>
              <a:t>“Ansiedade”, </a:t>
            </a:r>
            <a:r>
              <a:rPr lang="pt-BR" dirty="0" smtClean="0"/>
              <a:t>2º </a:t>
            </a:r>
            <a:r>
              <a:rPr lang="pt-BR" dirty="0"/>
              <a:t>capítulo.)</a:t>
            </a:r>
            <a:endParaRPr lang="pt-BR" dirty="0" smtClean="0"/>
          </a:p>
        </p:txBody>
      </p:sp>
      <p:pic>
        <p:nvPicPr>
          <p:cNvPr id="5" name="Picture 4" descr="tumblr_loqtrf4rxi1qhehdmo1_5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958" y="2069779"/>
            <a:ext cx="4287762" cy="2718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8094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Confie na Providência Divina</a:t>
            </a:r>
            <a:endParaRPr lang="pt-BR" dirty="0"/>
          </a:p>
        </p:txBody>
      </p:sp>
      <p:sp>
        <p:nvSpPr>
          <p:cNvPr id="3" name="Content Placeholder 2"/>
          <p:cNvSpPr>
            <a:spLocks noGrp="1"/>
          </p:cNvSpPr>
          <p:nvPr>
            <p:ph idx="1"/>
          </p:nvPr>
        </p:nvSpPr>
        <p:spPr>
          <a:xfrm>
            <a:off x="336126" y="1996910"/>
            <a:ext cx="4883731" cy="4536709"/>
          </a:xfrm>
        </p:spPr>
        <p:txBody>
          <a:bodyPr>
            <a:normAutofit/>
          </a:bodyPr>
          <a:lstStyle/>
          <a:p>
            <a:pPr algn="just"/>
            <a:r>
              <a:rPr lang="pt-BR" dirty="0" smtClean="0"/>
              <a:t>“Cada </a:t>
            </a:r>
            <a:r>
              <a:rPr lang="pt-BR" dirty="0"/>
              <a:t>um transita pelo caminho certo, na hora exata, de acordo </a:t>
            </a:r>
            <a:r>
              <a:rPr lang="pt-BR" sz="2800" dirty="0"/>
              <a:t>com</a:t>
            </a:r>
            <a:r>
              <a:rPr lang="pt-BR" dirty="0"/>
              <a:t> seu estado evolutivo. </a:t>
            </a:r>
            <a:r>
              <a:rPr lang="pt-BR" dirty="0" smtClean="0"/>
              <a:t>Não </a:t>
            </a:r>
            <a:r>
              <a:rPr lang="pt-BR" dirty="0"/>
              <a:t>há com que nos preocuparmos; tudo está absolutamente correto, porque todos estamos amparados pela sabedoria providencial das Leis Divinas</a:t>
            </a:r>
            <a:r>
              <a:rPr lang="pt-BR" dirty="0" smtClean="0"/>
              <a:t>.”</a:t>
            </a:r>
          </a:p>
          <a:p>
            <a:pPr lvl="4"/>
            <a:r>
              <a:rPr lang="pt-BR" dirty="0" smtClean="0"/>
              <a:t>(</a:t>
            </a:r>
            <a:r>
              <a:rPr lang="pt-BR" dirty="0" smtClean="0"/>
              <a:t>HAMMED. </a:t>
            </a:r>
            <a:r>
              <a:rPr lang="pt-BR" i="1" dirty="0"/>
              <a:t>As Dores da Alma</a:t>
            </a:r>
            <a:r>
              <a:rPr lang="pt-BR" dirty="0"/>
              <a:t>, </a:t>
            </a:r>
            <a:r>
              <a:rPr lang="pt-BR" dirty="0"/>
              <a:t>lição </a:t>
            </a:r>
            <a:br>
              <a:rPr lang="pt-BR" dirty="0"/>
            </a:br>
            <a:r>
              <a:rPr lang="pt-BR" dirty="0"/>
              <a:t>“Ansiedade”, 1º capítulo.)</a:t>
            </a:r>
            <a:endParaRPr lang="pt-BR" dirty="0"/>
          </a:p>
          <a:p>
            <a:endParaRPr lang="pt-BR" dirty="0"/>
          </a:p>
        </p:txBody>
      </p:sp>
      <p:pic>
        <p:nvPicPr>
          <p:cNvPr id="4" name="Picture 3"/>
          <p:cNvPicPr>
            <a:picLocks noChangeAspect="1"/>
          </p:cNvPicPr>
          <p:nvPr/>
        </p:nvPicPr>
        <p:blipFill rotWithShape="1">
          <a:blip r:embed="rId3"/>
          <a:srcRect l="22743"/>
          <a:stretch/>
        </p:blipFill>
        <p:spPr>
          <a:xfrm>
            <a:off x="5435010" y="2741851"/>
            <a:ext cx="3157710" cy="2730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268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Siga adiante</a:t>
            </a:r>
            <a:endParaRPr lang="pt-BR" dirty="0"/>
          </a:p>
        </p:txBody>
      </p:sp>
      <p:sp>
        <p:nvSpPr>
          <p:cNvPr id="3" name="Espaço Reservado para Conteúdo 2"/>
          <p:cNvSpPr>
            <a:spLocks noGrp="1"/>
          </p:cNvSpPr>
          <p:nvPr>
            <p:ph idx="1"/>
          </p:nvPr>
        </p:nvSpPr>
        <p:spPr>
          <a:xfrm>
            <a:off x="551280" y="1879237"/>
            <a:ext cx="4477920" cy="4536709"/>
          </a:xfrm>
        </p:spPr>
        <p:txBody>
          <a:bodyPr/>
          <a:lstStyle/>
          <a:p>
            <a:r>
              <a:rPr lang="pt-BR" dirty="0" smtClean="0"/>
              <a:t>“Por maior lhe seja o fardo do sofrimento, lembre-se de que Deus, que aguentou com você ontem, aguentará também hoje.”</a:t>
            </a:r>
          </a:p>
          <a:p>
            <a:pPr lvl="4"/>
            <a:r>
              <a:rPr lang="pt-BR" dirty="0" smtClean="0"/>
              <a:t>(ANDRÉ LUIZ. </a:t>
            </a:r>
            <a:r>
              <a:rPr lang="pt-BR" i="1" dirty="0" smtClean="0"/>
              <a:t>Sinal Verde</a:t>
            </a:r>
            <a:r>
              <a:rPr lang="pt-BR" dirty="0" smtClean="0"/>
              <a:t>, cap. 25)</a:t>
            </a:r>
          </a:p>
          <a:p>
            <a:endParaRPr lang="pt-BR" dirty="0" smtClean="0"/>
          </a:p>
          <a:p>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170" y="2048436"/>
            <a:ext cx="287655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8827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Trabalho como antídoto para a ansiedade</a:t>
            </a:r>
            <a:endParaRPr lang="pt-BR" dirty="0"/>
          </a:p>
        </p:txBody>
      </p:sp>
      <p:sp>
        <p:nvSpPr>
          <p:cNvPr id="3" name="Espaço Reservado para Conteúdo 2"/>
          <p:cNvSpPr>
            <a:spLocks noGrp="1"/>
          </p:cNvSpPr>
          <p:nvPr>
            <p:ph idx="1"/>
          </p:nvPr>
        </p:nvSpPr>
        <p:spPr>
          <a:xfrm>
            <a:off x="3724835" y="1879237"/>
            <a:ext cx="4867884" cy="4536709"/>
          </a:xfrm>
        </p:spPr>
        <p:txBody>
          <a:bodyPr/>
          <a:lstStyle/>
          <a:p>
            <a:r>
              <a:rPr lang="pt-BR" dirty="0" smtClean="0"/>
              <a:t>“Trabalhe antes, durante e depois de qualquer crise e o trabalho garantirá sua paz. (...)</a:t>
            </a:r>
          </a:p>
          <a:p>
            <a:r>
              <a:rPr lang="pt-BR" dirty="0" smtClean="0"/>
              <a:t>Em qualquer fracasso, compreenda que se você pode trabalhar, pode igualmente servir, e quem pode servir carrega consigo um tesouro nas mãos.”</a:t>
            </a:r>
          </a:p>
          <a:p>
            <a:pPr lvl="4"/>
            <a:r>
              <a:rPr lang="pt-BR" dirty="0" smtClean="0"/>
              <a:t>(ANDRÉ LUIZ. </a:t>
            </a:r>
            <a:r>
              <a:rPr lang="pt-BR" i="1" dirty="0" smtClean="0"/>
              <a:t>Sinal Verde</a:t>
            </a:r>
            <a:r>
              <a:rPr lang="pt-BR" dirty="0" smtClean="0"/>
              <a:t>, cap. 25)</a:t>
            </a:r>
          </a:p>
          <a:p>
            <a:endParaRPr lang="pt-BR" dirty="0" smtClean="0"/>
          </a:p>
          <a:p>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80" y="2017058"/>
            <a:ext cx="2918371" cy="2756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3654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lição dos chuchus</a:t>
            </a:r>
            <a:endParaRPr lang="pt-BR" dirty="0"/>
          </a:p>
        </p:txBody>
      </p:sp>
      <p:sp>
        <p:nvSpPr>
          <p:cNvPr id="3" name="Espaço Reservado para Conteúdo 2"/>
          <p:cNvSpPr>
            <a:spLocks noGrp="1"/>
          </p:cNvSpPr>
          <p:nvPr>
            <p:ph idx="1"/>
          </p:nvPr>
        </p:nvSpPr>
        <p:spPr/>
        <p:txBody>
          <a:bodyPr>
            <a:normAutofit fontScale="85000" lnSpcReduction="10000"/>
          </a:bodyPr>
          <a:lstStyle/>
          <a:p>
            <a:pPr marL="0" indent="0">
              <a:buNone/>
            </a:pPr>
            <a:r>
              <a:rPr lang="pt-BR" dirty="0" smtClean="0"/>
              <a:t>Dona Maria Pena, que era viúva do Raimundo, irmão do Chico, julgava que este era um </a:t>
            </a:r>
            <a:r>
              <a:rPr lang="pt-BR" i="1" dirty="0" smtClean="0"/>
              <a:t>mão aberta</a:t>
            </a:r>
            <a:r>
              <a:rPr lang="pt-BR" dirty="0" smtClean="0"/>
              <a:t>...</a:t>
            </a:r>
          </a:p>
          <a:p>
            <a:pPr marL="0" indent="0">
              <a:buNone/>
            </a:pPr>
            <a:r>
              <a:rPr lang="pt-BR" dirty="0" smtClean="0"/>
              <a:t>Não era muito crente do </a:t>
            </a:r>
            <a:r>
              <a:rPr lang="pt-BR" i="1" dirty="0" smtClean="0"/>
              <a:t>dar sem receber</a:t>
            </a:r>
            <a:r>
              <a:rPr lang="pt-BR" dirty="0" smtClean="0"/>
              <a:t>. E, certa manhã, em que, sobremodo, sentia a missão do médium, que muito estimava, disse-lhe:</a:t>
            </a:r>
          </a:p>
          <a:p>
            <a:pPr marL="0" indent="0">
              <a:buNone/>
            </a:pPr>
            <a:r>
              <a:rPr lang="pt-BR" dirty="0" smtClean="0"/>
              <a:t>— Chico, não acredito muito nas suas teorias de servir, de ajudar, de dar e dar sempre, sem uma recompensa. Não vejo nada que você receba em troca do que faz, do que dá, do que realiza...</a:t>
            </a:r>
          </a:p>
          <a:p>
            <a:pPr marL="0" indent="0">
              <a:buNone/>
            </a:pPr>
            <a:r>
              <a:rPr lang="pt-BR" dirty="0" smtClean="0"/>
              <a:t>— Mas tudo quanto fazemos com sinceridade e amor no coração, Deus abençoa. E, sempre que distribuímos, que damos com a direita sem a esquerda ver, fazemos uma boa ação e, mais cedo ou mais tarde, receberemos a resposta do Pai. </a:t>
            </a:r>
            <a:r>
              <a:rPr lang="pt-BR" b="1" dirty="0" smtClean="0"/>
              <a:t>Pode crer que quem faz o bem, além de viver no bem, colhe o bem.</a:t>
            </a:r>
            <a:endParaRPr lang="pt-BR" b="1" dirty="0"/>
          </a:p>
        </p:txBody>
      </p:sp>
    </p:spTree>
    <p:extLst>
      <p:ext uri="{BB962C8B-B14F-4D97-AF65-F5344CB8AC3E}">
        <p14:creationId xmlns:p14="http://schemas.microsoft.com/office/powerpoint/2010/main" val="29888910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Preocupação</a:t>
            </a:r>
            <a:endParaRPr lang="pt-BR" dirty="0"/>
          </a:p>
        </p:txBody>
      </p:sp>
      <p:sp>
        <p:nvSpPr>
          <p:cNvPr id="7" name="Retângulo 6"/>
          <p:cNvSpPr/>
          <p:nvPr/>
        </p:nvSpPr>
        <p:spPr>
          <a:xfrm>
            <a:off x="1243539" y="2347520"/>
            <a:ext cx="6691837" cy="4026385"/>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orma livre 7"/>
          <p:cNvSpPr/>
          <p:nvPr/>
        </p:nvSpPr>
        <p:spPr>
          <a:xfrm>
            <a:off x="1351388" y="2799630"/>
            <a:ext cx="2532148" cy="2958534"/>
          </a:xfrm>
          <a:custGeom>
            <a:avLst/>
            <a:gdLst>
              <a:gd name="connsiteX0" fmla="*/ 0 w 3107473"/>
              <a:gd name="connsiteY0" fmla="*/ 0 h 2958534"/>
              <a:gd name="connsiteX1" fmla="*/ 3107473 w 3107473"/>
              <a:gd name="connsiteY1" fmla="*/ 0 h 2958534"/>
              <a:gd name="connsiteX2" fmla="*/ 3107473 w 3107473"/>
              <a:gd name="connsiteY2" fmla="*/ 2958534 h 2958534"/>
              <a:gd name="connsiteX3" fmla="*/ 0 w 3107473"/>
              <a:gd name="connsiteY3" fmla="*/ 2958534 h 2958534"/>
              <a:gd name="connsiteX4" fmla="*/ 0 w 3107473"/>
              <a:gd name="connsiteY4" fmla="*/ 0 h 295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473" h="2958534">
                <a:moveTo>
                  <a:pt x="0" y="0"/>
                </a:moveTo>
                <a:lnTo>
                  <a:pt x="3107473" y="0"/>
                </a:lnTo>
                <a:lnTo>
                  <a:pt x="3107473" y="2958534"/>
                </a:lnTo>
                <a:lnTo>
                  <a:pt x="0" y="2958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40005" rIns="40005" bIns="40005" numCol="1" spcCol="1270" anchor="t" anchorCtr="0">
            <a:noAutofit/>
          </a:bodyPr>
          <a:lstStyle/>
          <a:p>
            <a:pPr marL="174625" lvl="0" defTabSz="1066800">
              <a:lnSpc>
                <a:spcPct val="90000"/>
              </a:lnSpc>
              <a:spcAft>
                <a:spcPct val="35000"/>
              </a:spcAft>
            </a:pPr>
            <a:r>
              <a:rPr lang="pt-BR" sz="2400" b="1" dirty="0" smtClean="0">
                <a:latin typeface="Candy Round BTN" charset="0"/>
                <a:ea typeface="Candy Round BTN" charset="0"/>
                <a:cs typeface="Candy Round BTN" charset="0"/>
              </a:rPr>
              <a:t>Preocupação</a:t>
            </a:r>
            <a:endParaRPr lang="pt-BR" sz="2400" b="1" dirty="0">
              <a:latin typeface="Candy Round BTN" charset="0"/>
              <a:ea typeface="Candy Round BTN" charset="0"/>
              <a:cs typeface="Candy Round BTN" charset="0"/>
            </a:endParaRPr>
          </a:p>
          <a:p>
            <a:pPr marL="174625" lvl="0" defTabSz="1066800">
              <a:lnSpc>
                <a:spcPct val="90000"/>
              </a:lnSpc>
              <a:spcAft>
                <a:spcPct val="35000"/>
              </a:spcAft>
            </a:pPr>
            <a:r>
              <a:rPr lang="pt-BR" sz="2000" dirty="0" smtClean="0">
                <a:latin typeface="Candy Round BTN" charset="0"/>
                <a:ea typeface="Candy Round BTN" charset="0"/>
                <a:cs typeface="Candy Round BTN" charset="0"/>
              </a:rPr>
              <a:t>* Do </a:t>
            </a:r>
            <a:r>
              <a:rPr lang="pt-BR" sz="2000" dirty="0">
                <a:latin typeface="Candy Round BTN" charset="0"/>
                <a:ea typeface="Candy Round BTN" charset="0"/>
                <a:cs typeface="Candy Round BTN" charset="0"/>
              </a:rPr>
              <a:t>latim </a:t>
            </a:r>
            <a:r>
              <a:rPr lang="pt-BR" sz="2000" i="1" dirty="0">
                <a:solidFill>
                  <a:schemeClr val="bg1">
                    <a:lumMod val="50000"/>
                  </a:schemeClr>
                </a:solidFill>
                <a:latin typeface="Candy Round BTN" charset="0"/>
                <a:ea typeface="Candy Round BTN" charset="0"/>
                <a:cs typeface="Candy Round BTN" charset="0"/>
              </a:rPr>
              <a:t>praeoccupatio</a:t>
            </a:r>
            <a:r>
              <a:rPr lang="pt-BR" sz="2000" dirty="0">
                <a:latin typeface="Candy Round BTN" charset="0"/>
                <a:ea typeface="Candy Round BTN" charset="0"/>
                <a:cs typeface="Candy Round BTN" charset="0"/>
              </a:rPr>
              <a:t>, </a:t>
            </a:r>
            <a:r>
              <a:rPr lang="pt-BR" sz="2000" i="1" dirty="0">
                <a:solidFill>
                  <a:srgbClr val="7F7F7F"/>
                </a:solidFill>
                <a:latin typeface="Candy Round BTN" charset="0"/>
                <a:ea typeface="Candy Round BTN" charset="0"/>
                <a:cs typeface="Candy Round BTN" charset="0"/>
              </a:rPr>
              <a:t>-</a:t>
            </a:r>
            <a:r>
              <a:rPr lang="pt-BR" sz="2000" i="1" dirty="0">
                <a:solidFill>
                  <a:srgbClr val="7F7F7F"/>
                </a:solidFill>
                <a:latin typeface="Candy Round BTN" charset="0"/>
                <a:ea typeface="Candy Round BTN" charset="0"/>
                <a:cs typeface="Candy Round BTN" charset="0"/>
              </a:rPr>
              <a:t>onis</a:t>
            </a:r>
            <a:r>
              <a:rPr lang="pt-BR" sz="2000" dirty="0">
                <a:latin typeface="Candy Round BTN" charset="0"/>
                <a:ea typeface="Candy Round BTN" charset="0"/>
                <a:cs typeface="Candy Round BTN" charset="0"/>
              </a:rPr>
              <a:t>, </a:t>
            </a:r>
          </a:p>
          <a:p>
            <a:pPr marL="174625" lvl="0" defTabSz="1066800">
              <a:lnSpc>
                <a:spcPct val="90000"/>
              </a:lnSpc>
              <a:spcAft>
                <a:spcPct val="35000"/>
              </a:spcAft>
            </a:pPr>
            <a:r>
              <a:rPr lang="pt-BR" sz="2000" dirty="0">
                <a:solidFill>
                  <a:srgbClr val="A63212"/>
                </a:solidFill>
                <a:latin typeface="Candy Round BTN" charset="0"/>
                <a:ea typeface="Candy Round BTN" charset="0"/>
                <a:cs typeface="Candy Round BTN" charset="0"/>
              </a:rPr>
              <a:t>* Ocupação prévia</a:t>
            </a:r>
            <a:r>
              <a:rPr lang="pt-BR" sz="2000" dirty="0" smtClean="0">
                <a:latin typeface="Candy Round BTN" charset="0"/>
                <a:ea typeface="Candy Round BTN" charset="0"/>
                <a:cs typeface="Candy Round BTN" charset="0"/>
              </a:rPr>
              <a:t>.</a:t>
            </a:r>
            <a:endParaRPr lang="pt-BR" sz="2000" dirty="0">
              <a:latin typeface="Candy Round BTN" charset="0"/>
              <a:ea typeface="Candy Round BTN" charset="0"/>
              <a:cs typeface="Candy Round BTN" charset="0"/>
            </a:endParaRPr>
          </a:p>
        </p:txBody>
      </p:sp>
      <p:sp>
        <p:nvSpPr>
          <p:cNvPr id="9" name="Forma livre 8"/>
          <p:cNvSpPr/>
          <p:nvPr/>
        </p:nvSpPr>
        <p:spPr>
          <a:xfrm>
            <a:off x="3991386" y="2684738"/>
            <a:ext cx="3592755" cy="3487462"/>
          </a:xfrm>
          <a:custGeom>
            <a:avLst/>
            <a:gdLst>
              <a:gd name="connsiteX0" fmla="*/ 0 w 3107473"/>
              <a:gd name="connsiteY0" fmla="*/ 0 h 2958534"/>
              <a:gd name="connsiteX1" fmla="*/ 3107473 w 3107473"/>
              <a:gd name="connsiteY1" fmla="*/ 0 h 2958534"/>
              <a:gd name="connsiteX2" fmla="*/ 3107473 w 3107473"/>
              <a:gd name="connsiteY2" fmla="*/ 2958534 h 2958534"/>
              <a:gd name="connsiteX3" fmla="*/ 0 w 3107473"/>
              <a:gd name="connsiteY3" fmla="*/ 2958534 h 2958534"/>
              <a:gd name="connsiteX4" fmla="*/ 0 w 3107473"/>
              <a:gd name="connsiteY4" fmla="*/ 0 h 295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473" h="2958534">
                <a:moveTo>
                  <a:pt x="0" y="0"/>
                </a:moveTo>
                <a:lnTo>
                  <a:pt x="3107473" y="0"/>
                </a:lnTo>
                <a:lnTo>
                  <a:pt x="3107473" y="2958534"/>
                </a:lnTo>
                <a:lnTo>
                  <a:pt x="0" y="29585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just" defTabSz="933450">
              <a:lnSpc>
                <a:spcPct val="90000"/>
              </a:lnSpc>
              <a:spcAft>
                <a:spcPct val="35000"/>
              </a:spcAft>
            </a:pPr>
            <a:r>
              <a:rPr lang="pt-BR" sz="2400" dirty="0">
                <a:latin typeface="Candy Round BTN" charset="0"/>
                <a:ea typeface="Candy Round BTN" charset="0"/>
                <a:cs typeface="Candy Round BTN" charset="0"/>
              </a:rPr>
              <a:t>“No entanto, </a:t>
            </a:r>
            <a:r>
              <a:rPr lang="pt-BR" sz="2400" dirty="0" smtClean="0">
                <a:latin typeface="Candy Round BTN" charset="0"/>
                <a:ea typeface="Candy Round BTN" charset="0"/>
                <a:cs typeface="Candy Round BTN" charset="0"/>
              </a:rPr>
              <a:t>é</a:t>
            </a:r>
            <a:r>
              <a:rPr lang="pt-BR" sz="2400" dirty="0" smtClean="0">
                <a:latin typeface="Candy Round BTN" charset="0"/>
                <a:ea typeface="Candy Round BTN" charset="0"/>
                <a:cs typeface="Candy Round BTN" charset="0"/>
              </a:rPr>
              <a:t> </a:t>
            </a:r>
            <a:r>
              <a:rPr lang="pt-BR" sz="2400" dirty="0">
                <a:latin typeface="Candy Round BTN" charset="0"/>
                <a:ea typeface="Candy Round BTN" charset="0"/>
                <a:cs typeface="Candy Round BTN" charset="0"/>
              </a:rPr>
              <a:t>importante não confundirmos preocupação com prudência ou cautela. A </a:t>
            </a:r>
            <a:r>
              <a:rPr lang="pt-BR" sz="2400" dirty="0">
                <a:solidFill>
                  <a:schemeClr val="accent1"/>
                </a:solidFill>
                <a:latin typeface="Candy Round BTN" charset="0"/>
                <a:ea typeface="Candy Round BTN" charset="0"/>
                <a:cs typeface="Candy Round BTN" charset="0"/>
              </a:rPr>
              <a:t>previdência e o </a:t>
            </a:r>
            <a:r>
              <a:rPr lang="pt-BR" sz="2400" dirty="0" smtClean="0">
                <a:solidFill>
                  <a:schemeClr val="accent1"/>
                </a:solidFill>
                <a:latin typeface="Candy Round BTN" charset="0"/>
                <a:ea typeface="Candy Round BTN" charset="0"/>
                <a:cs typeface="Candy Round BTN" charset="0"/>
              </a:rPr>
              <a:t>planejamento</a:t>
            </a:r>
            <a:r>
              <a:rPr lang="pt-BR" sz="2400" dirty="0">
                <a:latin typeface="Candy Round BTN" charset="0"/>
                <a:ea typeface="Candy Round BTN" charset="0"/>
                <a:cs typeface="Candy Round BTN" charset="0"/>
              </a:rPr>
              <a:t>,</a:t>
            </a:r>
            <a:r>
              <a:rPr lang="pt-BR" sz="2400" dirty="0" smtClean="0">
                <a:latin typeface="Candy Round BTN" charset="0"/>
                <a:ea typeface="Candy Round BTN" charset="0"/>
                <a:cs typeface="Candy Round BTN" charset="0"/>
              </a:rPr>
              <a:t> </a:t>
            </a:r>
            <a:r>
              <a:rPr lang="pt-BR" sz="2400" dirty="0">
                <a:latin typeface="Candy Round BTN" charset="0"/>
                <a:ea typeface="Candy Round BTN" charset="0"/>
                <a:cs typeface="Candy Round BTN" charset="0"/>
              </a:rPr>
              <a:t>para que possamos atingir um futuro promissor, são desejos naturais dos homens de bom senso</a:t>
            </a:r>
            <a:r>
              <a:rPr lang="pt-BR" sz="2400" dirty="0" smtClean="0">
                <a:latin typeface="Candy Round BTN" charset="0"/>
                <a:ea typeface="Candy Round BTN" charset="0"/>
                <a:cs typeface="Candy Round BTN" charset="0"/>
              </a:rPr>
              <a:t>.”</a:t>
            </a:r>
            <a:endParaRPr lang="pt-BR" sz="1600" dirty="0">
              <a:latin typeface="Candy Round BTN" charset="0"/>
              <a:ea typeface="Candy Round BTN" charset="0"/>
              <a:cs typeface="Candy Round BTN" charset="0"/>
            </a:endParaRPr>
          </a:p>
          <a:p>
            <a:pPr lvl="0" algn="r" defTabSz="933450">
              <a:lnSpc>
                <a:spcPct val="90000"/>
              </a:lnSpc>
              <a:spcAft>
                <a:spcPct val="35000"/>
              </a:spcAft>
            </a:pPr>
            <a:r>
              <a:rPr lang="pt-BR" sz="1600" dirty="0">
                <a:latin typeface="Candy Round BTN" charset="0"/>
                <a:ea typeface="Candy Round BTN" charset="0"/>
                <a:cs typeface="Candy Round BTN" charset="0"/>
              </a:rPr>
              <a:t>(HAMMED. </a:t>
            </a:r>
            <a:r>
              <a:rPr lang="pt-BR" sz="1600" i="1" dirty="0">
                <a:latin typeface="Candy Round BTN" charset="0"/>
                <a:ea typeface="Candy Round BTN" charset="0"/>
                <a:cs typeface="Candy Round BTN" charset="0"/>
              </a:rPr>
              <a:t>As Dores da Alma</a:t>
            </a:r>
            <a:r>
              <a:rPr lang="pt-BR" sz="1600" dirty="0">
                <a:latin typeface="Candy Round BTN" charset="0"/>
                <a:ea typeface="Candy Round BTN" charset="0"/>
                <a:cs typeface="Candy Round BTN" charset="0"/>
              </a:rPr>
              <a:t>, </a:t>
            </a:r>
            <a:r>
              <a:rPr lang="pt-BR" sz="1600" dirty="0" smtClean="0">
                <a:latin typeface="Candy Round BTN" charset="0"/>
                <a:ea typeface="Candy Round BTN" charset="0"/>
                <a:cs typeface="Candy Round BTN" charset="0"/>
              </a:rPr>
              <a:t>li</a:t>
            </a:r>
            <a:r>
              <a:rPr lang="pt-BR" sz="1600" dirty="0" smtClean="0">
                <a:latin typeface="Candy Round BTN" charset="0"/>
                <a:ea typeface="Candy Round BTN" charset="0"/>
                <a:cs typeface="Candy Round BTN" charset="0"/>
              </a:rPr>
              <a:t>ção </a:t>
            </a:r>
            <a:br>
              <a:rPr lang="pt-BR" sz="1600" dirty="0" smtClean="0">
                <a:latin typeface="Candy Round BTN" charset="0"/>
                <a:ea typeface="Candy Round BTN" charset="0"/>
                <a:cs typeface="Candy Round BTN" charset="0"/>
              </a:rPr>
            </a:br>
            <a:r>
              <a:rPr lang="pt-BR" sz="1600" dirty="0" smtClean="0">
                <a:latin typeface="Candy Round BTN" charset="0"/>
                <a:ea typeface="Candy Round BTN" charset="0"/>
                <a:cs typeface="Candy Round BTN" charset="0"/>
              </a:rPr>
              <a:t>“Preocupação”, 1º capítulo.</a:t>
            </a:r>
            <a:r>
              <a:rPr lang="pt-BR" sz="1600" dirty="0" smtClean="0">
                <a:latin typeface="Candy Round BTN" charset="0"/>
                <a:ea typeface="Candy Round BTN" charset="0"/>
                <a:cs typeface="Candy Round BTN" charset="0"/>
              </a:rPr>
              <a:t>)</a:t>
            </a:r>
            <a:endParaRPr lang="pt-BR" sz="1600" dirty="0">
              <a:latin typeface="Candy Round BTN" charset="0"/>
              <a:ea typeface="Candy Round BTN" charset="0"/>
              <a:cs typeface="Candy Round BTN" charset="0"/>
            </a:endParaRPr>
          </a:p>
        </p:txBody>
      </p:sp>
      <p:sp>
        <p:nvSpPr>
          <p:cNvPr id="10" name="Cruz 9"/>
          <p:cNvSpPr/>
          <p:nvPr/>
        </p:nvSpPr>
        <p:spPr>
          <a:xfrm>
            <a:off x="7242846" y="1693721"/>
            <a:ext cx="1307600" cy="1307600"/>
          </a:xfrm>
          <a:prstGeom prst="plus">
            <a:avLst>
              <a:gd name="adj" fmla="val 328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tângulo 10"/>
          <p:cNvSpPr/>
          <p:nvPr/>
        </p:nvSpPr>
        <p:spPr>
          <a:xfrm>
            <a:off x="828183" y="2096088"/>
            <a:ext cx="1230682" cy="42174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onector reto 11"/>
          <p:cNvSpPr/>
          <p:nvPr/>
        </p:nvSpPr>
        <p:spPr>
          <a:xfrm>
            <a:off x="3883535" y="2751973"/>
            <a:ext cx="0" cy="328799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588301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1280" y="436563"/>
            <a:ext cx="8041440" cy="6179390"/>
          </a:xfrm>
        </p:spPr>
        <p:txBody>
          <a:bodyPr>
            <a:normAutofit fontScale="85000" lnSpcReduction="20000"/>
          </a:bodyPr>
          <a:lstStyle/>
          <a:p>
            <a:pPr marL="0" indent="0">
              <a:buNone/>
            </a:pPr>
            <a:r>
              <a:rPr lang="pt-BR" dirty="0" smtClean="0"/>
              <a:t>— Então, vamos experimentar. Tenho aqui dois chuchus. Se alguém aqui aparecer, vou </a:t>
            </a:r>
            <a:r>
              <a:rPr lang="pt-BR" dirty="0" smtClean="0"/>
              <a:t>lhos</a:t>
            </a:r>
            <a:r>
              <a:rPr lang="pt-BR" dirty="0" smtClean="0"/>
              <a:t> dar e quero ver se, depois, recebo outros dois...</a:t>
            </a:r>
          </a:p>
          <a:p>
            <a:pPr marL="0" indent="0">
              <a:buNone/>
            </a:pPr>
            <a:r>
              <a:rPr lang="pt-BR" dirty="0" smtClean="0"/>
              <a:t>Ainda não acabara de falar, quando a vizinha do lado esquerdo, pelo muro, chama:</a:t>
            </a:r>
          </a:p>
          <a:p>
            <a:pPr marL="0" indent="0">
              <a:buNone/>
            </a:pPr>
            <a:r>
              <a:rPr lang="pt-BR" dirty="0" smtClean="0"/>
              <a:t>— Dona Maria, </a:t>
            </a:r>
            <a:r>
              <a:rPr lang="pt-BR" i="1" dirty="0" smtClean="0"/>
              <a:t>pode me dar ou emprestar uns dois chuchus</a:t>
            </a:r>
            <a:r>
              <a:rPr lang="pt-BR" dirty="0" smtClean="0"/>
              <a:t>?</a:t>
            </a:r>
          </a:p>
          <a:p>
            <a:pPr marL="0" indent="0">
              <a:buNone/>
            </a:pPr>
            <a:r>
              <a:rPr lang="pt-BR" dirty="0" smtClean="0"/>
              <a:t>— Pois não, minha amiga, aqui os tens, faça deles um bom guisado.</a:t>
            </a:r>
          </a:p>
          <a:p>
            <a:pPr marL="0" indent="0">
              <a:buNone/>
            </a:pPr>
            <a:r>
              <a:rPr lang="pt-BR" dirty="0" smtClean="0"/>
              <a:t>Daí a instante, sem que pudesse refazer-se da surpresa que tivera, a vizinha do lado direito, também pelo muro, ofereceu quatro chuchus a dona Maria.</a:t>
            </a:r>
          </a:p>
          <a:p>
            <a:pPr marL="0" indent="0">
              <a:buNone/>
            </a:pPr>
            <a:r>
              <a:rPr lang="pt-BR" dirty="0" smtClean="0"/>
              <a:t>Meia hora depois, a vizinha do fundos pede a dona Maria uns chuchus e esta a presenteia com os quatro que ganhara.</a:t>
            </a:r>
          </a:p>
          <a:p>
            <a:pPr marL="0" indent="0">
              <a:buNone/>
            </a:pPr>
            <a:r>
              <a:rPr lang="pt-BR" dirty="0" smtClean="0"/>
              <a:t>A vizinha da frente, quase em seguida, sem que soubesse o que acontecia, oferece à cunhada do nosso querido médium, oito chuchus.</a:t>
            </a:r>
          </a:p>
          <a:p>
            <a:pPr marL="0" indent="0">
              <a:buNone/>
            </a:pPr>
            <a:r>
              <a:rPr lang="pt-BR" dirty="0" smtClean="0"/>
              <a:t>Por fim, já sentindo a lição e agindo seriamente, dona Maria é visitada por uma amiga de poucos recursos econômicos.</a:t>
            </a:r>
          </a:p>
          <a:p>
            <a:pPr marL="0" indent="0">
              <a:buNone/>
            </a:pPr>
            <a:r>
              <a:rPr lang="pt-BR" dirty="0" smtClean="0"/>
              <a:t>Demora-se um pouco, o tempo bastante para desabafar sua pobreza.</a:t>
            </a:r>
          </a:p>
          <a:p>
            <a:pPr marL="0" indent="0">
              <a:buNone/>
            </a:pPr>
            <a:r>
              <a:rPr lang="pt-BR" dirty="0" smtClean="0"/>
              <a:t>À saída, recebe, com outros mantimentos, os oito chuchus...</a:t>
            </a:r>
          </a:p>
        </p:txBody>
      </p:sp>
    </p:spTree>
    <p:extLst>
      <p:ext uri="{BB962C8B-B14F-4D97-AF65-F5344CB8AC3E}">
        <p14:creationId xmlns:p14="http://schemas.microsoft.com/office/powerpoint/2010/main" val="27379125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1280" y="268941"/>
            <a:ext cx="8041440" cy="6400800"/>
          </a:xfrm>
        </p:spPr>
        <p:txBody>
          <a:bodyPr>
            <a:normAutofit fontScale="77500" lnSpcReduction="20000"/>
          </a:bodyPr>
          <a:lstStyle/>
          <a:p>
            <a:pPr marL="0" indent="0">
              <a:buNone/>
            </a:pPr>
            <a:r>
              <a:rPr lang="pt-BR" dirty="0" smtClean="0"/>
              <a:t>E dona Maria diz para o Chico:</a:t>
            </a:r>
          </a:p>
          <a:p>
            <a:pPr marL="0" indent="0">
              <a:buNone/>
            </a:pPr>
            <a:r>
              <a:rPr lang="pt-BR" dirty="0" smtClean="0"/>
              <a:t>— Agora quero ver se ganho dezesseis chuchus, era só o que faltava para completar essa </a:t>
            </a:r>
            <a:r>
              <a:rPr lang="pt-BR" i="1" dirty="0" smtClean="0"/>
              <a:t>brincadeira</a:t>
            </a:r>
            <a:r>
              <a:rPr lang="pt-BR" dirty="0" smtClean="0"/>
              <a:t>...</a:t>
            </a:r>
          </a:p>
          <a:p>
            <a:pPr marL="0" indent="0">
              <a:buNone/>
            </a:pPr>
            <a:r>
              <a:rPr lang="pt-BR" dirty="0" smtClean="0"/>
              <a:t>Já era tarde. Estava na hora de regressar ao serviço e Chico partiu, tendo antes enviado à prezada irmã um sorriso amigo e confiante, como a dizer-lhe: </a:t>
            </a:r>
            <a:r>
              <a:rPr lang="pt-BR" dirty="0" smtClean="0"/>
              <a:t>“</a:t>
            </a:r>
            <a:r>
              <a:rPr lang="pt-BR" dirty="0" smtClean="0"/>
              <a:t>Espere e verá”.</a:t>
            </a:r>
          </a:p>
          <a:p>
            <a:pPr marL="0" indent="0">
              <a:buNone/>
            </a:pPr>
            <a:r>
              <a:rPr lang="pt-BR" dirty="0" smtClean="0"/>
              <a:t>Aí pelas dezoito horas, regressou Chico à casa. Nada havia sucedido com relação aos chuchus... Dona Maria olhava para Chico com ar de quem queria dizer: ‘ganhei ou não?</a:t>
            </a:r>
            <a:r>
              <a:rPr lang="pt-BR" dirty="0" smtClean="0"/>
              <a:t>’</a:t>
            </a:r>
            <a:r>
              <a:rPr lang="pt-BR" dirty="0" smtClean="0"/>
              <a:t>...</a:t>
            </a:r>
          </a:p>
          <a:p>
            <a:pPr marL="0" indent="0">
              <a:buNone/>
            </a:pPr>
            <a:r>
              <a:rPr lang="pt-BR" dirty="0" smtClean="0"/>
              <a:t>Às vinte horas, todos na sala, juntamente com o Chico, conversavam e nem se lembravam mais do caso dos chuchus, quando alguém bateu à porta.</a:t>
            </a:r>
          </a:p>
          <a:p>
            <a:pPr marL="0" indent="0">
              <a:buNone/>
            </a:pPr>
            <a:r>
              <a:rPr lang="pt-BR" dirty="0" smtClean="0"/>
              <a:t>Dona Maria foi atender. Era um senhor idoso, residente na roça. Trazia no seu burrinho pequenos presentes para dona Maria, em retribuição às refeições que sempre lhe dava, quando vinha à cidade.</a:t>
            </a:r>
          </a:p>
          <a:p>
            <a:pPr marL="0" indent="0">
              <a:buNone/>
            </a:pPr>
            <a:r>
              <a:rPr lang="pt-BR" dirty="0" smtClean="0"/>
              <a:t>Colocou à porta um pequeno saco. Dona Maria abriu-o nervosa e curiosamente. Estava repleto de chuchus. Contou-os: </a:t>
            </a:r>
            <a:r>
              <a:rPr lang="pt-BR" b="1" dirty="0" smtClean="0"/>
              <a:t>sessenta e quatro</a:t>
            </a:r>
            <a:r>
              <a:rPr lang="pt-BR" dirty="0" smtClean="0"/>
              <a:t>. Oito vezes mais do que havia, ultimamente, dado... Era demais.</a:t>
            </a:r>
          </a:p>
          <a:p>
            <a:pPr marL="0" indent="0">
              <a:buNone/>
            </a:pPr>
            <a:r>
              <a:rPr lang="pt-BR" dirty="0" smtClean="0"/>
              <a:t>A graça, em forma de lição, excedia à expectativa, era mais do que esperava. E daí por diante, dona Maria compreendeu que </a:t>
            </a:r>
            <a:r>
              <a:rPr lang="pt-BR" b="1" dirty="0" smtClean="0"/>
              <a:t>aquele que dá sempre recebe mais</a:t>
            </a:r>
            <a:r>
              <a:rPr lang="pt-BR" dirty="0" smtClean="0"/>
              <a:t>.</a:t>
            </a:r>
          </a:p>
          <a:p>
            <a:pPr marL="0" indent="0" algn="r">
              <a:buNone/>
            </a:pPr>
            <a:r>
              <a:rPr lang="pt-BR" sz="2300" dirty="0" smtClean="0">
                <a:solidFill>
                  <a:schemeClr val="tx1">
                    <a:lumMod val="50000"/>
                    <a:lumOff val="50000"/>
                  </a:schemeClr>
                </a:solidFill>
              </a:rPr>
              <a:t>(RAMIRO GAMA. </a:t>
            </a:r>
            <a:r>
              <a:rPr lang="pt-BR" sz="2300" i="1" dirty="0" smtClean="0">
                <a:solidFill>
                  <a:schemeClr val="tx1">
                    <a:lumMod val="50000"/>
                    <a:lumOff val="50000"/>
                  </a:schemeClr>
                </a:solidFill>
              </a:rPr>
              <a:t>Lindos casos de Chico Xavier</a:t>
            </a:r>
            <a:r>
              <a:rPr lang="pt-BR" sz="2300" dirty="0" smtClean="0">
                <a:solidFill>
                  <a:schemeClr val="tx1">
                    <a:lumMod val="50000"/>
                    <a:lumOff val="50000"/>
                  </a:schemeClr>
                </a:solidFill>
              </a:rPr>
              <a:t>, cap. 68)</a:t>
            </a:r>
          </a:p>
        </p:txBody>
      </p:sp>
    </p:spTree>
    <p:extLst>
      <p:ext uri="{BB962C8B-B14F-4D97-AF65-F5344CB8AC3E}">
        <p14:creationId xmlns:p14="http://schemas.microsoft.com/office/powerpoint/2010/main" val="3539146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Preocupação</a:t>
            </a:r>
            <a:endParaRPr lang="pt-BR" dirty="0"/>
          </a:p>
        </p:txBody>
      </p:sp>
      <p:sp>
        <p:nvSpPr>
          <p:cNvPr id="3" name="Content Placeholder 2"/>
          <p:cNvSpPr>
            <a:spLocks noGrp="1"/>
          </p:cNvSpPr>
          <p:nvPr>
            <p:ph idx="1"/>
          </p:nvPr>
        </p:nvSpPr>
        <p:spPr>
          <a:xfrm>
            <a:off x="4155140" y="1879237"/>
            <a:ext cx="4437579" cy="4536709"/>
          </a:xfrm>
        </p:spPr>
        <p:txBody>
          <a:bodyPr/>
          <a:lstStyle/>
          <a:p>
            <a:r>
              <a:rPr lang="pt-BR" dirty="0" smtClean="0"/>
              <a:t>“</a:t>
            </a:r>
            <a:r>
              <a:rPr lang="pt-BR" dirty="0" smtClean="0"/>
              <a:t>Na realidade, preocupação quer dizer aflição e </a:t>
            </a:r>
            <a:r>
              <a:rPr lang="pt-BR" dirty="0" smtClean="0">
                <a:solidFill>
                  <a:schemeClr val="accent1"/>
                </a:solidFill>
              </a:rPr>
              <a:t>imobilização do presente </a:t>
            </a:r>
            <a:r>
              <a:rPr lang="pt-BR" dirty="0" smtClean="0"/>
              <a:t>por causa de um suposto fato que poderá acontecer, ou ainda uma suspeita de que uma decisão poderá causar </a:t>
            </a:r>
            <a:r>
              <a:rPr lang="pt-BR" dirty="0" smtClean="0">
                <a:solidFill>
                  <a:schemeClr val="accent1"/>
                </a:solidFill>
              </a:rPr>
              <a:t>ruína ou perda</a:t>
            </a:r>
            <a:r>
              <a:rPr lang="pt-BR" dirty="0" smtClean="0"/>
              <a:t>.”</a:t>
            </a:r>
          </a:p>
          <a:p>
            <a:pPr lvl="4"/>
            <a:r>
              <a:rPr lang="pt-BR" dirty="0" smtClean="0"/>
              <a:t>(HAMMED. </a:t>
            </a:r>
            <a:r>
              <a:rPr lang="pt-BR" i="1" dirty="0" smtClean="0"/>
              <a:t>As Dores da Alma</a:t>
            </a:r>
            <a:r>
              <a:rPr lang="pt-BR" dirty="0"/>
              <a:t>, lição </a:t>
            </a:r>
            <a:br>
              <a:rPr lang="pt-BR" dirty="0"/>
            </a:br>
            <a:r>
              <a:rPr lang="pt-BR" dirty="0"/>
              <a:t>“Preocupação”, 1º capítulo.)</a:t>
            </a:r>
            <a:endParaRPr lang="pt-BR" dirty="0"/>
          </a:p>
        </p:txBody>
      </p:sp>
      <p:pic>
        <p:nvPicPr>
          <p:cNvPr id="4" name="Picture 3"/>
          <p:cNvPicPr>
            <a:picLocks noChangeAspect="1"/>
          </p:cNvPicPr>
          <p:nvPr/>
        </p:nvPicPr>
        <p:blipFill>
          <a:blip r:embed="rId3"/>
          <a:stretch>
            <a:fillRect/>
          </a:stretch>
        </p:blipFill>
        <p:spPr>
          <a:xfrm>
            <a:off x="551280" y="2199324"/>
            <a:ext cx="3383316" cy="3383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283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Todos somos amparados</a:t>
            </a:r>
            <a:endParaRPr lang="pt-BR" dirty="0"/>
          </a:p>
        </p:txBody>
      </p:sp>
      <p:sp>
        <p:nvSpPr>
          <p:cNvPr id="3" name="Espaço Reservado para Conteúdo 2"/>
          <p:cNvSpPr>
            <a:spLocks noGrp="1"/>
          </p:cNvSpPr>
          <p:nvPr>
            <p:ph idx="1"/>
          </p:nvPr>
        </p:nvSpPr>
        <p:spPr>
          <a:xfrm>
            <a:off x="551280" y="1879237"/>
            <a:ext cx="4814096" cy="4536709"/>
          </a:xfrm>
        </p:spPr>
        <p:txBody>
          <a:bodyPr>
            <a:normAutofit/>
          </a:bodyPr>
          <a:lstStyle/>
          <a:p>
            <a:r>
              <a:rPr lang="pt-BR" dirty="0" smtClean="0"/>
              <a:t>“Não é a preocupação que aniquila a pessoa e sim a preocupação em virtude da preocupação.</a:t>
            </a:r>
          </a:p>
          <a:p>
            <a:r>
              <a:rPr lang="pt-BR" dirty="0" smtClean="0"/>
              <a:t>Antes das suas dificuldades de agora, você já faceou inúmeras outras e já se livrou de todas elas, com o auxílio invisível de Deus.”</a:t>
            </a:r>
          </a:p>
          <a:p>
            <a:pPr lvl="4"/>
            <a:r>
              <a:rPr lang="pt-BR" dirty="0" smtClean="0"/>
              <a:t>(ANDRÉ LUIZ. </a:t>
            </a:r>
            <a:r>
              <a:rPr lang="pt-BR" i="1" dirty="0" smtClean="0"/>
              <a:t>Sinal Verde</a:t>
            </a:r>
            <a:r>
              <a:rPr lang="pt-BR" dirty="0" smtClean="0"/>
              <a:t>, cap. 25)</a:t>
            </a:r>
          </a:p>
          <a:p>
            <a:endParaRPr lang="pt-BR" dirty="0" smtClean="0"/>
          </a:p>
          <a:p>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17783"/>
            <a:ext cx="2877720" cy="2644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397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falta de fé</a:t>
            </a:r>
            <a:endParaRPr lang="pt-BR" dirty="0"/>
          </a:p>
        </p:txBody>
      </p:sp>
      <p:sp>
        <p:nvSpPr>
          <p:cNvPr id="3" name="Content Placeholder 2"/>
          <p:cNvSpPr>
            <a:spLocks noGrp="1"/>
          </p:cNvSpPr>
          <p:nvPr>
            <p:ph idx="1"/>
          </p:nvPr>
        </p:nvSpPr>
        <p:spPr>
          <a:xfrm>
            <a:off x="551280" y="1879237"/>
            <a:ext cx="3751779" cy="4536709"/>
          </a:xfrm>
        </p:spPr>
        <p:txBody>
          <a:bodyPr/>
          <a:lstStyle/>
          <a:p>
            <a:r>
              <a:rPr lang="pt-BR" dirty="0" smtClean="0"/>
              <a:t>“(...) preocupação, em síntese, é desconfiança nas Leis da Vida”. Em outras palavras: </a:t>
            </a:r>
            <a:r>
              <a:rPr lang="pt-BR" dirty="0" smtClean="0">
                <a:solidFill>
                  <a:schemeClr val="accent1"/>
                </a:solidFill>
              </a:rPr>
              <a:t>falta de fé</a:t>
            </a:r>
            <a:r>
              <a:rPr lang="pt-BR" dirty="0" smtClean="0"/>
              <a:t>.</a:t>
            </a:r>
          </a:p>
          <a:p>
            <a:pPr lvl="4"/>
            <a:r>
              <a:rPr lang="pt-BR" dirty="0" smtClean="0"/>
              <a:t>(HAMMED. </a:t>
            </a:r>
            <a:r>
              <a:rPr lang="pt-BR" i="1" dirty="0" smtClean="0"/>
              <a:t>As Dores da Alma</a:t>
            </a:r>
            <a:r>
              <a:rPr lang="pt-BR" dirty="0"/>
              <a:t>, lição </a:t>
            </a:r>
            <a:br>
              <a:rPr lang="pt-BR" dirty="0"/>
            </a:br>
            <a:r>
              <a:rPr lang="pt-BR" dirty="0"/>
              <a:t>“Preocupação”, 1º capítulo.)</a:t>
            </a:r>
            <a:endParaRPr lang="pt-BR" dirty="0" smtClean="0"/>
          </a:p>
        </p:txBody>
      </p:sp>
      <p:pic>
        <p:nvPicPr>
          <p:cNvPr id="4" name="Picture 3"/>
          <p:cNvPicPr>
            <a:picLocks noChangeAspect="1"/>
          </p:cNvPicPr>
          <p:nvPr/>
        </p:nvPicPr>
        <p:blipFill>
          <a:blip r:embed="rId3"/>
          <a:stretch>
            <a:fillRect/>
          </a:stretch>
        </p:blipFill>
        <p:spPr>
          <a:xfrm>
            <a:off x="4767741" y="1879237"/>
            <a:ext cx="3824979" cy="3824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0317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dirty="0" smtClean="0"/>
              <a:t>A preocupação leva à ansiedade</a:t>
            </a:r>
            <a:endParaRPr lang="pt-BR" dirty="0"/>
          </a:p>
        </p:txBody>
      </p:sp>
      <p:sp>
        <p:nvSpPr>
          <p:cNvPr id="7" name="Content Placeholder 6"/>
          <p:cNvSpPr>
            <a:spLocks noGrp="1"/>
          </p:cNvSpPr>
          <p:nvPr>
            <p:ph idx="1"/>
          </p:nvPr>
        </p:nvSpPr>
        <p:spPr>
          <a:xfrm>
            <a:off x="4182034" y="1879237"/>
            <a:ext cx="4410685" cy="4536709"/>
          </a:xfrm>
        </p:spPr>
        <p:txBody>
          <a:bodyPr>
            <a:normAutofit/>
          </a:bodyPr>
          <a:lstStyle/>
          <a:p>
            <a:r>
              <a:rPr lang="pt-BR" dirty="0" smtClean="0"/>
              <a:t>“A preocupação pode produzir ansiedade, levando-nos, a partir de então, a imaginar fatos catastróficos. Quando nos preocupamos com o futuro, não vivemos o agora e sofremos imensa imobilização, que toma conta do nosso presente (...).”</a:t>
            </a:r>
          </a:p>
          <a:p>
            <a:pPr lvl="4"/>
            <a:r>
              <a:rPr lang="pt-BR" dirty="0" smtClean="0"/>
              <a:t>(HAMMED. </a:t>
            </a:r>
            <a:r>
              <a:rPr lang="pt-BR" i="1" dirty="0" smtClean="0"/>
              <a:t>As Dores da Alma</a:t>
            </a:r>
            <a:r>
              <a:rPr lang="pt-BR" dirty="0"/>
              <a:t>, lição </a:t>
            </a:r>
            <a:br>
              <a:rPr lang="pt-BR" dirty="0"/>
            </a:br>
            <a:r>
              <a:rPr lang="pt-BR" dirty="0" smtClean="0"/>
              <a:t>“Ansiedade”, </a:t>
            </a:r>
            <a:r>
              <a:rPr lang="pt-BR" dirty="0"/>
              <a:t>1º capítulo.)</a:t>
            </a:r>
            <a:endParaRPr lang="pt-BR" dirty="0"/>
          </a:p>
        </p:txBody>
      </p:sp>
      <p:pic>
        <p:nvPicPr>
          <p:cNvPr id="9" name="Picture 8"/>
          <p:cNvPicPr>
            <a:picLocks noChangeAspect="1"/>
          </p:cNvPicPr>
          <p:nvPr/>
        </p:nvPicPr>
        <p:blipFill>
          <a:blip r:embed="rId3"/>
          <a:stretch>
            <a:fillRect/>
          </a:stretch>
        </p:blipFill>
        <p:spPr>
          <a:xfrm>
            <a:off x="672304" y="1879237"/>
            <a:ext cx="3028147" cy="3833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Consequências da ansiedade</a:t>
            </a:r>
            <a:endParaRPr lang="pt-BR" dirty="0"/>
          </a:p>
        </p:txBody>
      </p:sp>
      <p:sp>
        <p:nvSpPr>
          <p:cNvPr id="3" name="Espaço Reservado para Conteúdo 2"/>
          <p:cNvSpPr>
            <a:spLocks noGrp="1"/>
          </p:cNvSpPr>
          <p:nvPr>
            <p:ph idx="1"/>
          </p:nvPr>
        </p:nvSpPr>
        <p:spPr>
          <a:xfrm>
            <a:off x="5204012" y="1879237"/>
            <a:ext cx="3388708" cy="4536709"/>
          </a:xfrm>
        </p:spPr>
        <p:txBody>
          <a:bodyPr>
            <a:normAutofit/>
          </a:bodyPr>
          <a:lstStyle/>
          <a:p>
            <a:r>
              <a:rPr lang="pt-BR" dirty="0" smtClean="0"/>
              <a:t>A ansiedade induz ao desespero, e a perda do discernimento trabalha em favor dos </a:t>
            </a:r>
            <a:r>
              <a:rPr lang="pt-BR" dirty="0" smtClean="0"/>
              <a:t>transtor-nos</a:t>
            </a:r>
            <a:r>
              <a:rPr lang="pt-BR" dirty="0" smtClean="0"/>
              <a:t> de conduta que se podem agravar.”</a:t>
            </a:r>
          </a:p>
          <a:p>
            <a:pPr lvl="4"/>
            <a:r>
              <a:rPr lang="pt-BR" dirty="0"/>
              <a:t>(</a:t>
            </a:r>
            <a:r>
              <a:rPr lang="pt-BR" dirty="0" smtClean="0"/>
              <a:t>JOANNA DE </a:t>
            </a:r>
            <a:r>
              <a:rPr lang="pt-BR" dirty="0" smtClean="0"/>
              <a:t>Â</a:t>
            </a:r>
            <a:r>
              <a:rPr lang="pt-BR" dirty="0" smtClean="0"/>
              <a:t>NGELIS. </a:t>
            </a:r>
            <a:r>
              <a:rPr lang="pt-BR" i="1" dirty="0" smtClean="0"/>
              <a:t>Em busca da verdade</a:t>
            </a:r>
            <a:r>
              <a:rPr lang="pt-BR" dirty="0" smtClean="0"/>
              <a:t>, cap. 3)</a:t>
            </a:r>
            <a:endParaRPr lang="pt-BR" dirty="0"/>
          </a:p>
        </p:txBody>
      </p:sp>
      <p:sp>
        <p:nvSpPr>
          <p:cNvPr id="14" name="CaixaDeTexto 13"/>
          <p:cNvSpPr txBox="1"/>
          <p:nvPr/>
        </p:nvSpPr>
        <p:spPr>
          <a:xfrm>
            <a:off x="449792" y="6358769"/>
            <a:ext cx="4969373" cy="276999"/>
          </a:xfrm>
          <a:prstGeom prst="rect">
            <a:avLst/>
          </a:prstGeom>
          <a:noFill/>
        </p:spPr>
        <p:txBody>
          <a:bodyPr wrap="square" rtlCol="0">
            <a:spAutoFit/>
          </a:bodyPr>
          <a:lstStyle/>
          <a:p>
            <a:r>
              <a:rPr lang="pt-BR" sz="1200" dirty="0" smtClean="0">
                <a:solidFill>
                  <a:schemeClr val="tx1">
                    <a:lumMod val="50000"/>
                    <a:lumOff val="50000"/>
                  </a:schemeClr>
                </a:solidFill>
                <a:latin typeface="Candy Round BTN" charset="0"/>
                <a:ea typeface="Candy Round BTN" charset="0"/>
                <a:cs typeface="Candy Round BTN" charset="0"/>
              </a:rPr>
              <a:t>Internet: www.psicoterapia.psc.br. Acesso em: 19/07/2016</a:t>
            </a:r>
            <a:endParaRPr lang="pt-BR" sz="1200" dirty="0">
              <a:solidFill>
                <a:schemeClr val="tx1">
                  <a:lumMod val="50000"/>
                  <a:lumOff val="50000"/>
                </a:schemeClr>
              </a:solidFill>
              <a:latin typeface="Candy Round BTN" charset="0"/>
              <a:ea typeface="Candy Round BTN" charset="0"/>
              <a:cs typeface="Candy Round BTN" charset="0"/>
            </a:endParaRPr>
          </a:p>
        </p:txBody>
      </p:sp>
      <p:graphicFrame>
        <p:nvGraphicFramePr>
          <p:cNvPr id="7" name="Diagrama 6"/>
          <p:cNvGraphicFramePr/>
          <p:nvPr>
            <p:extLst>
              <p:ext uri="{D42A27DB-BD31-4B8C-83A1-F6EECF244321}">
                <p14:modId xmlns:p14="http://schemas.microsoft.com/office/powerpoint/2010/main" val="989230775"/>
              </p:ext>
            </p:extLst>
          </p:nvPr>
        </p:nvGraphicFramePr>
        <p:xfrm>
          <a:off x="449791" y="1613647"/>
          <a:ext cx="4646643" cy="4733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61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Aflição e preocupação</a:t>
            </a:r>
            <a:endParaRPr lang="pt-BR" dirty="0"/>
          </a:p>
        </p:txBody>
      </p:sp>
      <p:sp>
        <p:nvSpPr>
          <p:cNvPr id="3" name="Espaço Reservado para Conteúdo 2"/>
          <p:cNvSpPr>
            <a:spLocks noGrp="1"/>
          </p:cNvSpPr>
          <p:nvPr>
            <p:ph idx="1"/>
          </p:nvPr>
        </p:nvSpPr>
        <p:spPr>
          <a:xfrm>
            <a:off x="3697941" y="1879237"/>
            <a:ext cx="4894779" cy="4536709"/>
          </a:xfrm>
        </p:spPr>
        <p:txBody>
          <a:bodyPr/>
          <a:lstStyle/>
          <a:p>
            <a:r>
              <a:rPr lang="pt-BR" dirty="0" smtClean="0"/>
              <a:t>“Não se aflija por antecipação, porquanto é possível que a vida resolva o seu problema, ainda hoje, sem qualquer esforço de sua parte.”</a:t>
            </a:r>
            <a:endParaRPr lang="pt-BR" dirty="0" smtClean="0"/>
          </a:p>
          <a:p>
            <a:pPr lvl="4"/>
            <a:r>
              <a:rPr lang="pt-BR" dirty="0" smtClean="0"/>
              <a:t>(ANDRÉ LUIZ. </a:t>
            </a:r>
            <a:r>
              <a:rPr lang="pt-BR" i="1" dirty="0" smtClean="0"/>
              <a:t>Sinal Verde</a:t>
            </a:r>
            <a:r>
              <a:rPr lang="pt-BR" dirty="0" smtClean="0"/>
              <a:t>, cap. 25)</a:t>
            </a:r>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80" y="2061598"/>
            <a:ext cx="2734803" cy="2734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4968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Cuidado com atitudes que não ajudam</a:t>
            </a:r>
            <a:endParaRPr lang="pt-BR" dirty="0"/>
          </a:p>
        </p:txBody>
      </p:sp>
      <p:sp>
        <p:nvSpPr>
          <p:cNvPr id="3" name="Content Placeholder 2"/>
          <p:cNvSpPr>
            <a:spLocks noGrp="1"/>
          </p:cNvSpPr>
          <p:nvPr>
            <p:ph idx="1"/>
          </p:nvPr>
        </p:nvSpPr>
        <p:spPr/>
        <p:txBody>
          <a:bodyPr/>
          <a:lstStyle/>
          <a:p>
            <a:r>
              <a:rPr lang="pt-BR" dirty="0" smtClean="0"/>
              <a:t>“De nada adiantará teu desespero e aflição (...).”</a:t>
            </a:r>
          </a:p>
          <a:p>
            <a:r>
              <a:rPr lang="pt-BR" dirty="0" smtClean="0"/>
              <a:t>“</a:t>
            </a:r>
            <a:r>
              <a:rPr lang="pt-BR" dirty="0" smtClean="0"/>
              <a:t>A reunião de todas as nossas ansiedades não poderá alterar nosso destino; somente nosso empenho, determinação e vontade no momento presente é que poderá transform</a:t>
            </a:r>
            <a:r>
              <a:rPr lang="pt-BR" dirty="0" smtClean="0"/>
              <a:t>á</a:t>
            </a:r>
            <a:r>
              <a:rPr lang="pt-BR" dirty="0" smtClean="0"/>
              <a:t>-lo para melhor.”</a:t>
            </a:r>
          </a:p>
          <a:p>
            <a:pPr lvl="4"/>
            <a:r>
              <a:rPr lang="pt-BR" dirty="0" smtClean="0"/>
              <a:t>(HAMMED. </a:t>
            </a:r>
            <a:r>
              <a:rPr lang="pt-BR" i="1" dirty="0" smtClean="0"/>
              <a:t>As Dores da Alma</a:t>
            </a:r>
            <a:r>
              <a:rPr lang="pt-BR" dirty="0"/>
              <a:t>, lição </a:t>
            </a:r>
            <a:br>
              <a:rPr lang="pt-BR" dirty="0"/>
            </a:br>
            <a:r>
              <a:rPr lang="pt-BR" dirty="0" smtClean="0"/>
              <a:t>“Ansiedade”, 2º e 1º capítulos.)</a:t>
            </a:r>
            <a:endParaRPr lang="pt-BR" dirty="0" smtClean="0"/>
          </a:p>
          <a:p>
            <a:endParaRPr lang="pt-BR" dirty="0"/>
          </a:p>
        </p:txBody>
      </p:sp>
    </p:spTree>
    <p:extLst>
      <p:ext uri="{BB962C8B-B14F-4D97-AF65-F5344CB8AC3E}">
        <p14:creationId xmlns:p14="http://schemas.microsoft.com/office/powerpoint/2010/main" val="3591874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2062</TotalTime>
  <Words>2806</Words>
  <Application>Microsoft Macintosh PowerPoint</Application>
  <PresentationFormat>Apresentação na tela (4:3)</PresentationFormat>
  <Paragraphs>140</Paragraphs>
  <Slides>21</Slides>
  <Notes>18</Notes>
  <HiddenSlides>3</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21</vt:i4>
      </vt:variant>
    </vt:vector>
  </HeadingPairs>
  <TitlesOfParts>
    <vt:vector size="30" baseType="lpstr">
      <vt:lpstr>Bradley Hand ITC TT-Bold</vt:lpstr>
      <vt:lpstr>Calibri</vt:lpstr>
      <vt:lpstr>Cambria</vt:lpstr>
      <vt:lpstr>Candy Round BTN</vt:lpstr>
      <vt:lpstr>MS PGothic</vt:lpstr>
      <vt:lpstr>Rage Italic</vt:lpstr>
      <vt:lpstr>SignPainter HouseScript</vt:lpstr>
      <vt:lpstr>Wingdings</vt:lpstr>
      <vt:lpstr>Sketchbook</vt:lpstr>
      <vt:lpstr>Preocupação e Ansiedade</vt:lpstr>
      <vt:lpstr>Preocupação</vt:lpstr>
      <vt:lpstr>Preocupação</vt:lpstr>
      <vt:lpstr>Todos somos amparados</vt:lpstr>
      <vt:lpstr>A falta de fé</vt:lpstr>
      <vt:lpstr>A preocupação leva à ansiedade</vt:lpstr>
      <vt:lpstr>Consequências da ansiedade</vt:lpstr>
      <vt:lpstr>Aflição e preocupação</vt:lpstr>
      <vt:lpstr>Cuidado com atitudes que não ajudam</vt:lpstr>
      <vt:lpstr>Recomendações para superar a preocupação e a ansiedade</vt:lpstr>
      <vt:lpstr>Respeite o ritmo da Vida</vt:lpstr>
      <vt:lpstr>Não despreze o poder do pensamento</vt:lpstr>
      <vt:lpstr>Cultive a paciência</vt:lpstr>
      <vt:lpstr>Veja o lado positivo da vida</vt:lpstr>
      <vt:lpstr>Não tenha medo de errar</vt:lpstr>
      <vt:lpstr>Confie na Providência Divina</vt:lpstr>
      <vt:lpstr>Siga adiante</vt:lpstr>
      <vt:lpstr>Trabalho como antídoto para a ansiedade</vt:lpstr>
      <vt:lpstr>A lição dos chuchus</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Alves</dc:creator>
  <cp:lastModifiedBy>Adriano Alves</cp:lastModifiedBy>
  <cp:revision>128</cp:revision>
  <dcterms:created xsi:type="dcterms:W3CDTF">2012-06-20T03:28:35Z</dcterms:created>
  <dcterms:modified xsi:type="dcterms:W3CDTF">2016-07-27T19:47:08Z</dcterms:modified>
</cp:coreProperties>
</file>