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5" r:id="rId1"/>
  </p:sldMasterIdLst>
  <p:notesMasterIdLst>
    <p:notesMasterId r:id="rId24"/>
  </p:notesMasterIdLst>
  <p:sldIdLst>
    <p:sldId id="256" r:id="rId2"/>
    <p:sldId id="271" r:id="rId3"/>
    <p:sldId id="272" r:id="rId4"/>
    <p:sldId id="257" r:id="rId5"/>
    <p:sldId id="266" r:id="rId6"/>
    <p:sldId id="273" r:id="rId7"/>
    <p:sldId id="259" r:id="rId8"/>
    <p:sldId id="260" r:id="rId9"/>
    <p:sldId id="274" r:id="rId10"/>
    <p:sldId id="258" r:id="rId11"/>
    <p:sldId id="275" r:id="rId12"/>
    <p:sldId id="276" r:id="rId13"/>
    <p:sldId id="277" r:id="rId14"/>
    <p:sldId id="261" r:id="rId15"/>
    <p:sldId id="262" r:id="rId16"/>
    <p:sldId id="263" r:id="rId17"/>
    <p:sldId id="264" r:id="rId18"/>
    <p:sldId id="269" r:id="rId19"/>
    <p:sldId id="265" r:id="rId20"/>
    <p:sldId id="278" r:id="rId21"/>
    <p:sldId id="270" r:id="rId22"/>
    <p:sldId id="26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6"/>
    <p:restoredTop sz="83929"/>
  </p:normalViewPr>
  <p:slideViewPr>
    <p:cSldViewPr showGuides="1">
      <p:cViewPr varScale="1">
        <p:scale>
          <a:sx n="101" d="100"/>
          <a:sy n="101" d="100"/>
        </p:scale>
        <p:origin x="2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88C96-9350-4B8B-8FF7-FC905CAB7F00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FAD10-A1AC-449A-ACB7-4D43E1C9894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74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Todos temos nossos medos:</a:t>
            </a:r>
            <a:r>
              <a:rPr lang="pt-BR" baseline="0" dirty="0" smtClean="0"/>
              <a:t> da dor, de morrer, de desapontar, de errar, de fracassar...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“...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medo não tem recebido o necessário investimento do estudo psicológico na Terra, quanto às suas raízes, que se encontram cravadas nos recessos íntimos do espírito, bem como não tem merecido a justa apreciação para combatê-lo com os hábeis recursos, específicos, capazes de o vencer e destruir.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pt-BR" dirty="0" smtClean="0"/>
              <a:t>(JOANNA DE </a:t>
            </a:r>
            <a:r>
              <a:rPr lang="pt-BR" dirty="0" err="1" smtClean="0"/>
              <a:t>ÂNGELIS</a:t>
            </a:r>
            <a:r>
              <a:rPr lang="pt-BR" dirty="0" smtClean="0"/>
              <a:t>. Florações Evangélicas, cap. 21.)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586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95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homem teme o que n</a:t>
            </a:r>
            <a:r>
              <a:rPr lang="pt-BR" dirty="0" smtClean="0"/>
              <a:t>ão</a:t>
            </a:r>
            <a:r>
              <a:rPr lang="pt-BR" baseline="0" dirty="0" smtClean="0"/>
              <a:t> conhece! É fundamental, portanto</a:t>
            </a:r>
            <a:r>
              <a:rPr lang="pt-BR" baseline="0" smtClean="0"/>
              <a:t>, que se </a:t>
            </a:r>
            <a:r>
              <a:rPr lang="pt-BR" baseline="0" dirty="0" smtClean="0"/>
              <a:t>amplie o conhecimento no campo do que dá causa aos nossos medos: o campo ÍNTIMO!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9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548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“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Incapaz de voar, o avestruz, embora seja uma das maiores aves, esconde 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cabeça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primeiro buraco que encontra à sua frente, quando acuado e amedrontado. Esse comportamento do avestruz é uma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metáfora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adequada para demonstrar o que tentamos fazer conosco, quando negamos certas realidades de nossa natureza humana.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As Dores da Alma</a:t>
            </a:r>
            <a:r>
              <a:rPr lang="pt-BR" dirty="0" smtClean="0"/>
              <a:t>, lição “Medo”, 2º capítulo.)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2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Confiar</a:t>
            </a:r>
            <a:r>
              <a:rPr lang="pt-BR" baseline="0" dirty="0" smtClean="0"/>
              <a:t> na provid</a:t>
            </a:r>
            <a:r>
              <a:rPr lang="pt-BR" baseline="0" dirty="0" smtClean="0"/>
              <a:t>ência divina</a:t>
            </a:r>
            <a:r>
              <a:rPr lang="pt-BR" baseline="0" dirty="0" smtClean="0"/>
              <a:t>, que </a:t>
            </a:r>
            <a:r>
              <a:rPr lang="pt-BR" baseline="0" dirty="0" smtClean="0"/>
              <a:t>permite nunca nos falte assistência superior, especialmente nos momentos de dor.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549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</a:t>
            </a:r>
            <a:r>
              <a:rPr lang="pt-BR" dirty="0" smtClean="0"/>
              <a:t>ão recursos que “</a:t>
            </a:r>
            <a:r>
              <a:rPr lang="pt-BR" dirty="0" smtClean="0"/>
              <a:t>produzem expressiva </a:t>
            </a:r>
            <a:r>
              <a:rPr lang="pt-BR" b="1" dirty="0" smtClean="0"/>
              <a:t>terapêutica valiosa e de imediatos resultados </a:t>
            </a:r>
            <a:r>
              <a:rPr lang="pt-BR" dirty="0" smtClean="0"/>
              <a:t>para a aquisição da saúde e da renovação, combatendo o medo</a:t>
            </a:r>
            <a:r>
              <a:rPr lang="pt-BR" dirty="0" smtClean="0"/>
              <a:t>”. </a:t>
            </a:r>
            <a:r>
              <a:rPr lang="pt-BR" dirty="0" smtClean="0"/>
              <a:t>(JOANNA DE </a:t>
            </a:r>
            <a:r>
              <a:rPr lang="pt-BR" dirty="0" err="1" smtClean="0"/>
              <a:t>ÂNGELIS</a:t>
            </a:r>
            <a:r>
              <a:rPr lang="pt-BR" dirty="0" smtClean="0"/>
              <a:t>. Florações Evangélicas, cap. 21.)</a:t>
            </a:r>
          </a:p>
          <a:p>
            <a:endParaRPr lang="pt-BR" dirty="0" smtClean="0"/>
          </a:p>
          <a:p>
            <a:r>
              <a:rPr lang="pt-BR" dirty="0" smtClean="0"/>
              <a:t>“A calma e a resignação hauridas da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maneira de considerar a vida terrestre</a:t>
            </a:r>
            <a:r>
              <a:rPr lang="pt-BR" dirty="0" smtClean="0"/>
              <a:t> e da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confiança no futuro</a:t>
            </a:r>
            <a:r>
              <a:rPr lang="pt-BR" dirty="0" smtClean="0"/>
              <a:t> dão ao espírito uma serenidade, que é o melhor preservativo contra a loucura e o suicídio.”</a:t>
            </a:r>
            <a:r>
              <a:rPr lang="pt-BR" baseline="0" dirty="0" smtClean="0"/>
              <a:t> </a:t>
            </a:r>
            <a:r>
              <a:rPr lang="pt-BR" dirty="0" smtClean="0"/>
              <a:t>(ALLAN KARDEC. </a:t>
            </a:r>
            <a:r>
              <a:rPr lang="pt-BR" i="1" dirty="0" smtClean="0"/>
              <a:t>O Evangelho Segundo o Espiritismo</a:t>
            </a:r>
            <a:r>
              <a:rPr lang="pt-BR" dirty="0" smtClean="0"/>
              <a:t>, cap. 5, item 14.)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41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Acumulamos experi</a:t>
            </a:r>
            <a:r>
              <a:rPr lang="pt-BR" dirty="0" smtClean="0"/>
              <a:t>ências</a:t>
            </a:r>
            <a:r>
              <a:rPr lang="pt-BR" baseline="0" dirty="0" smtClean="0"/>
              <a:t> </a:t>
            </a:r>
            <a:r>
              <a:rPr lang="pt-BR" dirty="0" smtClean="0"/>
              <a:t>que nos tornam únicos e que definem a maneira como lidamos com as circunstâncias da vida, bem como desencadeiam</a:t>
            </a:r>
            <a:r>
              <a:rPr lang="pt-BR" baseline="0" dirty="0" smtClean="0"/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fobias, as ansiedades, as satisfações, o bem ou o mal-estar.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27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Certamente alguns dir</a:t>
            </a:r>
            <a:r>
              <a:rPr lang="pt-BR" dirty="0" smtClean="0"/>
              <a:t>ão que veem um ponto preto. Destacar que essa é uma percepção limitada, se observarmos que há o quadro (slide) branco onde</a:t>
            </a:r>
            <a:r>
              <a:rPr lang="pt-BR" baseline="0" dirty="0" smtClean="0"/>
              <a:t> o ponto está contido.</a:t>
            </a:r>
          </a:p>
          <a:p>
            <a:r>
              <a:rPr lang="pt-BR" baseline="0" dirty="0" smtClean="0"/>
              <a:t>Salientar que nós fazemos esse tipo de leitura da vida a todo momento e que, portanto, nossa percepção depende do que focalizamos (próximo slide).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10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quest</a:t>
            </a:r>
            <a:r>
              <a:rPr lang="pt-BR" dirty="0" smtClean="0"/>
              <a:t>ão central</a:t>
            </a:r>
            <a:r>
              <a:rPr lang="pt-BR" baseline="0" dirty="0" smtClean="0"/>
              <a:t> </a:t>
            </a:r>
            <a:r>
              <a:rPr lang="pt-BR" dirty="0" smtClean="0"/>
              <a:t>não é ter foco, mas NO QUE ter foco!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34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Algumas pessoas t</a:t>
            </a:r>
            <a:r>
              <a:rPr lang="pt-BR" dirty="0" smtClean="0"/>
              <a:t>êm uma </a:t>
            </a:r>
            <a:r>
              <a:rPr lang="pt-BR" dirty="0" smtClean="0"/>
              <a:t>tend</a:t>
            </a:r>
            <a:r>
              <a:rPr lang="pt-BR" dirty="0" smtClean="0"/>
              <a:t>ência pessimista de focalizar no mal, que</a:t>
            </a:r>
            <a:r>
              <a:rPr lang="pt-BR" baseline="0" dirty="0" smtClean="0"/>
              <a:t> as aprisiona a uma maneira limitada de perceber a realidade.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09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atitude de focalizar os</a:t>
            </a:r>
            <a:r>
              <a:rPr lang="pt-BR" baseline="0" dirty="0" smtClean="0"/>
              <a:t> problemas, as dificuldades, pode ser consequ</a:t>
            </a:r>
            <a:r>
              <a:rPr lang="pt-BR" baseline="0" dirty="0" smtClean="0"/>
              <a:t>ência da paralisia do medo, que nos impede de pensar nas soluções e de (</a:t>
            </a:r>
            <a:r>
              <a:rPr lang="pt-BR" baseline="0" dirty="0" err="1" smtClean="0"/>
              <a:t>re</a:t>
            </a:r>
            <a:r>
              <a:rPr lang="pt-BR" baseline="0" dirty="0" smtClean="0"/>
              <a:t>)agir na busca delas.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</a:t>
            </a:r>
            <a:r>
              <a:rPr lang="pt-BR" baseline="0" dirty="0" smtClean="0"/>
              <a:t> no exemplo das imagens, se, paralisados pelo medo, olharmos de muito perto os problemas (que certas vezes podem ser at</a:t>
            </a:r>
            <a:r>
              <a:rPr lang="pt-BR" baseline="0" dirty="0" smtClean="0"/>
              <a:t>é menores do que se imagina) – no caso, as miniaturas –, deixamos de notar todos os recursos (numerosos até) – a rua verdadeira – à nossa disposição para vencermos tais problemas.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20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Muito interessantes</a:t>
            </a:r>
            <a:r>
              <a:rPr lang="pt-BR" baseline="0" dirty="0" smtClean="0"/>
              <a:t> as palavras de Joanna em destaque! Pode-se pensar que se perde o que se tem, mas o que se </a:t>
            </a:r>
            <a:r>
              <a:rPr lang="pt-BR" baseline="0" dirty="0" smtClean="0"/>
              <a:t>“</a:t>
            </a:r>
            <a:r>
              <a:rPr lang="pt-BR" baseline="0" dirty="0" smtClean="0"/>
              <a:t>tem</a:t>
            </a:r>
            <a:r>
              <a:rPr lang="pt-BR" baseline="0" dirty="0" smtClean="0"/>
              <a:t>” de fato? Bens, objetos, cargos, família? Nada disso é nosso! Tudo é empréstimo divino! O que nos é dado por empréstimo, isso sim perdemos, sem nunca ter sido nosso! Portanto “somente se perde o que se não tem”.</a:t>
            </a:r>
          </a:p>
          <a:p>
            <a:r>
              <a:rPr lang="pt-BR" baseline="0" dirty="0" smtClean="0"/>
              <a:t>O que, então, se possui verdadeiramente (afeto, virtudes, conhecimento, experiências) não se perde jamais!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AD10-A1AC-449A-ACB7-4D43E1C9894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47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4" name="Picture 3" descr="C:\Users\James\Desktop\msft\Berlin\build Assets\hashOverlaySD-FullResolve.png"/>
          <p:cNvPicPr>
            <a:picLocks noChangeAspect="1" noChangeArrowheads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4698145"/>
            <a:ext cx="3633513" cy="276940"/>
          </a:xfrm>
          <a:prstGeom prst="rect">
            <a:avLst/>
          </a:prstGeom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3769032"/>
            <a:ext cx="3633512" cy="27594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H="1">
            <a:off x="5508103" y="2116259"/>
            <a:ext cx="363351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5508104" y="3940186"/>
            <a:ext cx="3633515" cy="764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648604" y="2253713"/>
            <a:ext cx="3331120" cy="1373070"/>
          </a:xfrm>
        </p:spPr>
        <p:txBody>
          <a:bodyPr anchor="ctr">
            <a:noAutofit/>
          </a:bodyPr>
          <a:lstStyle>
            <a:lvl1pPr algn="r">
              <a:defRPr sz="4800"/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652120" y="4101080"/>
            <a:ext cx="3341963" cy="45999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55655" y="260647"/>
            <a:ext cx="2057400" cy="365125"/>
          </a:xfrm>
        </p:spPr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33401" y="260648"/>
            <a:ext cx="4021666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841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20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959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57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63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97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5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20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14" name="Picture 3" descr="C:\Users\James\Desktop\msft\Berlin\build Assets\hashOverlaySD-FullResolve.png"/>
          <p:cNvPicPr>
            <a:picLocks noChangeAspect="1" noChangeArrowheads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6887389" cy="4147588"/>
          </a:xfrm>
        </p:spPr>
        <p:txBody>
          <a:bodyPr/>
          <a:lstStyle>
            <a:lvl1pPr marL="228600" indent="-228600" algn="just">
              <a:lnSpc>
                <a:spcPct val="100000"/>
              </a:lnSpc>
              <a:spcBef>
                <a:spcPts val="800"/>
              </a:spcBef>
              <a:buClr>
                <a:schemeClr val="bg2">
                  <a:lumMod val="40000"/>
                  <a:lumOff val="60000"/>
                </a:schemeClr>
              </a:buClr>
              <a:buFont typeface="Wingdings" charset="2"/>
              <a:buChar char="§"/>
              <a:defRPr>
                <a:effectLst/>
              </a:defRPr>
            </a:lvl1pPr>
            <a:lvl2pPr marL="685800" indent="-228600" algn="just">
              <a:lnSpc>
                <a:spcPct val="100000"/>
              </a:lnSpc>
              <a:spcBef>
                <a:spcPts val="600"/>
              </a:spcBef>
              <a:buClr>
                <a:srgbClr val="D44817"/>
              </a:buClr>
              <a:buFont typeface="Wingdings" charset="2"/>
              <a:buChar char="§"/>
              <a:defRPr>
                <a:effectLst/>
              </a:defRPr>
            </a:lvl2pPr>
            <a:lvl3pPr marL="1143000" indent="-228600" algn="just">
              <a:lnSpc>
                <a:spcPct val="100000"/>
              </a:lnSpc>
              <a:buFont typeface="Wingdings" charset="2"/>
              <a:buChar char="§"/>
              <a:defRPr>
                <a:solidFill>
                  <a:schemeClr val="tx1">
                    <a:lumMod val="85000"/>
                  </a:schemeClr>
                </a:solidFill>
                <a:effectLst/>
              </a:defRPr>
            </a:lvl3pPr>
            <a:lvl4pPr marL="1600200" indent="-228600" algn="just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§"/>
              <a:defRPr>
                <a:effectLst/>
              </a:defRPr>
            </a:lvl4pPr>
            <a:lvl5pPr marL="1624013" indent="0"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charset="2"/>
              <a:buNone/>
              <a:tabLst/>
              <a:defRPr sz="1400">
                <a:solidFill>
                  <a:schemeClr val="tx1">
                    <a:lumMod val="85000"/>
                  </a:schemeClr>
                </a:solidFill>
                <a:effectLst/>
              </a:defRPr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7881" y="6484462"/>
            <a:ext cx="2057400" cy="365125"/>
          </a:xfrm>
        </p:spPr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484463"/>
            <a:ext cx="483467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96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James\Desktop\msft\Berlin\build Assets\hashOverlaySD-FullResolve.png"/>
          <p:cNvPicPr>
            <a:picLocks noChangeAspect="1" noChangeArrowheads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943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162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95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518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048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710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52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FBCE-13E4-4929-B7F3-325380E644DF}" type="datetimeFigureOut">
              <a:rPr lang="pt-BR" smtClean="0"/>
              <a:t>11/07/16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930A-A071-482F-B51A-3AA53177D36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572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  <p:sldLayoutId id="2147484288" r:id="rId13"/>
    <p:sldLayoutId id="2147484289" r:id="rId14"/>
    <p:sldLayoutId id="2147484290" r:id="rId15"/>
    <p:sldLayoutId id="2147484291" r:id="rId16"/>
    <p:sldLayoutId id="2147484292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Kuusinollakahdeksan" charset="0"/>
          <a:ea typeface="Kuusinollakahdeksan" charset="0"/>
          <a:cs typeface="Kuusinollakahdeks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" charset="0"/>
          <a:ea typeface="Avenir Next" charset="0"/>
          <a:cs typeface="Avenir Nex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pt-BR" dirty="0" smtClean="0"/>
              <a:t>O medo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pt-BR" smtClean="0"/>
              <a:t>As Dores da Alma</a:t>
            </a:r>
            <a:endParaRPr lang="pt-BR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657529" y="5517232"/>
            <a:ext cx="3341963" cy="521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00" dirty="0" smtClean="0">
                <a:solidFill>
                  <a:schemeClr val="tx1">
                    <a:lumMod val="85000"/>
                  </a:schemeClr>
                </a:solidFill>
              </a:rPr>
              <a:t>Escola de Evangeliza</a:t>
            </a:r>
            <a:r>
              <a:rPr lang="pt-BR" sz="1000" dirty="0" smtClean="0">
                <a:solidFill>
                  <a:schemeClr val="tx1">
                    <a:lumMod val="85000"/>
                  </a:schemeClr>
                </a:solidFill>
              </a:rPr>
              <a:t>ção de Pacientes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00" dirty="0" smtClean="0">
                <a:solidFill>
                  <a:schemeClr val="tx1">
                    <a:lumMod val="85000"/>
                  </a:schemeClr>
                </a:solidFill>
              </a:rPr>
              <a:t>Grupo Espírita </a:t>
            </a:r>
            <a:r>
              <a:rPr lang="pt-BR" sz="1000" dirty="0" err="1" smtClean="0">
                <a:solidFill>
                  <a:schemeClr val="tx1">
                    <a:lumMod val="85000"/>
                  </a:schemeClr>
                </a:solidFill>
              </a:rPr>
              <a:t>Guillon</a:t>
            </a:r>
            <a:r>
              <a:rPr lang="pt-BR" sz="1000" dirty="0" smtClean="0">
                <a:solidFill>
                  <a:schemeClr val="tx1">
                    <a:lumMod val="85000"/>
                  </a:schemeClr>
                </a:solidFill>
              </a:rPr>
              <a:t> Ribeiro</a:t>
            </a:r>
            <a:endParaRPr lang="pt-BR" sz="1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33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 medo  paralisa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Em </a:t>
            </a:r>
            <a:r>
              <a:rPr lang="pt-BR" dirty="0"/>
              <a:t>muitas ocasiões, ficamos parados à margem do caminho,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focalizando nossos conflitos</a:t>
            </a:r>
            <a:r>
              <a:rPr lang="pt-BR" dirty="0"/>
              <a:t>, dificuldades e problemas, deixando a vida girar em tomo deles. </a:t>
            </a:r>
            <a:r>
              <a:rPr lang="pt-BR" dirty="0" smtClean="0"/>
              <a:t>[...]</a:t>
            </a:r>
            <a:endParaRPr lang="pt-BR" dirty="0"/>
          </a:p>
          <a:p>
            <a:pPr marL="4025900" indent="-203200"/>
            <a:r>
              <a:rPr lang="pt-BR" dirty="0" smtClean="0"/>
              <a:t>O resultado do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medo</a:t>
            </a:r>
            <a:r>
              <a:rPr lang="pt-BR" dirty="0" smtClean="0"/>
              <a:t> em nossas vidas será 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perda</a:t>
            </a:r>
            <a:r>
              <a:rPr lang="pt-BR" dirty="0" smtClean="0"/>
              <a:t> do nosso poder de pensar e agir com espontaneidade...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 smtClean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As Dores da Alma</a:t>
            </a:r>
            <a:r>
              <a:rPr lang="pt-BR" dirty="0"/>
              <a:t>,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lição </a:t>
            </a:r>
            <a:r>
              <a:rPr lang="pt-BR" dirty="0"/>
              <a:t>“Medo”, 1º capítulo.)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"/>
          <a:stretch/>
        </p:blipFill>
        <p:spPr bwMode="auto">
          <a:xfrm>
            <a:off x="751359" y="4005064"/>
            <a:ext cx="3316585" cy="2479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05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Distorce  a  realidade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336874"/>
            <a:ext cx="6887389" cy="128097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“O medo desfigura e entorpece a realidade. Agiganta e avoluma insignificâncias, produzindo fantasmas onde apenas suspeitas se apresentam.”</a:t>
            </a:r>
          </a:p>
          <a:p>
            <a:pPr lvl="4"/>
            <a:r>
              <a:rPr lang="pt-BR" dirty="0" smtClean="0"/>
              <a:t>(JOANNA DE </a:t>
            </a:r>
            <a:r>
              <a:rPr lang="pt-BR" dirty="0" err="1" smtClean="0"/>
              <a:t>ÂNGELIS</a:t>
            </a:r>
            <a:r>
              <a:rPr lang="pt-BR" dirty="0" smtClean="0"/>
              <a:t>. </a:t>
            </a:r>
            <a:r>
              <a:rPr lang="pt-BR" i="1" dirty="0" smtClean="0"/>
              <a:t>Momentos de felicidade</a:t>
            </a:r>
            <a:r>
              <a:rPr lang="pt-BR" dirty="0" smtClean="0"/>
              <a:t>, cap. 11.)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92" y="3684780"/>
            <a:ext cx="4389588" cy="2975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891" y="3684780"/>
            <a:ext cx="4141589" cy="2975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950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</a:t>
            </a:r>
            <a:r>
              <a:rPr lang="pt-BR" dirty="0" smtClean="0"/>
              <a:t>era  ansiedade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336873"/>
            <a:ext cx="3894583" cy="4147588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 smtClean="0"/>
              <a:t>É </a:t>
            </a:r>
            <a:r>
              <a:rPr lang="pt-BR" dirty="0"/>
              <a:t>responsável pela ansiedade </a:t>
            </a:r>
            <a:r>
              <a:rPr lang="pt-BR" dirty="0" smtClean="0"/>
              <a:t>— </a:t>
            </a:r>
            <a:r>
              <a:rPr lang="pt-BR" dirty="0"/>
              <a:t>medo de perder isto ou aquilo </a:t>
            </a:r>
            <a:r>
              <a:rPr lang="pt-BR" dirty="0" smtClean="0"/>
              <a:t>— </a:t>
            </a:r>
            <a:r>
              <a:rPr lang="pt-BR" dirty="0"/>
              <a:t>sem dar-se conta de que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somente se perde o que se não tem</a:t>
            </a:r>
            <a:r>
              <a:rPr lang="pt-BR" dirty="0"/>
              <a:t>, portanto, o que não faz falta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</a:p>
          <a:p>
            <a:pPr marL="1395413" lvl="4"/>
            <a:r>
              <a:rPr lang="pt-BR" dirty="0" smtClean="0"/>
              <a:t>(</a:t>
            </a:r>
            <a:r>
              <a:rPr lang="pt-BR" dirty="0"/>
              <a:t>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Momentos de felicidade</a:t>
            </a:r>
            <a:r>
              <a:rPr lang="pt-BR" dirty="0"/>
              <a:t>, cap. 11</a:t>
            </a:r>
            <a:r>
              <a:rPr lang="pt-BR" dirty="0" smtClean="0"/>
              <a:t>.)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05667"/>
            <a:ext cx="3763268" cy="353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518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Prejudica  a  conviv</a:t>
            </a:r>
            <a:r>
              <a:rPr lang="pt-BR" dirty="0" smtClean="0"/>
              <a:t>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336873"/>
            <a:ext cx="4542655" cy="4147588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A pessoa com medo, agride ou foge, exagera ou se exime da iniciativa feliz, torna-se difícil de ser ajudada e contamina, muitas vezes, outras menos robustas na convicção interna, </a:t>
            </a:r>
            <a:r>
              <a:rPr lang="pt-BR" dirty="0" err="1" smtClean="0"/>
              <a:t>deses-perando-as</a:t>
            </a:r>
            <a:r>
              <a:rPr lang="pt-BR" dirty="0"/>
              <a:t>, também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 smtClean="0"/>
              <a:t>Leis Morais da Vida</a:t>
            </a:r>
            <a:r>
              <a:rPr lang="pt-BR" dirty="0" smtClean="0"/>
              <a:t>, </a:t>
            </a:r>
            <a:r>
              <a:rPr lang="pt-BR" dirty="0"/>
              <a:t>cap. </a:t>
            </a:r>
            <a:r>
              <a:rPr lang="pt-BR" dirty="0" smtClean="0"/>
              <a:t>26.)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9711" r="1"/>
          <a:stretch/>
        </p:blipFill>
        <p:spPr>
          <a:xfrm>
            <a:off x="5292080" y="2492896"/>
            <a:ext cx="3456384" cy="286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2764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Descompensa</a:t>
            </a:r>
            <a:r>
              <a:rPr lang="pt-BR" dirty="0" err="1" smtClean="0"/>
              <a:t>ção</a:t>
            </a:r>
            <a:r>
              <a:rPr lang="pt-BR" dirty="0"/>
              <a:t> </a:t>
            </a:r>
            <a:r>
              <a:rPr lang="pt-BR" dirty="0" smtClean="0"/>
              <a:t> energética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3401" y="2336873"/>
            <a:ext cx="5046711" cy="414758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As sensações do medo sobrecarregam as energias dos </a:t>
            </a:r>
            <a:r>
              <a:rPr lang="pt-BR" dirty="0" smtClean="0"/>
              <a:t>‘</a:t>
            </a:r>
            <a:r>
              <a:rPr lang="pt-BR" dirty="0" err="1" smtClean="0"/>
              <a:t>chakras</a:t>
            </a:r>
            <a:r>
              <a:rPr lang="pt-BR" dirty="0" smtClean="0"/>
              <a:t>’</a:t>
            </a:r>
            <a:r>
              <a:rPr lang="pt-BR" dirty="0" smtClean="0"/>
              <a:t> do plexo solar e do cardíaco, provocando, quase sempre, uma impressão de vácuo no estômago e um descontrole nas batidas do coração. [...]</a:t>
            </a:r>
            <a:r>
              <a:rPr lang="pt-BR" dirty="0" smtClean="0"/>
              <a:t>”</a:t>
            </a:r>
            <a:endParaRPr lang="pt-BR" dirty="0" smtClean="0"/>
          </a:p>
          <a:p>
            <a:r>
              <a:rPr lang="pt-BR" dirty="0" smtClean="0"/>
              <a:t>“</a:t>
            </a:r>
            <a:r>
              <a:rPr lang="pt-BR" dirty="0" smtClean="0"/>
              <a:t>O medo indefinido provém da repressão de impulsos considerados inaceitáveis que existem dentro de nós, da ausência de contrição de nossas faltas, da não-admissão de nossos erros,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descompensando</a:t>
            </a:r>
            <a:r>
              <a:rPr lang="pt-BR" dirty="0" smtClean="0"/>
              <a:t> nosso corpo energeticamente com o peso dos fardos do temor e do pânico.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As Dores da Alma</a:t>
            </a:r>
            <a:r>
              <a:rPr lang="pt-BR" dirty="0"/>
              <a:t>, lição “Medo”, </a:t>
            </a:r>
            <a:r>
              <a:rPr lang="pt-BR" dirty="0" smtClean="0"/>
              <a:t>1º e 2º capítulos.)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903984" cy="290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882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 que  fazer?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3401" y="2336873"/>
            <a:ext cx="4470647" cy="4147588"/>
          </a:xfrm>
        </p:spPr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/>
              <a:t>As coisas ignoradas geram mais medo do que as </a:t>
            </a:r>
            <a:r>
              <a:rPr lang="pt-BR" dirty="0" smtClean="0"/>
              <a:t>conhecidas.</a:t>
            </a:r>
            <a:r>
              <a:rPr lang="pt-BR" dirty="0" smtClean="0"/>
              <a:t>”</a:t>
            </a:r>
          </a:p>
          <a:p>
            <a:r>
              <a:rPr lang="pt-BR" dirty="0"/>
              <a:t>“Desvendar, gradativamente, nossa ‘geografia interna’, nosso próprio padrão de carências e medos, </a:t>
            </a:r>
            <a:r>
              <a:rPr lang="pt-BR" dirty="0" err="1" smtClean="0"/>
              <a:t>propor-ciona-nos</a:t>
            </a:r>
            <a:r>
              <a:rPr lang="pt-BR" dirty="0" smtClean="0"/>
              <a:t> </a:t>
            </a:r>
            <a:r>
              <a:rPr lang="pt-BR" dirty="0"/>
              <a:t>uma base sólida de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autoconfiança</a:t>
            </a:r>
            <a:r>
              <a:rPr lang="pt-BR" dirty="0" smtClean="0"/>
              <a:t>.”</a:t>
            </a:r>
          </a:p>
          <a:p>
            <a:pPr marL="1206500"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As Dores da Alma</a:t>
            </a:r>
            <a:r>
              <a:rPr lang="pt-BR" dirty="0" smtClean="0"/>
              <a:t>, lição “Medo”, 2º capítulo.)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492896"/>
            <a:ext cx="3060700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0893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Começar  o  trabalho  de  autoconhecimento</a:t>
            </a:r>
            <a:endParaRPr lang="pt-BR" dirty="0"/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533401" y="2336873"/>
            <a:ext cx="4758679" cy="414758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“Ao assumirmos que são elementos naturais de estrutura humana em evolução frieza/</a:t>
            </a:r>
            <a:r>
              <a:rPr lang="pt-BR" dirty="0" err="1" smtClean="0"/>
              <a:t>sen-sualidade</a:t>
            </a:r>
            <a:r>
              <a:rPr lang="pt-BR" dirty="0" smtClean="0"/>
              <a:t>, avareza/desperdício, egoísmo/desinteresse, </a:t>
            </a:r>
            <a:r>
              <a:rPr lang="pt-BR" dirty="0" err="1" smtClean="0"/>
              <a:t>domina-ção</a:t>
            </a:r>
            <a:r>
              <a:rPr lang="pt-BR" dirty="0" smtClean="0"/>
              <a:t>/submissão, [...] a fim de que possamos descobrir onde erramos e, a partir de então, encontrar o meio-termo, ou seja, não estar num extremo nem no outro. 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As Dores da Alma</a:t>
            </a:r>
            <a:r>
              <a:rPr lang="pt-BR" dirty="0" smtClean="0"/>
              <a:t>, lição “Medo”, 2º capítulo.)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492896"/>
            <a:ext cx="2838490" cy="354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1805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Ver a si mesmo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3401" y="2336873"/>
            <a:ext cx="4542656" cy="414758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“</a:t>
            </a:r>
            <a:r>
              <a:rPr lang="pt-BR" dirty="0" smtClean="0"/>
              <a:t>Por </a:t>
            </a:r>
            <a:r>
              <a:rPr lang="pt-BR" dirty="0"/>
              <a:t>medo de sermos vistos como somos, nossas relações ficam limitadas a um nível superficial. Resguardamo-nos e fechamo-nos intimamente para sentir-nos </a:t>
            </a:r>
            <a:r>
              <a:rPr lang="pt-BR" dirty="0" err="1" smtClean="0"/>
              <a:t>emocional-mente</a:t>
            </a:r>
            <a:r>
              <a:rPr lang="pt-BR" dirty="0" smtClean="0"/>
              <a:t> </a:t>
            </a:r>
            <a:r>
              <a:rPr lang="pt-BR" dirty="0"/>
              <a:t>seguros.</a:t>
            </a:r>
          </a:p>
          <a:p>
            <a:pPr algn="just"/>
            <a:r>
              <a:rPr lang="pt-BR" dirty="0"/>
              <a:t>Presumimos que o </a:t>
            </a:r>
            <a:r>
              <a:rPr lang="pt-BR" dirty="0" smtClean="0"/>
              <a:t>‘</a:t>
            </a:r>
            <a:r>
              <a:rPr lang="pt-BR" dirty="0" smtClean="0"/>
              <a:t>não ver</a:t>
            </a:r>
            <a:r>
              <a:rPr lang="pt-BR" dirty="0" smtClean="0"/>
              <a:t>’</a:t>
            </a:r>
            <a:r>
              <a:rPr lang="pt-BR" dirty="0" smtClean="0"/>
              <a:t> </a:t>
            </a:r>
            <a:r>
              <a:rPr lang="pt-BR" dirty="0"/>
              <a:t>resulta em </a:t>
            </a:r>
            <a:r>
              <a:rPr lang="pt-BR" dirty="0" smtClean="0"/>
              <a:t>‘</a:t>
            </a:r>
            <a:r>
              <a:rPr lang="pt-BR" dirty="0" smtClean="0"/>
              <a:t>não ter</a:t>
            </a:r>
            <a:r>
              <a:rPr lang="pt-BR" dirty="0" smtClean="0"/>
              <a:t>’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As Dores da Alma</a:t>
            </a:r>
            <a:r>
              <a:rPr lang="pt-BR" dirty="0"/>
              <a:t>, lição “Medo”, </a:t>
            </a:r>
            <a:r>
              <a:rPr lang="pt-BR" dirty="0" smtClean="0"/>
              <a:t>2º </a:t>
            </a:r>
            <a:r>
              <a:rPr lang="pt-BR" dirty="0"/>
              <a:t>capítulo</a:t>
            </a:r>
            <a:r>
              <a:rPr lang="pt-BR" dirty="0" smtClean="0"/>
              <a:t>.)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56" y="2514600"/>
            <a:ext cx="3544015" cy="285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9344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Confiar  em  Deus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 smtClean="0"/>
              <a:t>O </a:t>
            </a:r>
            <a:r>
              <a:rPr lang="pt-BR" dirty="0"/>
              <a:t>que se teme, raramente ocorre como se espera, mesmo porque as interferências Divinas sempre atenuam as dores, até quando não são solicitadas. [...]</a:t>
            </a:r>
          </a:p>
          <a:p>
            <a:r>
              <a:rPr lang="pt-BR" dirty="0"/>
              <a:t>Doenças, problemas, </a:t>
            </a:r>
            <a:r>
              <a:rPr lang="pt-BR" dirty="0" smtClean="0"/>
              <a:t>not</a:t>
            </a:r>
            <a:r>
              <a:rPr lang="pt-BR" dirty="0" smtClean="0"/>
              <a:t>í</a:t>
            </a:r>
            <a:r>
              <a:rPr lang="pt-BR" dirty="0" smtClean="0"/>
              <a:t>cias</a:t>
            </a:r>
            <a:r>
              <a:rPr lang="pt-BR" dirty="0"/>
              <a:t>, viagens, revoluções, o porvir não os temas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  <a:endParaRPr lang="pt-BR" dirty="0"/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Leis Morais da Vida</a:t>
            </a:r>
            <a:r>
              <a:rPr lang="pt-BR" dirty="0"/>
              <a:t>, cap. 26)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175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Focar  no  que  é  bom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33400" y="2336873"/>
            <a:ext cx="4614663" cy="414758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Aprendendo a focalizar e a </a:t>
            </a:r>
            <a:r>
              <a:rPr lang="pt-BR" dirty="0" err="1" smtClean="0"/>
              <a:t>desfocalizar</a:t>
            </a:r>
            <a:r>
              <a:rPr lang="pt-BR" dirty="0" smtClean="0"/>
              <a:t> nossas crises, traumas, medos, perdas e dificuldades, bem como os acontecimentos desastrosos do cotidiano —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dando-lhes a devida importância e regulando o tempo necessário, a fim de analisá-los proveitosamente</a:t>
            </a:r>
            <a:r>
              <a:rPr lang="pt-BR" dirty="0" smtClean="0"/>
              <a:t> —, teremos metas sempre adequadas e seguras que  favorecerão nosso progresso espiritual.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As Dores da Alma</a:t>
            </a:r>
            <a:r>
              <a:rPr lang="pt-BR" dirty="0"/>
              <a:t>, lição “Medo”, 1º capítulo</a:t>
            </a:r>
            <a:r>
              <a:rPr lang="pt-BR" dirty="0" smtClean="0"/>
              <a:t>.)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96" y="2492896"/>
            <a:ext cx="3325456" cy="274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821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 que  é  preciso  tratar  do assunto?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pt-BR" dirty="0" smtClean="0"/>
              <a:t>O homicida s</a:t>
            </a:r>
            <a:r>
              <a:rPr lang="pt-BR" dirty="0" smtClean="0"/>
              <a:t>ádico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O suicida melancólico;</a:t>
            </a:r>
          </a:p>
          <a:p>
            <a:pPr lvl="1"/>
            <a:r>
              <a:rPr lang="pt-BR" dirty="0" smtClean="0"/>
              <a:t>O anarquista cruel;</a:t>
            </a:r>
          </a:p>
          <a:p>
            <a:pPr lvl="1"/>
            <a:r>
              <a:rPr lang="pt-BR" dirty="0" smtClean="0"/>
              <a:t>O pai de família insensível no lar...</a:t>
            </a:r>
          </a:p>
          <a:p>
            <a:r>
              <a:rPr lang="pt-BR" dirty="0" smtClean="0"/>
              <a:t>“... </a:t>
            </a:r>
            <a:r>
              <a:rPr lang="pt-BR" dirty="0" smtClean="0"/>
              <a:t>ocultam-se nos rebordos do medo, buscando ignorar a enfermidade que os desequilibra.</a:t>
            </a:r>
          </a:p>
          <a:p>
            <a:r>
              <a:rPr lang="pt-BR" dirty="0" smtClean="0"/>
              <a:t>Na quase totalidade dos crimes que explodem, opressivos, encontram-se os rastros do medo sempre presente.</a:t>
            </a:r>
            <a:r>
              <a:rPr lang="pt-BR" dirty="0" smtClean="0"/>
              <a:t>”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Florações Evangélicas</a:t>
            </a:r>
            <a:r>
              <a:rPr lang="pt-BR" dirty="0"/>
              <a:t>, cap. 21</a:t>
            </a:r>
            <a:r>
              <a:rPr lang="pt-BR" dirty="0" smtClean="0"/>
              <a:t>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4834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Esfor</a:t>
            </a:r>
            <a:r>
              <a:rPr lang="pt-BR" dirty="0" smtClean="0"/>
              <a:t>çar-se  no  bem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2" indent="0" algn="r">
              <a:buNone/>
            </a:pPr>
            <a:r>
              <a:rPr lang="pt-BR" dirty="0" smtClean="0"/>
              <a:t>“</a:t>
            </a:r>
            <a:r>
              <a:rPr lang="pt-BR" dirty="0" smtClean="0"/>
              <a:t>E</a:t>
            </a:r>
            <a:r>
              <a:rPr lang="pt-BR" dirty="0"/>
              <a:t>, tendo medo, escondi na terra o teu talento</a:t>
            </a:r>
            <a:r>
              <a:rPr lang="pt-BR" dirty="0" smtClean="0"/>
              <a:t>...”</a:t>
            </a:r>
          </a:p>
          <a:p>
            <a:pPr lvl="4"/>
            <a:r>
              <a:rPr lang="pt-BR" dirty="0" smtClean="0"/>
              <a:t>(</a:t>
            </a:r>
            <a:r>
              <a:rPr lang="pt-BR" dirty="0"/>
              <a:t>Mateus, 25:25)</a:t>
            </a:r>
          </a:p>
          <a:p>
            <a:r>
              <a:rPr lang="pt-BR" dirty="0" smtClean="0"/>
              <a:t>“</a:t>
            </a:r>
            <a:r>
              <a:rPr lang="pt-BR" dirty="0" smtClean="0"/>
              <a:t>Se </a:t>
            </a:r>
            <a:r>
              <a:rPr lang="pt-BR" dirty="0"/>
              <a:t>recebeste, pois, mais rude tarefa no mundo, não te atemorizes à frente dos outros e faze dela o teu caminho de progresso e renovação. Por mais sombria seja a estrada a que foste conduzido pelas circunstâncias,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enriquece-a com a luz do teu esforço no bem</a:t>
            </a:r>
            <a:r>
              <a:rPr lang="pt-BR" dirty="0"/>
              <a:t>, porque o medo não serviu como justificativa aceitável no acerto de contas entre o servo e o Senhor.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Fonte Viva</a:t>
            </a:r>
            <a:r>
              <a:rPr lang="pt-BR" dirty="0"/>
              <a:t>, cap. 132</a:t>
            </a:r>
            <a:r>
              <a:rPr lang="pt-BR" dirty="0" smtClean="0"/>
              <a:t>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009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 o  Espiritismo  nos  ajuda?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“... </a:t>
            </a:r>
            <a:r>
              <a:rPr lang="pt-BR" dirty="0" smtClean="0"/>
              <a:t>pela </a:t>
            </a:r>
            <a:r>
              <a:rPr lang="pt-BR" dirty="0"/>
              <a:t>natural realidade do além-túmulo, desvelando os falsos </a:t>
            </a:r>
            <a:r>
              <a:rPr lang="pt-BR" dirty="0" smtClean="0"/>
              <a:t>‘</a:t>
            </a:r>
            <a:r>
              <a:rPr lang="pt-BR" dirty="0" smtClean="0"/>
              <a:t>mistérios</a:t>
            </a:r>
            <a:r>
              <a:rPr lang="pt-BR" dirty="0" smtClean="0"/>
              <a:t>’</a:t>
            </a:r>
            <a:r>
              <a:rPr lang="pt-BR" dirty="0" smtClean="0"/>
              <a:t> </a:t>
            </a:r>
            <a:r>
              <a:rPr lang="pt-BR" dirty="0"/>
              <a:t>e elucidando os enigmas </a:t>
            </a:r>
            <a:r>
              <a:rPr lang="pt-BR" dirty="0" smtClean="0"/>
              <a:t>ontológicos [...], </a:t>
            </a:r>
            <a:r>
              <a:rPr lang="pt-BR" dirty="0"/>
              <a:t>mediante a confiança que ministra aos que se abeberam da sua água </a:t>
            </a:r>
            <a:r>
              <a:rPr lang="pt-BR" dirty="0" smtClean="0"/>
              <a:t>[...].</a:t>
            </a:r>
            <a:r>
              <a:rPr lang="pt-BR" dirty="0" smtClean="0"/>
              <a:t>”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Florações Evangélicas</a:t>
            </a:r>
            <a:r>
              <a:rPr lang="pt-BR" dirty="0"/>
              <a:t>, cap. 21.)</a:t>
            </a:r>
            <a:endParaRPr lang="pt-BR" dirty="0"/>
          </a:p>
          <a:p>
            <a:r>
              <a:rPr lang="pt-BR" dirty="0" smtClean="0"/>
              <a:t>Além disso:</a:t>
            </a:r>
          </a:p>
          <a:p>
            <a:pPr lvl="1"/>
            <a:r>
              <a:rPr lang="pt-BR" dirty="0" smtClean="0"/>
              <a:t>“</a:t>
            </a:r>
            <a:r>
              <a:rPr lang="pt-BR" dirty="0" smtClean="0"/>
              <a:t>O </a:t>
            </a:r>
            <a:r>
              <a:rPr lang="pt-BR" dirty="0"/>
              <a:t>labor fraternal,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culto doméstico do Evangelho,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pensamento de otimismo </a:t>
            </a:r>
            <a:r>
              <a:rPr lang="pt-BR" dirty="0" smtClean="0"/>
              <a:t>frequente </a:t>
            </a:r>
            <a:r>
              <a:rPr lang="pt-BR" dirty="0"/>
              <a:t>e </a:t>
            </a:r>
            <a:endParaRPr lang="pt-BR" dirty="0" smtClean="0"/>
          </a:p>
          <a:p>
            <a:pPr lvl="1"/>
            <a:r>
              <a:rPr lang="pt-BR" dirty="0" smtClean="0"/>
              <a:t>o </a:t>
            </a:r>
            <a:r>
              <a:rPr lang="pt-BR" dirty="0"/>
              <a:t>recolhimento da oração, </a:t>
            </a:r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par do uso da água magnetizada </a:t>
            </a:r>
            <a:endParaRPr lang="pt-BR" dirty="0" smtClean="0"/>
          </a:p>
          <a:p>
            <a:pPr lvl="1"/>
            <a:r>
              <a:rPr lang="pt-BR" dirty="0" smtClean="0"/>
              <a:t>e </a:t>
            </a:r>
            <a:r>
              <a:rPr lang="pt-BR" dirty="0"/>
              <a:t>do </a:t>
            </a:r>
            <a:r>
              <a:rPr lang="pt-BR" dirty="0" smtClean="0"/>
              <a:t>passe...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(Idem)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61152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Jesus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2336873"/>
            <a:ext cx="6887389" cy="1884215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“</a:t>
            </a:r>
            <a:r>
              <a:rPr lang="pt-BR" dirty="0"/>
              <a:t>Retornando da sepultura vazia, disse Jesus aos discípulos amedrontados: </a:t>
            </a:r>
            <a:r>
              <a:rPr lang="pt-BR" dirty="0" smtClean="0"/>
              <a:t>‘</a:t>
            </a:r>
            <a:r>
              <a:rPr lang="pt-BR" dirty="0" smtClean="0"/>
              <a:t>Sou </a:t>
            </a:r>
            <a:r>
              <a:rPr lang="pt-BR" dirty="0"/>
              <a:t>eu, não </a:t>
            </a:r>
            <a:r>
              <a:rPr lang="pt-BR" dirty="0" smtClean="0"/>
              <a:t>temais</a:t>
            </a:r>
            <a:r>
              <a:rPr lang="pt-BR" dirty="0" smtClean="0"/>
              <a:t>’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Todo o Evangelho é lição viva de sadia </a:t>
            </a:r>
            <a:r>
              <a:rPr lang="pt-BR" dirty="0" err="1" smtClean="0"/>
              <a:t>tranquili-dade</a:t>
            </a:r>
            <a:r>
              <a:rPr lang="pt-BR" dirty="0" smtClean="0"/>
              <a:t> </a:t>
            </a:r>
            <a:r>
              <a:rPr lang="pt-BR" dirty="0"/>
              <a:t>e elevado otimismo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</a:p>
          <a:p>
            <a:pPr lvl="4"/>
            <a:r>
              <a:rPr lang="pt-BR" dirty="0" smtClean="0"/>
              <a:t>(JOANNA DE </a:t>
            </a:r>
            <a:r>
              <a:rPr lang="pt-BR" dirty="0" err="1" smtClean="0"/>
              <a:t>ÂNGELIS</a:t>
            </a:r>
            <a:r>
              <a:rPr lang="pt-BR" dirty="0" smtClean="0"/>
              <a:t>. </a:t>
            </a:r>
            <a:r>
              <a:rPr lang="pt-BR" i="1" dirty="0" smtClean="0"/>
              <a:t>Florações Evangélicas</a:t>
            </a:r>
            <a:r>
              <a:rPr lang="pt-BR" dirty="0" smtClean="0"/>
              <a:t>, cap. 21.)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980" y="4346887"/>
            <a:ext cx="4934228" cy="213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9304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</a:t>
            </a:r>
            <a:r>
              <a:rPr lang="pt-BR" dirty="0" smtClean="0"/>
              <a:t>ências  e  percepção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O </a:t>
            </a:r>
            <a:r>
              <a:rPr lang="pt-BR" dirty="0"/>
              <a:t>homem é as suas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memórias</a:t>
            </a:r>
            <a:r>
              <a:rPr lang="pt-BR" dirty="0"/>
              <a:t>, o somatório das experiências que se lhe armazenam no inconsciente, estabelecendo as linhas do seu comportamento moral, social, educacional</a:t>
            </a:r>
            <a:r>
              <a:rPr lang="pt-BR" dirty="0" smtClean="0"/>
              <a:t>.</a:t>
            </a:r>
            <a:r>
              <a:rPr lang="pt-BR" dirty="0" smtClean="0"/>
              <a:t>”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 smtClean="0"/>
              <a:t>Momentos de Felicidade</a:t>
            </a:r>
            <a:r>
              <a:rPr lang="pt-BR" dirty="0" smtClean="0"/>
              <a:t>, </a:t>
            </a:r>
            <a:r>
              <a:rPr lang="pt-BR" dirty="0"/>
              <a:t>cap. </a:t>
            </a:r>
            <a:r>
              <a:rPr lang="pt-BR" dirty="0" smtClean="0"/>
              <a:t>11</a:t>
            </a:r>
            <a:r>
              <a:rPr lang="pt-BR" dirty="0"/>
              <a:t>.)</a:t>
            </a:r>
          </a:p>
          <a:p>
            <a:r>
              <a:rPr lang="pt-BR" dirty="0"/>
              <a:t>“O Espírito unicamente vê e ouve o que quer. Dizemos isto de um ponto de vista geral e, em particular, com referência aos Espíritos </a:t>
            </a:r>
            <a:r>
              <a:rPr lang="pt-BR" dirty="0" smtClean="0"/>
              <a:t>elevados...”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</a:t>
            </a:r>
            <a:r>
              <a:rPr lang="pt-BR" i="1" dirty="0" smtClean="0"/>
              <a:t>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250</a:t>
            </a:r>
            <a:r>
              <a:rPr lang="pt-BR" dirty="0" smtClean="0"/>
              <a:t>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83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Percepção  da  vida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3400" y="2336873"/>
            <a:ext cx="4830687" cy="4147588"/>
          </a:xfrm>
        </p:spPr>
        <p:txBody>
          <a:bodyPr/>
          <a:lstStyle/>
          <a:p>
            <a:r>
              <a:rPr lang="pt-BR" dirty="0" smtClean="0"/>
              <a:t>“</a:t>
            </a:r>
            <a:r>
              <a:rPr lang="pt-BR" dirty="0" smtClean="0"/>
              <a:t>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percepção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dirty="0" smtClean="0"/>
              <a:t>é um atributo do espírito. Quanto maior o estado de consciência do indivíduo, maior será sua capacidade de perceber a vida, que não se limita apenas aos fragmentos da realidade, mas sim à realidade plena.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As Dores da Alma</a:t>
            </a:r>
            <a:r>
              <a:rPr lang="pt-BR" dirty="0" smtClean="0"/>
              <a:t>, lição “Medo”, 1º capítulo.)</a:t>
            </a:r>
            <a:endParaRPr lang="pt-BR" dirty="0"/>
          </a:p>
        </p:txBody>
      </p:sp>
      <p:pic>
        <p:nvPicPr>
          <p:cNvPr id="1033" name="Picture 9" descr="http://2.bp.blogspot.com/_0U9odBhIqxM/TMS3yqnkBNI/AAAAAAAAAB4/V42FBGbV3c0/s1600/os+olhos+s%C3%A3o+o+espelho+da+al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2466413"/>
            <a:ext cx="3057135" cy="3338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03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 flipH="1">
            <a:off x="6948264" y="515719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 </a:t>
            </a:r>
            <a:r>
              <a:rPr lang="pt-B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que  vocês  estão  vendo</a:t>
            </a:r>
            <a:r>
              <a:rPr lang="pt-B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?</a:t>
            </a:r>
            <a:endParaRPr lang="pt-BR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 que  você  focaliza  na  sua  vida?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3400" y="2336873"/>
            <a:ext cx="6887389" cy="195622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Colocar nossa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atenção</a:t>
            </a:r>
            <a:r>
              <a:rPr lang="pt-BR" dirty="0" smtClean="0"/>
              <a:t> nas coisas da vida é fator importante para o nosso desenvolvimento mental, emocional e espiritual, todavia, é necessário saber direcionar convenientemente nossa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percepção e atenção </a:t>
            </a:r>
            <a:r>
              <a:rPr lang="pt-BR" dirty="0" smtClean="0"/>
              <a:t>no momento exato e para o lugar certo.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As Dores da Alma</a:t>
            </a:r>
            <a:r>
              <a:rPr lang="pt-BR" dirty="0" smtClean="0"/>
              <a:t>, lição “Medo”, 1º capítulo.)</a:t>
            </a:r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3510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pic>
        <p:nvPicPr>
          <p:cNvPr id="1031" name="Picture 7" descr="http://1.bp.blogspot.com/_r_LRihWcTHw/SghB2LF-e0I/AAAAAAAACO4/fnA4pilljuE/s400/FOC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/>
          <a:stretch/>
        </p:blipFill>
        <p:spPr bwMode="auto">
          <a:xfrm>
            <a:off x="1798012" y="4419147"/>
            <a:ext cx="4358164" cy="2065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  no  mal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33400" y="2336873"/>
            <a:ext cx="4614663" cy="4147588"/>
          </a:xfrm>
        </p:spPr>
        <p:txBody>
          <a:bodyPr/>
          <a:lstStyle/>
          <a:p>
            <a:r>
              <a:rPr lang="pt-BR" dirty="0" smtClean="0"/>
              <a:t>“Quanto mais pensarmos e voltarmos nossa atenção para as calamidades e desastres, mais teremos a impressão de que o mundo está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limitado à nossa pessoal maneira</a:t>
            </a:r>
            <a:r>
              <a:rPr lang="pt-BR" dirty="0" smtClean="0"/>
              <a:t> </a:t>
            </a:r>
            <a:r>
              <a:rPr lang="pt-BR" dirty="0" err="1" smtClean="0"/>
              <a:t>catas-trófica</a:t>
            </a:r>
            <a:r>
              <a:rPr lang="pt-BR" dirty="0" smtClean="0"/>
              <a:t> de vê-lo e senti-lo.”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As Dores da Alma</a:t>
            </a:r>
            <a:r>
              <a:rPr lang="pt-BR" dirty="0" smtClean="0"/>
              <a:t>, lição “Medo”, 1º capítulo.)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942074" cy="384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084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Desestrutura  psíquica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</a:t>
            </a:r>
            <a:r>
              <a:rPr lang="pt-BR" dirty="0" smtClean="0"/>
              <a:t>Nas oportunidades de crescimento que nos oferecem nossas experiências, temos a possibilidade de validar e potencializar determinadas crenças e conceitos que poderão nos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desestruturar psiquicamente</a:t>
            </a:r>
            <a:r>
              <a:rPr lang="pt-BR" dirty="0" smtClean="0"/>
              <a:t>, levando-nos a uma verdadeira hipnose mental. A partir disso, esquecemo-nos de visualizar o  restante do mundo que nos cerca. Passamos a viver simplesmente voltados para a opinião que adotamos como </a:t>
            </a:r>
            <a:r>
              <a:rPr lang="pt-BR" dirty="0" smtClean="0"/>
              <a:t>‘</a:t>
            </a:r>
            <a:r>
              <a:rPr lang="pt-BR" dirty="0" smtClean="0"/>
              <a:t>única verdade</a:t>
            </a:r>
            <a:r>
              <a:rPr lang="pt-BR" dirty="0" smtClean="0"/>
              <a:t>’</a:t>
            </a:r>
            <a:r>
              <a:rPr lang="pt-BR" dirty="0" smtClean="0"/>
              <a:t>, assustados e amedrontados entre constantes atmosferas de receio e apreensão.</a:t>
            </a:r>
            <a:r>
              <a:rPr lang="pt-BR" dirty="0" smtClean="0"/>
              <a:t>”</a:t>
            </a:r>
            <a:endParaRPr lang="pt-BR" dirty="0" smtClean="0"/>
          </a:p>
          <a:p>
            <a:pPr lvl="4"/>
            <a:r>
              <a:rPr lang="pt-BR" dirty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As Dores da Alma</a:t>
            </a:r>
            <a:r>
              <a:rPr lang="pt-BR" dirty="0"/>
              <a:t>, lição “Medo”, 1º capítulo</a:t>
            </a:r>
            <a:r>
              <a:rPr lang="pt-BR" dirty="0" smtClean="0"/>
              <a:t>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22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Consequ</a:t>
            </a:r>
            <a:r>
              <a:rPr lang="pt-BR" dirty="0" smtClean="0"/>
              <a:t>ências  do  medo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94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m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3062</TotalTime>
  <Words>1969</Words>
  <Application>Microsoft Macintosh PowerPoint</Application>
  <PresentationFormat>Apresentação na tela (4:3)</PresentationFormat>
  <Paragraphs>118</Paragraphs>
  <Slides>22</Slides>
  <Notes>15</Notes>
  <HiddenSlides>4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Avenir Next</vt:lpstr>
      <vt:lpstr>Avenir Next Demi Bold</vt:lpstr>
      <vt:lpstr>Calibri</vt:lpstr>
      <vt:lpstr>Kuusinollakahdeksan</vt:lpstr>
      <vt:lpstr>Trebuchet MS</vt:lpstr>
      <vt:lpstr>Wingdings</vt:lpstr>
      <vt:lpstr>Arial</vt:lpstr>
      <vt:lpstr>Berlim</vt:lpstr>
      <vt:lpstr>O medo</vt:lpstr>
      <vt:lpstr>Por  que  é  preciso  tratar  do assunto?</vt:lpstr>
      <vt:lpstr>Experiências  e  percepção</vt:lpstr>
      <vt:lpstr>Percepção  da  vida</vt:lpstr>
      <vt:lpstr>O  que  vocês  estão  vendo?</vt:lpstr>
      <vt:lpstr>O  que  você  focaliza  na  sua  vida?</vt:lpstr>
      <vt:lpstr>Foco  no  mal</vt:lpstr>
      <vt:lpstr>Desestrutura  psíquica</vt:lpstr>
      <vt:lpstr>Consequências  do  medo</vt:lpstr>
      <vt:lpstr>O  medo  paralisa</vt:lpstr>
      <vt:lpstr>Distorce  a  realidade</vt:lpstr>
      <vt:lpstr>Gera  ansiedade</vt:lpstr>
      <vt:lpstr>Prejudica  a  convivência</vt:lpstr>
      <vt:lpstr>Descompensação  energética</vt:lpstr>
      <vt:lpstr>O  que  fazer?</vt:lpstr>
      <vt:lpstr>Começar  o  trabalho  de  autoconhecimento</vt:lpstr>
      <vt:lpstr>Ver a si mesmo</vt:lpstr>
      <vt:lpstr>Confiar  em  Deus</vt:lpstr>
      <vt:lpstr>Focar  no  que  é  bom</vt:lpstr>
      <vt:lpstr>Esforçar-se  no  bem</vt:lpstr>
      <vt:lpstr>Como  o  Espiritismo  nos  ajuda?</vt:lpstr>
      <vt:lpstr>Jesus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Pastra 03 – O medo</dc:title>
  <dc:creator>Paula</dc:creator>
  <cp:lastModifiedBy>Adriano Alves</cp:lastModifiedBy>
  <cp:revision>91</cp:revision>
  <dcterms:created xsi:type="dcterms:W3CDTF">2012-08-06T12:59:07Z</dcterms:created>
  <dcterms:modified xsi:type="dcterms:W3CDTF">2016-07-13T19:29:35Z</dcterms:modified>
</cp:coreProperties>
</file>