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56" r:id="rId2"/>
    <p:sldId id="274" r:id="rId3"/>
    <p:sldId id="275" r:id="rId4"/>
    <p:sldId id="267" r:id="rId5"/>
    <p:sldId id="259" r:id="rId6"/>
    <p:sldId id="258" r:id="rId7"/>
    <p:sldId id="268" r:id="rId8"/>
    <p:sldId id="260" r:id="rId9"/>
    <p:sldId id="264" r:id="rId10"/>
    <p:sldId id="271" r:id="rId11"/>
    <p:sldId id="272" r:id="rId12"/>
    <p:sldId id="26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oudy Old Styl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Goudy Old Styl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Goudy Old Styl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Goudy Old Styl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Goudy Old Style" charset="0"/>
        <a:ea typeface="ＭＳ Ｐゴシック" charset="0"/>
        <a:cs typeface="ＭＳ Ｐゴシック" charset="0"/>
      </a:defRPr>
    </a:lvl5pPr>
    <a:lvl6pPr marL="2286000" algn="l" defTabSz="457200" rtl="0" eaLnBrk="1" latinLnBrk="0" hangingPunct="1">
      <a:defRPr kern="1200">
        <a:solidFill>
          <a:schemeClr val="tx1"/>
        </a:solidFill>
        <a:latin typeface="Goudy Old Style" charset="0"/>
        <a:ea typeface="ＭＳ Ｐゴシック" charset="0"/>
        <a:cs typeface="ＭＳ Ｐゴシック" charset="0"/>
      </a:defRPr>
    </a:lvl6pPr>
    <a:lvl7pPr marL="2743200" algn="l" defTabSz="457200" rtl="0" eaLnBrk="1" latinLnBrk="0" hangingPunct="1">
      <a:defRPr kern="1200">
        <a:solidFill>
          <a:schemeClr val="tx1"/>
        </a:solidFill>
        <a:latin typeface="Goudy Old Style" charset="0"/>
        <a:ea typeface="ＭＳ Ｐゴシック" charset="0"/>
        <a:cs typeface="ＭＳ Ｐゴシック" charset="0"/>
      </a:defRPr>
    </a:lvl7pPr>
    <a:lvl8pPr marL="3200400" algn="l" defTabSz="457200" rtl="0" eaLnBrk="1" latinLnBrk="0" hangingPunct="1">
      <a:defRPr kern="1200">
        <a:solidFill>
          <a:schemeClr val="tx1"/>
        </a:solidFill>
        <a:latin typeface="Goudy Old Style" charset="0"/>
        <a:ea typeface="ＭＳ Ｐゴシック" charset="0"/>
        <a:cs typeface="ＭＳ Ｐゴシック" charset="0"/>
      </a:defRPr>
    </a:lvl8pPr>
    <a:lvl9pPr marL="3657600" algn="l" defTabSz="457200" rtl="0" eaLnBrk="1" latinLnBrk="0" hangingPunct="1">
      <a:defRPr kern="1200">
        <a:solidFill>
          <a:schemeClr val="tx1"/>
        </a:solidFill>
        <a:latin typeface="Goudy Old Styl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673">
          <p15:clr>
            <a:srgbClr val="A4A3A4"/>
          </p15:clr>
        </p15:guide>
        <p15:guide id="3" pos="28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6"/>
    <p:restoredTop sz="76099" autoAdjust="0"/>
  </p:normalViewPr>
  <p:slideViewPr>
    <p:cSldViewPr snapToGrid="0" snapToObjects="1" showGuides="1">
      <p:cViewPr>
        <p:scale>
          <a:sx n="83" d="100"/>
          <a:sy n="83" d="100"/>
        </p:scale>
        <p:origin x="1264" y="352"/>
      </p:cViewPr>
      <p:guideLst>
        <p:guide orient="horz" pos="2160"/>
        <p:guide pos="3673"/>
        <p:guide pos="287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E9E44-F6CC-47DB-A286-98E4905D40B5}" type="datetimeFigureOut">
              <a:rPr lang="pt-BR" smtClean="0"/>
              <a:t>06/12/16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A2ECA-5BA1-45F3-AD2C-0F6F57251435}" type="slidenum">
              <a:rPr lang="pt-BR" smtClean="0"/>
              <a:t>‹n.º›</a:t>
            </a:fld>
            <a:endParaRPr lang="pt-BR"/>
          </a:p>
        </p:txBody>
      </p:sp>
    </p:spTree>
    <p:extLst>
      <p:ext uri="{BB962C8B-B14F-4D97-AF65-F5344CB8AC3E}">
        <p14:creationId xmlns:p14="http://schemas.microsoft.com/office/powerpoint/2010/main" val="429366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1</a:t>
            </a:fld>
            <a:endParaRPr lang="pt-BR"/>
          </a:p>
        </p:txBody>
      </p:sp>
    </p:spTree>
    <p:extLst>
      <p:ext uri="{BB962C8B-B14F-4D97-AF65-F5344CB8AC3E}">
        <p14:creationId xmlns:p14="http://schemas.microsoft.com/office/powerpoint/2010/main" val="2060530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É necessário que cada</a:t>
            </a:r>
            <a:r>
              <a:rPr lang="pt-BR" sz="1200" baseline="0" dirty="0" smtClean="0"/>
              <a:t> um se </a:t>
            </a:r>
            <a:r>
              <a:rPr lang="pt-BR" sz="1200" b="1" dirty="0" err="1" smtClean="0"/>
              <a:t>auto-responsabilize</a:t>
            </a:r>
            <a:r>
              <a:rPr lang="pt-BR" sz="1200" b="1" dirty="0" smtClean="0"/>
              <a:t> </a:t>
            </a:r>
            <a:r>
              <a:rPr lang="pt-BR" sz="1200" b="0" dirty="0" smtClean="0"/>
              <a:t>por seus atos. Isso, segundo </a:t>
            </a:r>
            <a:r>
              <a:rPr lang="pt-BR" sz="1200" b="0" dirty="0" err="1" smtClean="0"/>
              <a:t>Hammed</a:t>
            </a:r>
            <a:r>
              <a:rPr lang="pt-BR" sz="1200" b="0" dirty="0" smtClean="0"/>
              <a:t>,</a:t>
            </a:r>
            <a:r>
              <a:rPr lang="pt-BR" sz="1200" dirty="0" smtClean="0"/>
              <a:t> “nos proporcionará a dádiva de reconhecer que qualquer mudança de rota no itinerário de nossa ‘viagem cósmica’ dependerá, invariavelmente, de nós” (As</a:t>
            </a:r>
            <a:r>
              <a:rPr lang="pt-BR" sz="1200" baseline="0" dirty="0" smtClean="0"/>
              <a:t> Dores da Alma, cap. 5)</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10</a:t>
            </a:fld>
            <a:endParaRPr lang="pt-BR"/>
          </a:p>
        </p:txBody>
      </p:sp>
    </p:spTree>
    <p:extLst>
      <p:ext uri="{BB962C8B-B14F-4D97-AF65-F5344CB8AC3E}">
        <p14:creationId xmlns:p14="http://schemas.microsoft.com/office/powerpoint/2010/main" val="380158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Como guia invariável de conduta correta a seguir, temos que nos mirar nos exemplos de Jesus. Devemos buscar nos interrogar diariamente como</a:t>
            </a:r>
            <a:r>
              <a:rPr lang="pt-BR" baseline="0" dirty="0" smtClean="0"/>
              <a:t> é que Jesus agiria em tal ou qual situação. Se cada indivíduo usar esse roteiro para sua existência, estará muito mais propenso a tomar decisões mais acertadas e pautadas no bem.</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11</a:t>
            </a:fld>
            <a:endParaRPr lang="pt-BR"/>
          </a:p>
        </p:txBody>
      </p:sp>
    </p:spTree>
    <p:extLst>
      <p:ext uri="{BB962C8B-B14F-4D97-AF65-F5344CB8AC3E}">
        <p14:creationId xmlns:p14="http://schemas.microsoft.com/office/powerpoint/2010/main" val="259968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Finalizar a palestra com um conto em que Chico Xavier esclarece a uma mãe sobre</a:t>
            </a:r>
            <a:r>
              <a:rPr lang="pt-BR" baseline="0" dirty="0" smtClean="0"/>
              <a:t> o porquê do sofrimento de seu filho. Levar os ouvintes a perceberem que mesmo em uma situação extremamente difícil, há atuação da misericórdia </a:t>
            </a:r>
            <a:r>
              <a:rPr lang="pt-BR" baseline="0" smtClean="0"/>
              <a:t>de Deus.</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12</a:t>
            </a:fld>
            <a:endParaRPr lang="pt-BR"/>
          </a:p>
        </p:txBody>
      </p:sp>
    </p:spTree>
    <p:extLst>
      <p:ext uri="{BB962C8B-B14F-4D97-AF65-F5344CB8AC3E}">
        <p14:creationId xmlns:p14="http://schemas.microsoft.com/office/powerpoint/2010/main" val="38848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Iniciar a palestra explicando que Deus permite que cada</a:t>
            </a:r>
            <a:r>
              <a:rPr lang="pt-BR" baseline="0" dirty="0" smtClean="0"/>
              <a:t> filho seu tenha liberdade de fazer escolhas ao longo do seu processo evolutivo. Esclarecer aos ouvintes, que o homem é dotado de livre arbítrio e de moral e são esses dois aspectos que o distingue dos outros seres da criação.</a:t>
            </a:r>
          </a:p>
          <a:p>
            <a:endParaRPr lang="pt-BR" baseline="0" dirty="0" smtClean="0"/>
          </a:p>
          <a:p>
            <a:r>
              <a:rPr lang="pt-BR" baseline="0" dirty="0" smtClean="0"/>
              <a:t>O homem tendo a liberdade de escolha, tem a </a:t>
            </a:r>
            <a:r>
              <a:rPr lang="pt-BR" baseline="0" dirty="0" err="1" smtClean="0"/>
              <a:t>obrigaçãode</a:t>
            </a:r>
            <a:r>
              <a:rPr lang="pt-BR" baseline="0" dirty="0" smtClean="0"/>
              <a:t> assumir as responsabilidades daquilo que fez e escolheu para si e para outras pessoas. </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2</a:t>
            </a:fld>
            <a:endParaRPr lang="pt-BR"/>
          </a:p>
        </p:txBody>
      </p:sp>
    </p:spTree>
    <p:extLst>
      <p:ext uri="{BB962C8B-B14F-4D97-AF65-F5344CB8AC3E}">
        <p14:creationId xmlns:p14="http://schemas.microsoft.com/office/powerpoint/2010/main" val="334293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reencarnação</a:t>
            </a:r>
            <a:r>
              <a:rPr lang="pt-BR" baseline="0" dirty="0" smtClean="0"/>
              <a:t> expressa a justiça de Deus porque ela coloca cada indivíduo com igualdade de condições para aprender e evoluir. Ao poder exercer diferentes papéis em diferentes reencarnações, o espírito tem a oportunidade de desenvolver as mais diversas qualidades, sejam elas morais ou intelectuais. Aqueles que estacionam e não querem se esforçar, terão que assumir no futuro as consequências dessa opção.</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3</a:t>
            </a:fld>
            <a:endParaRPr lang="pt-BR"/>
          </a:p>
        </p:txBody>
      </p:sp>
    </p:spTree>
    <p:extLst>
      <p:ext uri="{BB962C8B-B14F-4D97-AF65-F5344CB8AC3E}">
        <p14:creationId xmlns:p14="http://schemas.microsoft.com/office/powerpoint/2010/main" val="252912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Há pessoas que diante daquilo que fazem a si mesmos e aos outros</a:t>
            </a:r>
            <a:r>
              <a:rPr lang="pt-BR" baseline="0" dirty="0" smtClean="0"/>
              <a:t> não querem assumir as consequências de seus atos. Tendem a </a:t>
            </a:r>
            <a:r>
              <a:rPr lang="pt-BR" baseline="0" dirty="0" err="1" smtClean="0"/>
              <a:t>culpabilizar</a:t>
            </a:r>
            <a:r>
              <a:rPr lang="pt-BR" baseline="0" dirty="0" smtClean="0"/>
              <a:t> outras pessoas ou a Providência Divina pelas suas desventuras. Assume muitas vezes uma postura de irresponsabilidade perante seus atos e se esquiva de responder por suas obrigações e pelas coisas que lhe são confiadas.</a:t>
            </a:r>
          </a:p>
          <a:p>
            <a:endParaRPr lang="pt-BR"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pt-BR" sz="2400" dirty="0" smtClean="0"/>
              <a:t>.</a:t>
            </a:r>
          </a:p>
          <a:p>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4</a:t>
            </a:fld>
            <a:endParaRPr lang="pt-BR"/>
          </a:p>
        </p:txBody>
      </p:sp>
    </p:spTree>
    <p:extLst>
      <p:ext uri="{BB962C8B-B14F-4D97-AF65-F5344CB8AC3E}">
        <p14:creationId xmlns:p14="http://schemas.microsoft.com/office/powerpoint/2010/main" val="114241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Os</a:t>
            </a:r>
            <a:r>
              <a:rPr lang="pt-BR" baseline="0" dirty="0" smtClean="0"/>
              <a:t> espíritos que reencarnam no planeta Terra têm por característica serem espíritos imperfeitos. Segundo Kardec, em O Livro dos Espíritos, item 101, o que caracterizam esses espíritos são: “</a:t>
            </a:r>
            <a:r>
              <a:rPr lang="pt-BR" sz="1200" b="0" i="0" u="none" strike="noStrike" kern="1200" baseline="0" dirty="0" smtClean="0">
                <a:solidFill>
                  <a:schemeClr val="tx1"/>
                </a:solidFill>
                <a:latin typeface="+mn-lt"/>
                <a:ea typeface="+mn-ea"/>
                <a:cs typeface="+mn-cs"/>
              </a:rPr>
              <a:t>Predominância da matéria sobre o espírito. Propensão para o mal. Ignorância, orgulho, egoísmo e todas as paixões que lhes são consequentes.</a:t>
            </a:r>
          </a:p>
          <a:p>
            <a:r>
              <a:rPr lang="pt-BR" sz="1200" b="0" i="0" u="none" strike="noStrike" kern="1200" baseline="0" dirty="0" smtClean="0">
                <a:solidFill>
                  <a:schemeClr val="tx1"/>
                </a:solidFill>
                <a:latin typeface="+mn-lt"/>
                <a:ea typeface="+mn-ea"/>
                <a:cs typeface="+mn-cs"/>
              </a:rPr>
              <a:t>Têm a intuição de Deus, mas não o compreendem. Nem todos são essencialmente maus. Em alguns há mais leviandade, irreflexão e malícia do que verdadeira maldade. Uns não fazem o bem nem o mal; mas, pelo simples fato de não fazerem o bem, já denotam a sua inferioridade. Outros, ao contrário, se comprazem no mal e rejubilam quando uma ocasião se lhes depara de praticá-lo”. </a:t>
            </a:r>
          </a:p>
          <a:p>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Tais características são muito comuns àqueles que não compreendem as Leis de Deus e quando veem que seus desejos inferiores não são atendidos, ou quando necessitam de serem responsabilizados, perante essa Lei, tendem a fugir de suas responsabilidades e se colocam na condição de vítimas.</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5</a:t>
            </a:fld>
            <a:endParaRPr lang="pt-BR"/>
          </a:p>
        </p:txBody>
      </p:sp>
    </p:spTree>
    <p:extLst>
      <p:ext uri="{BB962C8B-B14F-4D97-AF65-F5344CB8AC3E}">
        <p14:creationId xmlns:p14="http://schemas.microsoft.com/office/powerpoint/2010/main" val="91214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Entendendo</a:t>
            </a:r>
            <a:r>
              <a:rPr lang="pt-BR" baseline="0" dirty="0" smtClean="0"/>
              <a:t> que as Leis de Deus se encadeiam e expressam a Sua bondade e justiça, não se pode acreditar em fatalidade ou determinismos. Tudo o que acontece na vida de alguém tem um fim útil. Assim, tudo aquilo que se faz de bem ou mal ao outro, invariavelmente, pela Lei de Causa e Efeito, retorna ao ser que foi agente da ação.</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6</a:t>
            </a:fld>
            <a:endParaRPr lang="pt-BR"/>
          </a:p>
        </p:txBody>
      </p:sp>
    </p:spTree>
    <p:extLst>
      <p:ext uri="{BB962C8B-B14F-4D97-AF65-F5344CB8AC3E}">
        <p14:creationId xmlns:p14="http://schemas.microsoft.com/office/powerpoint/2010/main" val="94008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Na</a:t>
            </a:r>
            <a:r>
              <a:rPr lang="pt-BR" baseline="0" dirty="0" smtClean="0"/>
              <a:t> visão espírita, fatalidade está associada às escolhas que o espírito faz em sua jornada evolutiva. Ela é na verdade um conjunto de acontecimentos que surgem na vida de alguém como consequência de suas escolhas.</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7</a:t>
            </a:fld>
            <a:endParaRPr lang="pt-BR"/>
          </a:p>
        </p:txBody>
      </p:sp>
    </p:spTree>
    <p:extLst>
      <p:ext uri="{BB962C8B-B14F-4D97-AF65-F5344CB8AC3E}">
        <p14:creationId xmlns:p14="http://schemas.microsoft.com/office/powerpoint/2010/main" val="106912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Se durante</a:t>
            </a:r>
            <a:r>
              <a:rPr lang="pt-BR" baseline="0" dirty="0" smtClean="0"/>
              <a:t> nossas existências, necessitaremos sempre de fazermos escolhas, que sejam elas as melhores possíveis. Que sejam pautadas nos ensinamentos do Evangelho de Jesus para que se convertam em luzes em nosso favor.</a:t>
            </a:r>
            <a:endParaRPr lang="pt-BR"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8</a:t>
            </a:fld>
            <a:endParaRPr lang="pt-BR"/>
          </a:p>
        </p:txBody>
      </p:sp>
    </p:spTree>
    <p:extLst>
      <p:ext uri="{BB962C8B-B14F-4D97-AF65-F5344CB8AC3E}">
        <p14:creationId xmlns:p14="http://schemas.microsoft.com/office/powerpoint/2010/main" val="299686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Quando</a:t>
            </a:r>
            <a:r>
              <a:rPr lang="pt-BR" baseline="0" dirty="0" smtClean="0"/>
              <a:t> o homem percebe que o uso que faz de  seu livre-arbítrio influencia seu futuro, ponderará melhor as atitudes que toma. É necessário que se compreenda que apesar de o homem gozar de liberdade para agir, essa não é absoluta. Nas questões 825 e 826, os espíritos superiores tratam dessa questão.</a:t>
            </a:r>
          </a:p>
          <a:p>
            <a:endParaRPr lang="pt-BR" baseline="0" dirty="0" smtClean="0"/>
          </a:p>
          <a:p>
            <a:r>
              <a:rPr lang="pt-BR" sz="1200" b="1" i="0" u="none" strike="noStrike" kern="1200" baseline="0" dirty="0" smtClean="0">
                <a:solidFill>
                  <a:schemeClr val="tx1"/>
                </a:solidFill>
                <a:latin typeface="+mn-lt"/>
                <a:ea typeface="+mn-ea"/>
                <a:cs typeface="+mn-cs"/>
              </a:rPr>
              <a:t>825. </a:t>
            </a:r>
            <a:r>
              <a:rPr lang="pt-BR" sz="1200" b="0" i="1" u="none" strike="noStrike" kern="1200" baseline="0" dirty="0" smtClean="0">
                <a:solidFill>
                  <a:schemeClr val="tx1"/>
                </a:solidFill>
                <a:latin typeface="+mn-lt"/>
                <a:ea typeface="+mn-ea"/>
                <a:cs typeface="+mn-cs"/>
              </a:rPr>
              <a:t>Haverá no mundo posições em que o homem possa jactar-se de gozar de absoluta liberdade?</a:t>
            </a:r>
          </a:p>
          <a:p>
            <a:r>
              <a:rPr lang="pt-BR" sz="1200" b="0" i="0" u="none" strike="noStrike" kern="1200" baseline="0" dirty="0" smtClean="0">
                <a:solidFill>
                  <a:schemeClr val="tx1"/>
                </a:solidFill>
                <a:latin typeface="+mn-lt"/>
                <a:ea typeface="+mn-ea"/>
                <a:cs typeface="+mn-cs"/>
              </a:rPr>
              <a:t>“Não, porque todos precisais uns dos outros, assim os pequenos como os grandes.”</a:t>
            </a:r>
          </a:p>
          <a:p>
            <a:endParaRPr lang="pt-BR" sz="1200" b="0" i="0" u="none" strike="noStrike" kern="1200" baseline="0" dirty="0" smtClean="0">
              <a:solidFill>
                <a:schemeClr val="tx1"/>
              </a:solidFill>
              <a:latin typeface="+mn-lt"/>
              <a:ea typeface="+mn-ea"/>
              <a:cs typeface="+mn-cs"/>
            </a:endParaRPr>
          </a:p>
          <a:p>
            <a:r>
              <a:rPr lang="pt-BR" sz="1200" b="1" i="0" u="none" strike="noStrike" kern="1200" baseline="0" dirty="0" smtClean="0">
                <a:solidFill>
                  <a:schemeClr val="tx1"/>
                </a:solidFill>
                <a:latin typeface="+mn-lt"/>
                <a:ea typeface="+mn-ea"/>
                <a:cs typeface="+mn-cs"/>
              </a:rPr>
              <a:t>826. </a:t>
            </a:r>
            <a:r>
              <a:rPr lang="pt-BR" sz="1200" b="0" i="1" u="none" strike="noStrike" kern="1200" baseline="0" dirty="0" smtClean="0">
                <a:solidFill>
                  <a:schemeClr val="tx1"/>
                </a:solidFill>
                <a:latin typeface="+mn-lt"/>
                <a:ea typeface="+mn-ea"/>
                <a:cs typeface="+mn-cs"/>
              </a:rPr>
              <a:t>Em que condições poderia o homem gozar de absoluta liberdade?</a:t>
            </a:r>
          </a:p>
          <a:p>
            <a:r>
              <a:rPr lang="pt-BR" sz="1200" b="0" i="0" u="none" strike="noStrike" kern="1200" baseline="0" dirty="0" smtClean="0">
                <a:solidFill>
                  <a:schemeClr val="tx1"/>
                </a:solidFill>
                <a:latin typeface="+mn-lt"/>
                <a:ea typeface="+mn-ea"/>
                <a:cs typeface="+mn-cs"/>
              </a:rPr>
              <a:t>“Nas do eremita no deserto. </a:t>
            </a:r>
            <a:r>
              <a:rPr lang="pt-BR" sz="1200" b="0" i="1" u="none" strike="noStrike" kern="1200" baseline="0" dirty="0" smtClean="0">
                <a:solidFill>
                  <a:schemeClr val="tx1"/>
                </a:solidFill>
                <a:latin typeface="+mn-lt"/>
                <a:ea typeface="+mn-ea"/>
                <a:cs typeface="+mn-cs"/>
              </a:rPr>
              <a:t>Desde que juntos estejam dois homens, há entre eles direitos recíprocos que lhes cumpre respeitar; não mais, portanto, qualquer deles goza</a:t>
            </a:r>
          </a:p>
          <a:p>
            <a:r>
              <a:rPr lang="pt-BR" sz="1200" b="0" i="1" u="none" strike="noStrike" kern="1200" baseline="0" dirty="0" smtClean="0">
                <a:solidFill>
                  <a:schemeClr val="tx1"/>
                </a:solidFill>
                <a:latin typeface="+mn-lt"/>
                <a:ea typeface="+mn-ea"/>
                <a:cs typeface="+mn-cs"/>
              </a:rPr>
              <a:t>de liberdade absoluta.”</a:t>
            </a:r>
          </a:p>
          <a:p>
            <a:endParaRPr lang="pt-BR" sz="1200" b="0" i="1"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Sendo assim, nossa liberdade está condicionada ao bem estar do próximo. </a:t>
            </a:r>
            <a:endParaRPr lang="pt-BR" i="0" dirty="0"/>
          </a:p>
        </p:txBody>
      </p:sp>
      <p:sp>
        <p:nvSpPr>
          <p:cNvPr id="4" name="Espaço Reservado para Número de Slide 3"/>
          <p:cNvSpPr>
            <a:spLocks noGrp="1"/>
          </p:cNvSpPr>
          <p:nvPr>
            <p:ph type="sldNum" sz="quarter" idx="10"/>
          </p:nvPr>
        </p:nvSpPr>
        <p:spPr/>
        <p:txBody>
          <a:bodyPr/>
          <a:lstStyle/>
          <a:p>
            <a:fld id="{938A2ECA-5BA1-45F3-AD2C-0F6F57251435}" type="slidenum">
              <a:rPr lang="pt-BR" smtClean="0"/>
              <a:t>9</a:t>
            </a:fld>
            <a:endParaRPr lang="pt-BR"/>
          </a:p>
        </p:txBody>
      </p:sp>
    </p:spTree>
    <p:extLst>
      <p:ext uri="{BB962C8B-B14F-4D97-AF65-F5344CB8AC3E}">
        <p14:creationId xmlns:p14="http://schemas.microsoft.com/office/powerpoint/2010/main" val="17450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a:stretch>
            <a:fillRect/>
          </a:stretch>
        </p:blipFill>
        <p:spPr>
          <a:xfrm>
            <a:off x="0" y="0"/>
            <a:ext cx="9144000" cy="6858000"/>
          </a:xfrm>
          <a:prstGeom prst="rect">
            <a:avLst/>
          </a:prstGeom>
        </p:spPr>
      </p:pic>
      <p:sp>
        <p:nvSpPr>
          <p:cNvPr id="2" name="Título 1"/>
          <p:cNvSpPr>
            <a:spLocks noGrp="1"/>
          </p:cNvSpPr>
          <p:nvPr>
            <p:ph type="ctrTitle"/>
          </p:nvPr>
        </p:nvSpPr>
        <p:spPr>
          <a:xfrm>
            <a:off x="4184072" y="1274764"/>
            <a:ext cx="4668983" cy="2387600"/>
          </a:xfrm>
        </p:spPr>
        <p:txBody>
          <a:bodyPr anchor="b">
            <a:normAutofit/>
          </a:bodyPr>
          <a:lstStyle>
            <a:lvl1pPr algn="r">
              <a:defRPr sz="4800">
                <a:solidFill>
                  <a:schemeClr val="bg1"/>
                </a:solidFill>
                <a:latin typeface="We Are In Love (Heartless)" panose="02000500000000000000" pitchFamily="2" charset="0"/>
              </a:defRPr>
            </a:lvl1pPr>
          </a:lstStyle>
          <a:p>
            <a:r>
              <a:rPr lang="pt-BR" dirty="0" smtClean="0"/>
              <a:t>Clique para editar o título mestre</a:t>
            </a:r>
            <a:endParaRPr lang="pt-BR" dirty="0"/>
          </a:p>
        </p:txBody>
      </p:sp>
      <p:sp>
        <p:nvSpPr>
          <p:cNvPr id="3" name="Subtítulo 2"/>
          <p:cNvSpPr>
            <a:spLocks noGrp="1"/>
          </p:cNvSpPr>
          <p:nvPr>
            <p:ph type="subTitle" idx="1"/>
          </p:nvPr>
        </p:nvSpPr>
        <p:spPr>
          <a:xfrm>
            <a:off x="4184072" y="3662365"/>
            <a:ext cx="4668983" cy="978910"/>
          </a:xfrm>
        </p:spPr>
        <p:txBody>
          <a:bodyPr>
            <a:normAutofit/>
          </a:bodyPr>
          <a:lstStyle>
            <a:lvl1pPr marL="0" indent="0" algn="r">
              <a:buNone/>
              <a:defRPr sz="2400">
                <a:solidFill>
                  <a:schemeClr val="accent2">
                    <a:lumMod val="60000"/>
                    <a:lumOff val="40000"/>
                  </a:schemeClr>
                </a:solidFill>
                <a:latin typeface="Corbel" charset="0"/>
                <a:ea typeface="Corbel" charset="0"/>
                <a:cs typeface="Corbe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dirty="0" smtClean="0"/>
              <a:t>Clique para editar o estilo do subtítulo mestre</a:t>
            </a:r>
            <a:endParaRPr lang="pt-BR" dirty="0"/>
          </a:p>
        </p:txBody>
      </p:sp>
    </p:spTree>
    <p:extLst>
      <p:ext uri="{BB962C8B-B14F-4D97-AF65-F5344CB8AC3E}">
        <p14:creationId xmlns:p14="http://schemas.microsoft.com/office/powerpoint/2010/main" val="625120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A55CB8-113F-4B7A-915E-68940967A412}" type="datetimeFigureOut">
              <a:rPr lang="pt-BR" smtClean="0"/>
              <a:t>06/12/16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86976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A55CB8-113F-4B7A-915E-68940967A412}" type="datetimeFigureOut">
              <a:rPr lang="pt-BR" smtClean="0"/>
              <a:t>06/12/16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3785266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a:stretch>
            <a:fillRect/>
          </a:stretch>
        </p:blipFill>
        <p:spPr>
          <a:xfrm>
            <a:off x="0" y="-1407"/>
            <a:ext cx="9144000" cy="1672683"/>
          </a:xfrm>
          <a:prstGeom prst="rect">
            <a:avLst/>
          </a:prstGeom>
        </p:spPr>
      </p:pic>
      <p:sp>
        <p:nvSpPr>
          <p:cNvPr id="2" name="Título 1"/>
          <p:cNvSpPr>
            <a:spLocks noGrp="1"/>
          </p:cNvSpPr>
          <p:nvPr>
            <p:ph type="title"/>
          </p:nvPr>
        </p:nvSpPr>
        <p:spPr>
          <a:xfrm>
            <a:off x="628649" y="172152"/>
            <a:ext cx="8030441" cy="1325563"/>
          </a:xfrm>
        </p:spPr>
        <p:txBody>
          <a:bodyPr>
            <a:normAutofit/>
          </a:bodyPr>
          <a:lstStyle>
            <a:lvl1pPr>
              <a:defRPr sz="4000">
                <a:solidFill>
                  <a:schemeClr val="bg1"/>
                </a:solidFill>
                <a:latin typeface="We Are In Love (Heartless)" panose="02000500000000000000" pitchFamily="2" charset="0"/>
              </a:defRPr>
            </a:lvl1pPr>
          </a:lstStyle>
          <a:p>
            <a:r>
              <a:rPr lang="pt-BR" dirty="0" smtClean="0"/>
              <a:t>Clique para editar o título mestre</a:t>
            </a:r>
            <a:endParaRPr lang="pt-BR" dirty="0"/>
          </a:p>
        </p:txBody>
      </p:sp>
      <p:sp>
        <p:nvSpPr>
          <p:cNvPr id="3" name="Espaço Reservado para Conteúdo 2"/>
          <p:cNvSpPr>
            <a:spLocks noGrp="1"/>
          </p:cNvSpPr>
          <p:nvPr>
            <p:ph idx="1"/>
          </p:nvPr>
        </p:nvSpPr>
        <p:spPr>
          <a:xfrm>
            <a:off x="628649" y="1825625"/>
            <a:ext cx="8030441" cy="4699866"/>
          </a:xfrm>
        </p:spPr>
        <p:txBody>
          <a:bodyPr>
            <a:normAutofit/>
          </a:bodyPr>
          <a:lstStyle>
            <a:lvl1pPr marL="0" indent="0" algn="just">
              <a:lnSpc>
                <a:spcPct val="100000"/>
              </a:lnSpc>
              <a:spcBef>
                <a:spcPts val="900"/>
              </a:spcBef>
              <a:buNone/>
              <a:defRPr sz="2800">
                <a:latin typeface="Corbel" charset="0"/>
                <a:ea typeface="Corbel" charset="0"/>
                <a:cs typeface="Corbel" charset="0"/>
              </a:defRPr>
            </a:lvl1pPr>
            <a:lvl2pPr marL="490538" indent="-285750" algn="just">
              <a:lnSpc>
                <a:spcPct val="100000"/>
              </a:lnSpc>
              <a:spcBef>
                <a:spcPts val="600"/>
              </a:spcBef>
              <a:buClr>
                <a:schemeClr val="accent4"/>
              </a:buClr>
              <a:buFont typeface="Arial" charset="0"/>
              <a:buChar char="•"/>
              <a:tabLst/>
              <a:defRPr sz="2400">
                <a:latin typeface="Corbel" charset="0"/>
                <a:ea typeface="Corbel" charset="0"/>
                <a:cs typeface="Corbel" charset="0"/>
              </a:defRPr>
            </a:lvl2pPr>
            <a:lvl3pPr marL="722313" indent="-231775" algn="just">
              <a:lnSpc>
                <a:spcPct val="100000"/>
              </a:lnSpc>
              <a:spcBef>
                <a:spcPts val="500"/>
              </a:spcBef>
              <a:buClr>
                <a:schemeClr val="accent2"/>
              </a:buClr>
              <a:buFont typeface="Arial" charset="0"/>
              <a:buChar char="•"/>
              <a:tabLst/>
              <a:defRPr sz="2100">
                <a:latin typeface="Corbel" charset="0"/>
                <a:ea typeface="Corbel" charset="0"/>
                <a:cs typeface="Corbel" charset="0"/>
              </a:defRPr>
            </a:lvl3pPr>
            <a:lvl4pPr marL="982663" indent="-219075" algn="just">
              <a:lnSpc>
                <a:spcPct val="100000"/>
              </a:lnSpc>
              <a:spcBef>
                <a:spcPts val="400"/>
              </a:spcBef>
              <a:buClr>
                <a:schemeClr val="accent1"/>
              </a:buClr>
              <a:buFont typeface="Arial" charset="0"/>
              <a:buChar char="•"/>
              <a:tabLst/>
              <a:defRPr sz="1900">
                <a:latin typeface="Corbel" charset="0"/>
                <a:ea typeface="Corbel" charset="0"/>
                <a:cs typeface="Corbel" charset="0"/>
              </a:defRPr>
            </a:lvl4pPr>
            <a:lvl5pPr marL="546100" indent="0" algn="r">
              <a:lnSpc>
                <a:spcPct val="100000"/>
              </a:lnSpc>
              <a:spcBef>
                <a:spcPts val="600"/>
              </a:spcBef>
              <a:spcAft>
                <a:spcPts val="1200"/>
              </a:spcAft>
              <a:buNone/>
              <a:tabLst/>
              <a:defRPr sz="1700">
                <a:latin typeface="Corbel" charset="0"/>
                <a:ea typeface="Corbel" charset="0"/>
                <a:cs typeface="Corbel" charset="0"/>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973329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5A55CB8-113F-4B7A-915E-68940967A412}" type="datetimeFigureOut">
              <a:rPr lang="pt-BR" smtClean="0"/>
              <a:t>06/12/16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3724475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5A55CB8-113F-4B7A-915E-68940967A412}" type="datetimeFigureOut">
              <a:rPr lang="pt-BR" smtClean="0"/>
              <a:t>06/12/16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3904547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5A55CB8-113F-4B7A-915E-68940967A412}" type="datetimeFigureOut">
              <a:rPr lang="pt-BR" smtClean="0"/>
              <a:t>06/12/16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1347027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5A55CB8-113F-4B7A-915E-68940967A412}" type="datetimeFigureOut">
              <a:rPr lang="pt-BR" smtClean="0"/>
              <a:t>06/12/16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2622707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A55CB8-113F-4B7A-915E-68940967A412}" type="datetimeFigureOut">
              <a:rPr lang="pt-BR" smtClean="0"/>
              <a:t>06/12/16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3244770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5A55CB8-113F-4B7A-915E-68940967A412}" type="datetimeFigureOut">
              <a:rPr lang="pt-BR" smtClean="0"/>
              <a:t>06/12/16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2073220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5A55CB8-113F-4B7A-915E-68940967A412}" type="datetimeFigureOut">
              <a:rPr lang="pt-BR" smtClean="0"/>
              <a:t>06/12/16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AD5EAA-705F-4143-8408-1663DD5D08BA}" type="slidenum">
              <a:rPr lang="pt-BR" smtClean="0"/>
              <a:t>‹n.º›</a:t>
            </a:fld>
            <a:endParaRPr lang="pt-BR"/>
          </a:p>
        </p:txBody>
      </p:sp>
    </p:spTree>
    <p:extLst>
      <p:ext uri="{BB962C8B-B14F-4D97-AF65-F5344CB8AC3E}">
        <p14:creationId xmlns:p14="http://schemas.microsoft.com/office/powerpoint/2010/main" val="3878571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A55CB8-113F-4B7A-915E-68940967A412}" type="datetimeFigureOut">
              <a:rPr lang="pt-BR" smtClean="0"/>
              <a:t>06/12/16</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AD5EAA-705F-4143-8408-1663DD5D08BA}" type="slidenum">
              <a:rPr lang="pt-BR" smtClean="0"/>
              <a:t>‹n.º›</a:t>
            </a:fld>
            <a:endParaRPr lang="pt-BR"/>
          </a:p>
        </p:txBody>
      </p:sp>
      <p:sp>
        <p:nvSpPr>
          <p:cNvPr id="7" name="Rectangle 6"/>
          <p:cNvSpPr/>
          <p:nvPr userDrawn="1"/>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We Are In Love (Heartless)" panose="02000500000000000000" pitchFamily="2" charset="0"/>
            </a:endParaRPr>
          </a:p>
        </p:txBody>
      </p:sp>
    </p:spTree>
    <p:extLst>
      <p:ext uri="{BB962C8B-B14F-4D97-AF65-F5344CB8AC3E}">
        <p14:creationId xmlns:p14="http://schemas.microsoft.com/office/powerpoint/2010/main" val="29099078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0" y="5643564"/>
            <a:ext cx="9144000" cy="1214436"/>
          </a:xfrm>
          <a:prstGeom prst="rect">
            <a:avLst/>
          </a:prstGeom>
          <a:gradFill>
            <a:gsLst>
              <a:gs pos="0">
                <a:schemeClr val="tx1">
                  <a:alpha val="0"/>
                </a:schemeClr>
              </a:gs>
              <a:gs pos="100000">
                <a:schemeClr val="tx1">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p:cNvSpPr>
            <a:spLocks noGrp="1"/>
          </p:cNvSpPr>
          <p:nvPr>
            <p:ph type="ctrTitle"/>
          </p:nvPr>
        </p:nvSpPr>
        <p:spPr/>
        <p:txBody>
          <a:bodyPr/>
          <a:lstStyle/>
          <a:p>
            <a:r>
              <a:rPr lang="pt-BR" smtClean="0"/>
              <a:t>Irresponsabilidade</a:t>
            </a:r>
            <a:endParaRPr lang="pt-BR" dirty="0"/>
          </a:p>
        </p:txBody>
      </p:sp>
      <p:sp>
        <p:nvSpPr>
          <p:cNvPr id="15362" name="Subtitle 2"/>
          <p:cNvSpPr>
            <a:spLocks noGrp="1"/>
          </p:cNvSpPr>
          <p:nvPr>
            <p:ph type="subTitle" idx="1"/>
          </p:nvPr>
        </p:nvSpPr>
        <p:spPr/>
        <p:txBody>
          <a:bodyPr>
            <a:normAutofit/>
          </a:bodyPr>
          <a:lstStyle/>
          <a:p>
            <a:r>
              <a:rPr lang="pt-BR" sz="2800" smtClean="0"/>
              <a:t>As dores da alma</a:t>
            </a:r>
            <a:endParaRPr lang="pt-BR" sz="2800" dirty="0" smtClean="0"/>
          </a:p>
        </p:txBody>
      </p:sp>
      <p:sp>
        <p:nvSpPr>
          <p:cNvPr id="6" name="Subtitle 2"/>
          <p:cNvSpPr txBox="1">
            <a:spLocks/>
          </p:cNvSpPr>
          <p:nvPr/>
        </p:nvSpPr>
        <p:spPr>
          <a:xfrm>
            <a:off x="4184071" y="5902036"/>
            <a:ext cx="4668983" cy="720438"/>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000" kern="1200">
                <a:solidFill>
                  <a:schemeClr val="accent2"/>
                </a:solidFill>
                <a:latin typeface="Bodoni 72 Oldstyle Book" charset="0"/>
                <a:ea typeface="Bodoni 72 Oldstyle Book" charset="0"/>
                <a:cs typeface="Bodoni 72 Oldstyle Book"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lnSpc>
                <a:spcPct val="100000"/>
              </a:lnSpc>
              <a:spcBef>
                <a:spcPts val="0"/>
              </a:spcBef>
              <a:spcAft>
                <a:spcPts val="0"/>
              </a:spcAft>
            </a:pPr>
            <a:r>
              <a:rPr lang="pt-BR" sz="1600" dirty="0" smtClean="0">
                <a:latin typeface="Corbel" charset="0"/>
                <a:ea typeface="Corbel" charset="0"/>
                <a:cs typeface="Corbel" charset="0"/>
              </a:rPr>
              <a:t>Grupo Espírita </a:t>
            </a:r>
            <a:r>
              <a:rPr lang="pt-BR" sz="1600" dirty="0" err="1" smtClean="0">
                <a:latin typeface="Corbel" charset="0"/>
                <a:ea typeface="Corbel" charset="0"/>
                <a:cs typeface="Corbel" charset="0"/>
              </a:rPr>
              <a:t>Guillon</a:t>
            </a:r>
            <a:r>
              <a:rPr lang="pt-BR" sz="1600" dirty="0" smtClean="0">
                <a:latin typeface="Corbel" charset="0"/>
                <a:ea typeface="Corbel" charset="0"/>
                <a:cs typeface="Corbel" charset="0"/>
              </a:rPr>
              <a:t> Ribeiro</a:t>
            </a:r>
          </a:p>
          <a:p>
            <a:pPr fontAlgn="auto">
              <a:lnSpc>
                <a:spcPct val="100000"/>
              </a:lnSpc>
              <a:spcBef>
                <a:spcPts val="0"/>
              </a:spcBef>
              <a:spcAft>
                <a:spcPts val="0"/>
              </a:spcAft>
            </a:pPr>
            <a:r>
              <a:rPr lang="pt-BR" sz="1600" dirty="0" smtClean="0">
                <a:latin typeface="Corbel" charset="0"/>
                <a:ea typeface="Corbel" charset="0"/>
                <a:cs typeface="Corbel" charset="0"/>
              </a:rPr>
              <a:t>Escola de Evangelização de Pacientes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Uma questão de escolhas</a:t>
            </a:r>
            <a:endParaRPr lang="pt-BR" dirty="0"/>
          </a:p>
        </p:txBody>
      </p:sp>
      <p:sp>
        <p:nvSpPr>
          <p:cNvPr id="2" name="Content Placeholder 1"/>
          <p:cNvSpPr>
            <a:spLocks noGrp="1"/>
          </p:cNvSpPr>
          <p:nvPr>
            <p:ph idx="1"/>
          </p:nvPr>
        </p:nvSpPr>
        <p:spPr>
          <a:xfrm>
            <a:off x="3936568" y="1825625"/>
            <a:ext cx="4722521" cy="4699866"/>
          </a:xfrm>
        </p:spPr>
        <p:txBody>
          <a:bodyPr/>
          <a:lstStyle/>
          <a:p>
            <a:r>
              <a:rPr lang="pt-BR" dirty="0" smtClean="0"/>
              <a:t>“Escolhendo com </a:t>
            </a:r>
            <a:r>
              <a:rPr lang="pt-BR" dirty="0" err="1" smtClean="0"/>
              <a:t>responsabili-dade</a:t>
            </a:r>
            <a:r>
              <a:rPr lang="pt-BR" dirty="0" smtClean="0"/>
              <a:t> e sabedoria, poderemos transmutar, sem exceção, as amarguras em que vivemos na atualidade.”</a:t>
            </a:r>
          </a:p>
          <a:p>
            <a:pPr lvl="4"/>
            <a:r>
              <a:rPr lang="pt-BR" dirty="0" smtClean="0"/>
              <a:t>(</a:t>
            </a:r>
            <a:r>
              <a:rPr lang="pt-BR" dirty="0" err="1" smtClean="0"/>
              <a:t>HAMMED</a:t>
            </a:r>
            <a:r>
              <a:rPr lang="pt-BR" dirty="0" smtClean="0"/>
              <a:t>. </a:t>
            </a:r>
            <a:r>
              <a:rPr lang="pt-BR" i="1" dirty="0" smtClean="0"/>
              <a:t>As Dores da Alma</a:t>
            </a:r>
            <a:r>
              <a:rPr lang="pt-BR" dirty="0" smtClean="0"/>
              <a:t>, cap. 5)</a:t>
            </a:r>
            <a:endParaRPr lang="pt-BR" dirty="0"/>
          </a:p>
        </p:txBody>
      </p:sp>
      <p:pic>
        <p:nvPicPr>
          <p:cNvPr id="4" name="Picture 3"/>
          <p:cNvPicPr>
            <a:picLocks noChangeAspect="1"/>
          </p:cNvPicPr>
          <p:nvPr/>
        </p:nvPicPr>
        <p:blipFill>
          <a:blip r:embed="rId3"/>
          <a:stretch>
            <a:fillRect/>
          </a:stretch>
        </p:blipFill>
        <p:spPr>
          <a:xfrm>
            <a:off x="628649" y="1949612"/>
            <a:ext cx="2921000" cy="406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5879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Como escolher bem?</a:t>
            </a:r>
            <a:endParaRPr lang="pt-BR" dirty="0"/>
          </a:p>
        </p:txBody>
      </p:sp>
      <p:sp>
        <p:nvSpPr>
          <p:cNvPr id="2" name="Content Placeholder 1"/>
          <p:cNvSpPr>
            <a:spLocks noGrp="1"/>
          </p:cNvSpPr>
          <p:nvPr>
            <p:ph idx="1"/>
          </p:nvPr>
        </p:nvSpPr>
        <p:spPr/>
        <p:txBody>
          <a:bodyPr/>
          <a:lstStyle/>
          <a:p>
            <a:r>
              <a:rPr lang="pt-BR" i="1" dirty="0" smtClean="0"/>
              <a:t>Estando sujeito ao erro, não pode o homem enganar-se na apreciação do bem e do mal e crer que pratica o bem quando em realidade pratica o mal? </a:t>
            </a:r>
          </a:p>
          <a:p>
            <a:pPr marL="3824288" lvl="1" indent="-290513"/>
            <a:r>
              <a:rPr lang="pt-BR" dirty="0" smtClean="0"/>
              <a:t>“Jesus disse: vede o que queríeis que vos fizessem ou não vos fizessem. Tudo se resume nisso. Não vos enganareis.”</a:t>
            </a:r>
          </a:p>
          <a:p>
            <a:pPr lvl="4"/>
            <a:r>
              <a:rPr lang="pt-BR" dirty="0" smtClean="0"/>
              <a:t>(ALLAN KARDEC. O Livro dos Espíritos, </a:t>
            </a:r>
            <a:br>
              <a:rPr lang="pt-BR" dirty="0" smtClean="0"/>
            </a:br>
            <a:r>
              <a:rPr lang="pt-BR" dirty="0" err="1" smtClean="0"/>
              <a:t>perg</a:t>
            </a:r>
            <a:r>
              <a:rPr lang="pt-BR" dirty="0" smtClean="0"/>
              <a:t>. 632)</a:t>
            </a:r>
            <a:endParaRPr lang="pt-BR" dirty="0"/>
          </a:p>
        </p:txBody>
      </p:sp>
      <p:pic>
        <p:nvPicPr>
          <p:cNvPr id="5" name="Imagem 4"/>
          <p:cNvPicPr>
            <a:picLocks noChangeAspect="1"/>
          </p:cNvPicPr>
          <p:nvPr/>
        </p:nvPicPr>
        <p:blipFill rotWithShape="1">
          <a:blip r:embed="rId3"/>
          <a:srcRect l="13415" r="13835"/>
          <a:stretch/>
        </p:blipFill>
        <p:spPr>
          <a:xfrm>
            <a:off x="628649" y="3590745"/>
            <a:ext cx="3101789" cy="2523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916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Compreendendo a dor</a:t>
            </a:r>
            <a:endParaRPr lang="pt-BR" dirty="0"/>
          </a:p>
        </p:txBody>
      </p:sp>
      <p:sp>
        <p:nvSpPr>
          <p:cNvPr id="2" name="Content Placeholder 1"/>
          <p:cNvSpPr>
            <a:spLocks noGrp="1"/>
          </p:cNvSpPr>
          <p:nvPr>
            <p:ph idx="1"/>
          </p:nvPr>
        </p:nvSpPr>
        <p:spPr/>
        <p:txBody>
          <a:bodyPr>
            <a:normAutofit fontScale="70000" lnSpcReduction="20000"/>
          </a:bodyPr>
          <a:lstStyle/>
          <a:p>
            <a:r>
              <a:rPr lang="pt-BR" dirty="0" smtClean="0"/>
              <a:t>“Certa senhora procurou o Chico com uma criança nos braços e lhe disse:</a:t>
            </a:r>
          </a:p>
          <a:p>
            <a:r>
              <a:rPr lang="pt-BR" dirty="0" smtClean="0"/>
              <a:t>– Chico, meu filho nasceu surdo, mudo, cego e sem os dois braços. Agora está com uma doença nas pernas e os médicos querem amputar as duas para salvar a vida dele. Há uma resposta para mim no Espiritismo?</a:t>
            </a:r>
          </a:p>
          <a:p>
            <a:r>
              <a:rPr lang="pt-BR" dirty="0" smtClean="0"/>
              <a:t>Foi com a intervenção de Emmanuel que a resposta veio:</a:t>
            </a:r>
          </a:p>
          <a:p>
            <a:r>
              <a:rPr lang="pt-BR" dirty="0" smtClean="0"/>
              <a:t>– Chico, explique à nossa irmã que este nosso irmão em seus braços suicidou-se nas dez últimas encarnações e pediu, antes de nascer, que lhe fossem retiradas todas as possibilidades de se matar novamente.</a:t>
            </a:r>
          </a:p>
          <a:p>
            <a:r>
              <a:rPr lang="pt-BR" dirty="0" smtClean="0"/>
              <a:t>Mas, agora que está aproximadamente com cinco anos, procura um rio, um precipício para se atirar. Avise nossa irmã que os médicos amigos estão com a razão.</a:t>
            </a:r>
          </a:p>
          <a:p>
            <a:r>
              <a:rPr lang="pt-BR" dirty="0" smtClean="0"/>
              <a:t>As duas pernas dele vão ser amputadas, em seu próprio benefício, para que ele fique mais algum tempo na Terra, a fim de que diminua a ideia do suicídio.”</a:t>
            </a:r>
          </a:p>
          <a:p>
            <a:pPr lvl="4"/>
            <a:r>
              <a:rPr lang="pt-BR" dirty="0" smtClean="0"/>
              <a:t>(ADELINO DA SILVEIRA. </a:t>
            </a:r>
            <a:r>
              <a:rPr lang="pt-BR" i="1" dirty="0" smtClean="0"/>
              <a:t>Chico, de Francisco</a:t>
            </a:r>
            <a:r>
              <a:rPr lang="pt-BR" dirty="0" smtClean="0"/>
              <a:t>, lição “Suicídio”)</a:t>
            </a:r>
          </a:p>
        </p:txBody>
      </p:sp>
    </p:spTree>
    <p:extLst>
      <p:ext uri="{BB962C8B-B14F-4D97-AF65-F5344CB8AC3E}">
        <p14:creationId xmlns:p14="http://schemas.microsoft.com/office/powerpoint/2010/main" val="4266895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Liberdade de escolha</a:t>
            </a:r>
            <a:endParaRPr lang="pt-BR" dirty="0"/>
          </a:p>
        </p:txBody>
      </p:sp>
      <p:sp>
        <p:nvSpPr>
          <p:cNvPr id="3" name="Espaço Reservado para Conteúdo 2"/>
          <p:cNvSpPr>
            <a:spLocks noGrp="1"/>
          </p:cNvSpPr>
          <p:nvPr>
            <p:ph idx="1"/>
          </p:nvPr>
        </p:nvSpPr>
        <p:spPr/>
        <p:txBody>
          <a:bodyPr>
            <a:normAutofit/>
          </a:bodyPr>
          <a:lstStyle/>
          <a:p>
            <a:r>
              <a:rPr lang="pt-BR" i="1" dirty="0" smtClean="0"/>
              <a:t>Não é Deus, então, quem lhe impõe as tribulações da vida, como castigo?</a:t>
            </a:r>
          </a:p>
          <a:p>
            <a:pPr lvl="1"/>
            <a:r>
              <a:rPr lang="pt-BR" dirty="0" smtClean="0"/>
              <a:t>“Nada ocorre sem a permissão de Deus, porquanto foi Deus quem estabeleceu todas as leis que regem o Universo. Ide agora perguntar por que decretou ele esta lei e não aquela. Dando ao Espírito a liberdade de escolher, Deus lhe deixa a inteira responsabilidade de seus atos e das consequências que estes tiverem.”</a:t>
            </a:r>
          </a:p>
          <a:p>
            <a:pPr lvl="4"/>
            <a:r>
              <a:rPr lang="pt-BR" dirty="0" smtClean="0"/>
              <a:t>(ALLAN KARDEC. </a:t>
            </a:r>
            <a:r>
              <a:rPr lang="pt-BR" i="1" dirty="0" smtClean="0"/>
              <a:t>O Livro dos Espíritos</a:t>
            </a:r>
            <a:r>
              <a:rPr lang="pt-BR" dirty="0" smtClean="0"/>
              <a:t>, </a:t>
            </a:r>
            <a:r>
              <a:rPr lang="pt-BR" dirty="0" err="1" smtClean="0"/>
              <a:t>perg</a:t>
            </a:r>
            <a:r>
              <a:rPr lang="pt-BR" dirty="0" smtClean="0"/>
              <a:t>. 258.a)</a:t>
            </a:r>
          </a:p>
        </p:txBody>
      </p:sp>
    </p:spTree>
    <p:extLst>
      <p:ext uri="{BB962C8B-B14F-4D97-AF65-F5344CB8AC3E}">
        <p14:creationId xmlns:p14="http://schemas.microsoft.com/office/powerpoint/2010/main" val="1824461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Reencarnação e justiça Divina</a:t>
            </a:r>
            <a:endParaRPr lang="pt-BR" dirty="0"/>
          </a:p>
        </p:txBody>
      </p:sp>
      <p:sp>
        <p:nvSpPr>
          <p:cNvPr id="3" name="Espaço Reservado para Conteúdo 2"/>
          <p:cNvSpPr>
            <a:spLocks noGrp="1"/>
          </p:cNvSpPr>
          <p:nvPr>
            <p:ph idx="1"/>
          </p:nvPr>
        </p:nvSpPr>
        <p:spPr>
          <a:xfrm>
            <a:off x="3643745" y="1825625"/>
            <a:ext cx="5015345" cy="4699866"/>
          </a:xfrm>
        </p:spPr>
        <p:txBody>
          <a:bodyPr>
            <a:normAutofit/>
          </a:bodyPr>
          <a:lstStyle/>
          <a:p>
            <a:r>
              <a:rPr lang="pt-BR" dirty="0" smtClean="0"/>
              <a:t>“Com a reencarnação, a igualdade é real para todos. O futuro a todos toca sem exceção e sem favor para quem quer que seja. Os retardatários só de si mesmos se podem queixar. Forçoso é que o homem tenha o merecimento de seus atos, como tem deles a responsabilidade.”</a:t>
            </a:r>
          </a:p>
          <a:p>
            <a:pPr lvl="4"/>
            <a:r>
              <a:rPr lang="pt-BR" dirty="0" smtClean="0"/>
              <a:t>(ALLAN KARDEC. </a:t>
            </a:r>
            <a:r>
              <a:rPr lang="pt-BR" i="1" dirty="0" smtClean="0"/>
              <a:t>O Livro dos Espíritos</a:t>
            </a:r>
            <a:r>
              <a:rPr lang="pt-BR" dirty="0" smtClean="0"/>
              <a:t>, </a:t>
            </a:r>
            <a:br>
              <a:rPr lang="pt-BR" dirty="0" smtClean="0"/>
            </a:br>
            <a:r>
              <a:rPr lang="pt-BR" dirty="0" err="1" smtClean="0"/>
              <a:t>perg</a:t>
            </a:r>
            <a:r>
              <a:rPr lang="pt-BR" dirty="0" smtClean="0"/>
              <a:t>. 199.a)</a:t>
            </a:r>
          </a:p>
        </p:txBody>
      </p:sp>
      <p:pic>
        <p:nvPicPr>
          <p:cNvPr id="4" name="Imagem 3"/>
          <p:cNvPicPr>
            <a:picLocks noChangeAspect="1"/>
          </p:cNvPicPr>
          <p:nvPr/>
        </p:nvPicPr>
        <p:blipFill rotWithShape="1">
          <a:blip r:embed="rId3"/>
          <a:srcRect l="45219" r="7721"/>
          <a:stretch/>
        </p:blipFill>
        <p:spPr>
          <a:xfrm>
            <a:off x="628649" y="1995540"/>
            <a:ext cx="2779059" cy="3690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1925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Irresponsabilidade</a:t>
            </a:r>
            <a:endParaRPr lang="pt-BR" dirty="0"/>
          </a:p>
        </p:txBody>
      </p:sp>
      <p:sp>
        <p:nvSpPr>
          <p:cNvPr id="6" name="Content Placeholder 5"/>
          <p:cNvSpPr>
            <a:spLocks noGrp="1"/>
          </p:cNvSpPr>
          <p:nvPr>
            <p:ph idx="1"/>
          </p:nvPr>
        </p:nvSpPr>
        <p:spPr>
          <a:xfrm>
            <a:off x="3851564" y="1825625"/>
            <a:ext cx="4807526" cy="4699866"/>
          </a:xfrm>
        </p:spPr>
        <p:txBody>
          <a:bodyPr>
            <a:normAutofit fontScale="92500" lnSpcReduction="10000"/>
          </a:bodyPr>
          <a:lstStyle/>
          <a:p>
            <a:r>
              <a:rPr lang="pt-BR" dirty="0" smtClean="0"/>
              <a:t>“Há indivíduos que se julgam perseguidos por um destino cruel e censuram tudo e todos, menos eles mesmos. </a:t>
            </a:r>
            <a:r>
              <a:rPr lang="pt-BR" b="1" dirty="0" smtClean="0"/>
              <a:t>Recusam</a:t>
            </a:r>
            <a:r>
              <a:rPr lang="pt-BR" dirty="0" smtClean="0"/>
              <a:t>, </a:t>
            </a:r>
            <a:r>
              <a:rPr lang="pt-BR" dirty="0" err="1" smtClean="0"/>
              <a:t>sistema-ticamente</a:t>
            </a:r>
            <a:r>
              <a:rPr lang="pt-BR" dirty="0" smtClean="0"/>
              <a:t>, a </a:t>
            </a:r>
            <a:r>
              <a:rPr lang="pt-BR" b="1" dirty="0" smtClean="0"/>
              <a:t>responsabilidade</a:t>
            </a:r>
            <a:r>
              <a:rPr lang="pt-BR" dirty="0" smtClean="0"/>
              <a:t> por suas desventuras, atribuindo a culpa às circunstâncias e às pessoas, bem como não reconhecem a conexão existente entre os fatos exteriores e seu comportamento mental.”</a:t>
            </a:r>
          </a:p>
          <a:p>
            <a:pPr lvl="4"/>
            <a:r>
              <a:rPr lang="pt-BR" dirty="0" smtClean="0"/>
              <a:t>(</a:t>
            </a:r>
            <a:r>
              <a:rPr lang="pt-BR" dirty="0" err="1" smtClean="0"/>
              <a:t>HAMMED</a:t>
            </a:r>
            <a:r>
              <a:rPr lang="pt-BR" dirty="0" smtClean="0"/>
              <a:t>. </a:t>
            </a:r>
            <a:r>
              <a:rPr lang="pt-BR" i="1" dirty="0" smtClean="0"/>
              <a:t>As Dores da Alma</a:t>
            </a:r>
            <a:r>
              <a:rPr lang="pt-BR" dirty="0" smtClean="0"/>
              <a:t>, cap. 5)</a:t>
            </a:r>
            <a:endParaRPr lang="pt-BR" dirty="0"/>
          </a:p>
        </p:txBody>
      </p:sp>
      <p:pic>
        <p:nvPicPr>
          <p:cNvPr id="3" name="Picture 2" descr="tema-2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8649" y="2263653"/>
            <a:ext cx="2799632" cy="2330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0177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Irresponsabilidade</a:t>
            </a:r>
            <a:endParaRPr lang="pt-BR" dirty="0"/>
          </a:p>
        </p:txBody>
      </p:sp>
      <p:sp>
        <p:nvSpPr>
          <p:cNvPr id="2" name="Content Placeholder 1"/>
          <p:cNvSpPr>
            <a:spLocks noGrp="1"/>
          </p:cNvSpPr>
          <p:nvPr>
            <p:ph idx="1"/>
          </p:nvPr>
        </p:nvSpPr>
        <p:spPr>
          <a:xfrm>
            <a:off x="628649" y="4872963"/>
            <a:ext cx="8030441" cy="1652527"/>
          </a:xfrm>
        </p:spPr>
        <p:txBody>
          <a:bodyPr>
            <a:normAutofit fontScale="92500"/>
          </a:bodyPr>
          <a:lstStyle/>
          <a:p>
            <a:r>
              <a:rPr lang="pt-BR" dirty="0" smtClean="0"/>
              <a:t>“Em nossa atual condição humana, é mais fácil ‘continuarmos a acreditar que somos vítimas indefesas de forças que não estão sob o nosso controle.’ ”</a:t>
            </a:r>
            <a:endParaRPr lang="pt-BR" dirty="0"/>
          </a:p>
          <a:p>
            <a:pPr lvl="4"/>
            <a:r>
              <a:rPr lang="pt-BR" dirty="0" smtClean="0"/>
              <a:t>(</a:t>
            </a:r>
            <a:r>
              <a:rPr lang="pt-BR" dirty="0" err="1" smtClean="0"/>
              <a:t>HAMMED</a:t>
            </a:r>
            <a:r>
              <a:rPr lang="pt-BR" dirty="0" smtClean="0"/>
              <a:t>. </a:t>
            </a:r>
            <a:r>
              <a:rPr lang="pt-BR" i="1" dirty="0" smtClean="0"/>
              <a:t>As Dores da Alma</a:t>
            </a:r>
            <a:r>
              <a:rPr lang="pt-BR" dirty="0" smtClean="0"/>
              <a:t>, cap. 5)</a:t>
            </a:r>
            <a:endParaRPr lang="pt-BR" dirty="0"/>
          </a:p>
        </p:txBody>
      </p:sp>
      <p:pic>
        <p:nvPicPr>
          <p:cNvPr id="14" name="Imagem 13"/>
          <p:cNvPicPr>
            <a:picLocks noChangeAspect="1"/>
          </p:cNvPicPr>
          <p:nvPr/>
        </p:nvPicPr>
        <p:blipFill>
          <a:blip r:embed="rId3"/>
          <a:stretch>
            <a:fillRect/>
          </a:stretch>
        </p:blipFill>
        <p:spPr>
          <a:xfrm>
            <a:off x="628649" y="1990777"/>
            <a:ext cx="8030442" cy="2526153"/>
          </a:xfrm>
          <a:prstGeom prst="rect">
            <a:avLst/>
          </a:prstGeom>
          <a:solidFill>
            <a:schemeClr val="bg1"/>
          </a:solidFill>
        </p:spPr>
      </p:pic>
    </p:spTree>
    <p:extLst>
      <p:ext uri="{BB962C8B-B14F-4D97-AF65-F5344CB8AC3E}">
        <p14:creationId xmlns:p14="http://schemas.microsoft.com/office/powerpoint/2010/main" val="2552592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Fatalidade</a:t>
            </a:r>
            <a:endParaRPr lang="pt-BR" dirty="0"/>
          </a:p>
        </p:txBody>
      </p:sp>
      <p:sp>
        <p:nvSpPr>
          <p:cNvPr id="2" name="Content Placeholder 1"/>
          <p:cNvSpPr>
            <a:spLocks noGrp="1"/>
          </p:cNvSpPr>
          <p:nvPr>
            <p:ph idx="1"/>
          </p:nvPr>
        </p:nvSpPr>
        <p:spPr>
          <a:xfrm>
            <a:off x="4339525" y="4773478"/>
            <a:ext cx="4319565" cy="1752011"/>
          </a:xfrm>
        </p:spPr>
        <p:txBody>
          <a:bodyPr>
            <a:normAutofit fontScale="92500" lnSpcReduction="20000"/>
          </a:bodyPr>
          <a:lstStyle/>
          <a:p>
            <a:r>
              <a:rPr lang="pt-BR" dirty="0" smtClean="0"/>
              <a:t>“Efetivamente, somos nós mesmos que fazemos os nossos caminhos e  depois os denominamos de fatalidade.”</a:t>
            </a:r>
          </a:p>
          <a:p>
            <a:pPr lvl="4"/>
            <a:r>
              <a:rPr lang="pt-BR" dirty="0" smtClean="0"/>
              <a:t>(</a:t>
            </a:r>
            <a:r>
              <a:rPr lang="pt-BR" dirty="0" err="1" smtClean="0"/>
              <a:t>HAMMED</a:t>
            </a:r>
            <a:r>
              <a:rPr lang="pt-BR" dirty="0" smtClean="0"/>
              <a:t>. </a:t>
            </a:r>
            <a:r>
              <a:rPr lang="pt-BR" i="1" dirty="0" smtClean="0"/>
              <a:t>As Dores da Alma</a:t>
            </a:r>
            <a:r>
              <a:rPr lang="pt-BR" dirty="0" smtClean="0"/>
              <a:t>, cap. 5)</a:t>
            </a:r>
            <a:endParaRPr lang="pt-BR" dirty="0" smtClean="0"/>
          </a:p>
        </p:txBody>
      </p:sp>
      <p:pic>
        <p:nvPicPr>
          <p:cNvPr id="4" name="Picture 3" descr="image.php.png"/>
          <p:cNvPicPr>
            <a:picLocks noChangeAspect="1"/>
          </p:cNvPicPr>
          <p:nvPr/>
        </p:nvPicPr>
        <p:blipFill rotWithShape="1">
          <a:blip r:embed="rId3" cstate="email">
            <a:extLst>
              <a:ext uri="{28A0092B-C50C-407E-A947-70E740481C1C}">
                <a14:useLocalDpi xmlns:a14="http://schemas.microsoft.com/office/drawing/2010/main" val="0"/>
              </a:ext>
            </a:extLst>
          </a:blip>
          <a:srcRect l="1948" t="3782" r="2292" b="11197"/>
          <a:stretch/>
        </p:blipFill>
        <p:spPr>
          <a:xfrm>
            <a:off x="628648" y="4217985"/>
            <a:ext cx="3465262" cy="2307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manipulation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4786" y="1825625"/>
            <a:ext cx="1886331" cy="2685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1"/>
          <p:cNvSpPr txBox="1">
            <a:spLocks/>
          </p:cNvSpPr>
          <p:nvPr/>
        </p:nvSpPr>
        <p:spPr>
          <a:xfrm>
            <a:off x="628649" y="1825625"/>
            <a:ext cx="5202239" cy="2188436"/>
          </a:xfrm>
          <a:prstGeom prst="rect">
            <a:avLst/>
          </a:prstGeom>
        </p:spPr>
        <p:txBody>
          <a:bodyPr vert="horz" lIns="91440" tIns="45720" rIns="91440" bIns="45720" rtlCol="0">
            <a:normAutofit fontScale="92500" lnSpcReduction="20000"/>
          </a:bodyPr>
          <a:lstStyle>
            <a:lvl1pPr marL="0" indent="0" algn="just" defTabSz="685800" rtl="0" eaLnBrk="1" latinLnBrk="0" hangingPunct="1">
              <a:lnSpc>
                <a:spcPct val="100000"/>
              </a:lnSpc>
              <a:spcBef>
                <a:spcPts val="900"/>
              </a:spcBef>
              <a:buFont typeface="Arial" panose="020B0604020202020204" pitchFamily="34" charset="0"/>
              <a:buNone/>
              <a:defRPr sz="2800" kern="1200">
                <a:solidFill>
                  <a:schemeClr val="tx1"/>
                </a:solidFill>
                <a:latin typeface="Corbel" charset="0"/>
                <a:ea typeface="Corbel" charset="0"/>
                <a:cs typeface="Corbel" charset="0"/>
              </a:defRPr>
            </a:lvl1pPr>
            <a:lvl2pPr marL="490538" indent="-285750" algn="just" defTabSz="685800" rtl="0" eaLnBrk="1" latinLnBrk="0" hangingPunct="1">
              <a:lnSpc>
                <a:spcPct val="100000"/>
              </a:lnSpc>
              <a:spcBef>
                <a:spcPts val="600"/>
              </a:spcBef>
              <a:buClr>
                <a:schemeClr val="accent4"/>
              </a:buClr>
              <a:buFont typeface="Arial" charset="0"/>
              <a:buChar char="•"/>
              <a:tabLst/>
              <a:defRPr sz="2400" kern="1200">
                <a:solidFill>
                  <a:schemeClr val="tx1"/>
                </a:solidFill>
                <a:latin typeface="Corbel" charset="0"/>
                <a:ea typeface="Corbel" charset="0"/>
                <a:cs typeface="Corbel" charset="0"/>
              </a:defRPr>
            </a:lvl2pPr>
            <a:lvl3pPr marL="722313" indent="-231775" algn="just" defTabSz="685800" rtl="0" eaLnBrk="1" latinLnBrk="0" hangingPunct="1">
              <a:lnSpc>
                <a:spcPct val="100000"/>
              </a:lnSpc>
              <a:spcBef>
                <a:spcPts val="500"/>
              </a:spcBef>
              <a:buClr>
                <a:schemeClr val="accent2"/>
              </a:buClr>
              <a:buFont typeface="Arial" charset="0"/>
              <a:buChar char="•"/>
              <a:tabLst/>
              <a:defRPr sz="2100" kern="1200">
                <a:solidFill>
                  <a:schemeClr val="tx1"/>
                </a:solidFill>
                <a:latin typeface="Corbel" charset="0"/>
                <a:ea typeface="Corbel" charset="0"/>
                <a:cs typeface="Corbel" charset="0"/>
              </a:defRPr>
            </a:lvl3pPr>
            <a:lvl4pPr marL="982663" indent="-219075" algn="just" defTabSz="685800" rtl="0" eaLnBrk="1" latinLnBrk="0" hangingPunct="1">
              <a:lnSpc>
                <a:spcPct val="100000"/>
              </a:lnSpc>
              <a:spcBef>
                <a:spcPts val="400"/>
              </a:spcBef>
              <a:buClr>
                <a:schemeClr val="accent1"/>
              </a:buClr>
              <a:buFont typeface="Arial" charset="0"/>
              <a:buChar char="•"/>
              <a:tabLst/>
              <a:defRPr sz="1900" kern="1200">
                <a:solidFill>
                  <a:schemeClr val="tx1"/>
                </a:solidFill>
                <a:latin typeface="Corbel" charset="0"/>
                <a:ea typeface="Corbel" charset="0"/>
                <a:cs typeface="Corbel" charset="0"/>
              </a:defRPr>
            </a:lvl4pPr>
            <a:lvl5pPr marL="546100" indent="0" algn="r" defTabSz="685800" rtl="0" eaLnBrk="1" latinLnBrk="0" hangingPunct="1">
              <a:lnSpc>
                <a:spcPct val="100000"/>
              </a:lnSpc>
              <a:spcBef>
                <a:spcPts val="600"/>
              </a:spcBef>
              <a:spcAft>
                <a:spcPts val="1200"/>
              </a:spcAft>
              <a:buFont typeface="Arial" panose="020B0604020202020204" pitchFamily="34" charset="0"/>
              <a:buNone/>
              <a:tabLst/>
              <a:defRPr sz="1700" kern="1200">
                <a:solidFill>
                  <a:schemeClr val="tx1"/>
                </a:solidFill>
                <a:latin typeface="Corbel" charset="0"/>
                <a:ea typeface="Corbel" charset="0"/>
                <a:cs typeface="Corbe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pt-BR" b="1" dirty="0">
                <a:latin typeface="Life's A Beach" panose="02000603000000000000" pitchFamily="2" charset="0"/>
                <a:ea typeface="Life's A Beach" panose="02000603000000000000" pitchFamily="2" charset="0"/>
              </a:rPr>
              <a:t>Fatalidade </a:t>
            </a:r>
          </a:p>
          <a:p>
            <a:pPr marL="661988" lvl="1" indent="-457200" fontAlgn="auto">
              <a:spcAft>
                <a:spcPts val="0"/>
              </a:spcAft>
              <a:buFont typeface="+mj-lt"/>
              <a:buAutoNum type="arabicPeriod"/>
            </a:pPr>
            <a:r>
              <a:rPr lang="pt-BR" dirty="0" smtClean="0">
                <a:latin typeface="Life's A Beach" panose="02000603000000000000" pitchFamily="2" charset="0"/>
                <a:ea typeface="Life's A Beach" panose="02000603000000000000" pitchFamily="2" charset="0"/>
              </a:rPr>
              <a:t>Força </a:t>
            </a:r>
            <a:r>
              <a:rPr lang="pt-BR" dirty="0">
                <a:latin typeface="Life's A Beach" panose="02000603000000000000" pitchFamily="2" charset="0"/>
                <a:ea typeface="Life's A Beach" panose="02000603000000000000" pitchFamily="2" charset="0"/>
              </a:rPr>
              <a:t>que predispõe os </a:t>
            </a:r>
            <a:r>
              <a:rPr lang="pt-BR" dirty="0" smtClean="0">
                <a:latin typeface="Life's A Beach" panose="02000603000000000000" pitchFamily="2" charset="0"/>
                <a:ea typeface="Life's A Beach" panose="02000603000000000000" pitchFamily="2" charset="0"/>
              </a:rPr>
              <a:t>acontecimentos.</a:t>
            </a:r>
          </a:p>
          <a:p>
            <a:pPr marL="661988" lvl="1" indent="-457200" fontAlgn="auto">
              <a:spcAft>
                <a:spcPts val="0"/>
              </a:spcAft>
              <a:buFont typeface="+mj-lt"/>
              <a:buAutoNum type="arabicPeriod"/>
            </a:pPr>
            <a:r>
              <a:rPr lang="pt-BR" dirty="0" smtClean="0">
                <a:latin typeface="Life's A Beach" panose="02000603000000000000" pitchFamily="2" charset="0"/>
                <a:ea typeface="Life's A Beach" panose="02000603000000000000" pitchFamily="2" charset="0"/>
              </a:rPr>
              <a:t>Destino inevitável.</a:t>
            </a:r>
          </a:p>
          <a:p>
            <a:pPr marL="661988" lvl="1" indent="-457200" fontAlgn="auto">
              <a:spcAft>
                <a:spcPts val="0"/>
              </a:spcAft>
              <a:buFont typeface="+mj-lt"/>
              <a:buAutoNum type="arabicPeriod"/>
            </a:pPr>
            <a:r>
              <a:rPr lang="pt-BR" dirty="0" smtClean="0">
                <a:latin typeface="Life's A Beach" panose="02000603000000000000" pitchFamily="2" charset="0"/>
                <a:ea typeface="Life's A Beach" panose="02000603000000000000" pitchFamily="2" charset="0"/>
              </a:rPr>
              <a:t>Qualidade </a:t>
            </a:r>
            <a:r>
              <a:rPr lang="pt-BR" dirty="0">
                <a:latin typeface="Life's A Beach" panose="02000603000000000000" pitchFamily="2" charset="0"/>
                <a:ea typeface="Life's A Beach" panose="02000603000000000000" pitchFamily="2" charset="0"/>
              </a:rPr>
              <a:t>de </a:t>
            </a:r>
            <a:r>
              <a:rPr lang="pt-BR" dirty="0" smtClean="0">
                <a:latin typeface="Life's A Beach" panose="02000603000000000000" pitchFamily="2" charset="0"/>
                <a:ea typeface="Life's A Beach" panose="02000603000000000000" pitchFamily="2" charset="0"/>
              </a:rPr>
              <a:t>fatal.</a:t>
            </a:r>
          </a:p>
          <a:p>
            <a:pPr marL="661988" lvl="1" indent="-457200" fontAlgn="auto">
              <a:spcAft>
                <a:spcPts val="0"/>
              </a:spcAft>
              <a:buFont typeface="+mj-lt"/>
              <a:buAutoNum type="arabicPeriod"/>
            </a:pPr>
            <a:r>
              <a:rPr lang="pt-BR" dirty="0" smtClean="0">
                <a:latin typeface="Life's A Beach" panose="02000603000000000000" pitchFamily="2" charset="0"/>
                <a:ea typeface="Life's A Beach" panose="02000603000000000000" pitchFamily="2" charset="0"/>
              </a:rPr>
              <a:t>Figurado  </a:t>
            </a:r>
            <a:r>
              <a:rPr lang="pt-BR" dirty="0">
                <a:latin typeface="Life's A Beach" panose="02000603000000000000" pitchFamily="2" charset="0"/>
                <a:ea typeface="Life's A Beach" panose="02000603000000000000" pitchFamily="2" charset="0"/>
              </a:rPr>
              <a:t>Grande desgraça</a:t>
            </a:r>
            <a:r>
              <a:rPr lang="pt-BR" dirty="0" smtClean="0">
                <a:latin typeface="Life's A Beach" panose="02000603000000000000" pitchFamily="2" charset="0"/>
                <a:ea typeface="Life's A Beach" panose="02000603000000000000" pitchFamily="2" charset="0"/>
              </a:rPr>
              <a:t>.</a:t>
            </a:r>
          </a:p>
          <a:p>
            <a:pPr lvl="4" fontAlgn="auto">
              <a:spcAft>
                <a:spcPts val="0"/>
              </a:spcAft>
            </a:pPr>
            <a:r>
              <a:rPr lang="pt-BR" dirty="0" smtClean="0">
                <a:latin typeface="Life's A Beach" panose="02000603000000000000" pitchFamily="2" charset="0"/>
                <a:ea typeface="Life's A Beach" panose="02000603000000000000" pitchFamily="2" charset="0"/>
              </a:rPr>
              <a:t>(</a:t>
            </a:r>
            <a:r>
              <a:rPr lang="pt-BR" dirty="0">
                <a:latin typeface="Life's A Beach" panose="02000603000000000000" pitchFamily="2" charset="0"/>
                <a:ea typeface="Life's A Beach" panose="02000603000000000000" pitchFamily="2" charset="0"/>
              </a:rPr>
              <a:t>Dicionário </a:t>
            </a:r>
            <a:r>
              <a:rPr lang="pt-BR" dirty="0" err="1">
                <a:latin typeface="Life's A Beach" panose="02000603000000000000" pitchFamily="2" charset="0"/>
                <a:ea typeface="Life's A Beach" panose="02000603000000000000" pitchFamily="2" charset="0"/>
              </a:rPr>
              <a:t>Priberam</a:t>
            </a:r>
            <a:r>
              <a:rPr lang="pt-BR" dirty="0">
                <a:latin typeface="Life's A Beach" panose="02000603000000000000" pitchFamily="2" charset="0"/>
                <a:ea typeface="Life's A Beach" panose="02000603000000000000" pitchFamily="2" charset="0"/>
              </a:rPr>
              <a:t> da Língua Portuguesa)</a:t>
            </a:r>
            <a:endParaRPr lang="pt-BR" dirty="0">
              <a:latin typeface="Life's A Beach" panose="02000603000000000000" pitchFamily="2" charset="0"/>
              <a:ea typeface="Life's A Beach" panose="02000603000000000000" pitchFamily="2" charset="0"/>
            </a:endParaRPr>
          </a:p>
        </p:txBody>
      </p:sp>
    </p:spTree>
    <p:extLst>
      <p:ext uri="{BB962C8B-B14F-4D97-AF65-F5344CB8AC3E}">
        <p14:creationId xmlns:p14="http://schemas.microsoft.com/office/powerpoint/2010/main" val="713917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Fatalidade</a:t>
            </a:r>
            <a:endParaRPr lang="pt-BR" dirty="0"/>
          </a:p>
        </p:txBody>
      </p:sp>
      <p:sp>
        <p:nvSpPr>
          <p:cNvPr id="2" name="Content Placeholder 1"/>
          <p:cNvSpPr>
            <a:spLocks noGrp="1"/>
          </p:cNvSpPr>
          <p:nvPr>
            <p:ph idx="1"/>
          </p:nvPr>
        </p:nvSpPr>
        <p:spPr>
          <a:xfrm>
            <a:off x="628649" y="1825625"/>
            <a:ext cx="5202239" cy="4699866"/>
          </a:xfrm>
        </p:spPr>
        <p:txBody>
          <a:bodyPr>
            <a:normAutofit fontScale="92500" lnSpcReduction="10000"/>
          </a:bodyPr>
          <a:lstStyle/>
          <a:p>
            <a:r>
              <a:rPr lang="pt-BR" dirty="0" smtClean="0"/>
              <a:t>Haverá fatalidade nos </a:t>
            </a:r>
            <a:r>
              <a:rPr lang="pt-BR" dirty="0" err="1" smtClean="0"/>
              <a:t>acontecimen-tos</a:t>
            </a:r>
            <a:r>
              <a:rPr lang="pt-BR" dirty="0" smtClean="0"/>
              <a:t> da vida, conforme ao sentido que se dá a este vocábulo? [...] são predeterminados? E, neste caso, que vem a ser do livre-arbítrio? </a:t>
            </a:r>
          </a:p>
          <a:p>
            <a:pPr lvl="1"/>
            <a:r>
              <a:rPr lang="pt-BR" dirty="0" smtClean="0"/>
              <a:t>“A fatalidade existe unicamente pela escolha que o Espírito fez, ao encarnar, desta ou daquela prova para sofrer. Escolhendo-a, instituiu para si uma espécie de destino, que é a consequência mesma da posição em que vem a achar-se colocado.”</a:t>
            </a:r>
          </a:p>
          <a:p>
            <a:pPr lvl="4"/>
            <a:r>
              <a:rPr lang="pt-BR" dirty="0" smtClean="0"/>
              <a:t>(ALLAN KARDEC. </a:t>
            </a:r>
            <a:r>
              <a:rPr lang="pt-BR" i="1" dirty="0" smtClean="0"/>
              <a:t>O Livro dos Espíritos</a:t>
            </a:r>
            <a:r>
              <a:rPr lang="pt-BR" dirty="0" smtClean="0"/>
              <a:t>, </a:t>
            </a:r>
            <a:r>
              <a:rPr lang="pt-BR" dirty="0" err="1" smtClean="0"/>
              <a:t>perg</a:t>
            </a:r>
            <a:r>
              <a:rPr lang="pt-BR" dirty="0" smtClean="0"/>
              <a:t>. 851)</a:t>
            </a:r>
            <a:endParaRPr lang="pt-BR" dirty="0"/>
          </a:p>
        </p:txBody>
      </p:sp>
      <p:pic>
        <p:nvPicPr>
          <p:cNvPr id="6" name="Picture 5"/>
          <p:cNvPicPr>
            <a:picLocks noChangeAspect="1"/>
          </p:cNvPicPr>
          <p:nvPr/>
        </p:nvPicPr>
        <p:blipFill>
          <a:blip r:embed="rId3"/>
          <a:stretch>
            <a:fillRect/>
          </a:stretch>
        </p:blipFill>
        <p:spPr>
          <a:xfrm>
            <a:off x="6128621" y="1957384"/>
            <a:ext cx="2530469" cy="3351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8320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Escolhas</a:t>
            </a:r>
            <a:endParaRPr lang="pt-BR" dirty="0"/>
          </a:p>
        </p:txBody>
      </p:sp>
      <p:sp>
        <p:nvSpPr>
          <p:cNvPr id="2" name="Content Placeholder 1"/>
          <p:cNvSpPr>
            <a:spLocks noGrp="1"/>
          </p:cNvSpPr>
          <p:nvPr>
            <p:ph idx="1"/>
          </p:nvPr>
        </p:nvSpPr>
        <p:spPr>
          <a:xfrm>
            <a:off x="3874576" y="1825625"/>
            <a:ext cx="4784514" cy="4699866"/>
          </a:xfrm>
        </p:spPr>
        <p:txBody>
          <a:bodyPr>
            <a:normAutofit/>
          </a:bodyPr>
          <a:lstStyle/>
          <a:p>
            <a:r>
              <a:rPr lang="pt-BR" dirty="0" smtClean="0"/>
              <a:t>“É inevitável para todos nós o fato de que vivemos, </a:t>
            </a:r>
            <a:r>
              <a:rPr lang="pt-BR" dirty="0" err="1" smtClean="0"/>
              <a:t>invaria-velmente</a:t>
            </a:r>
            <a:r>
              <a:rPr lang="pt-BR" dirty="0" smtClean="0"/>
              <a:t>, escolhendo. A condição primordial do livre-arbítrio é a escolha e, para que possamos viver, torna-se indispensável escolher sempre. Nossa existência se faz através de um processo interminável de escolhas sucessivas.”</a:t>
            </a:r>
          </a:p>
          <a:p>
            <a:pPr lvl="4"/>
            <a:r>
              <a:rPr lang="pt-BR" dirty="0" smtClean="0"/>
              <a:t>(</a:t>
            </a:r>
            <a:r>
              <a:rPr lang="pt-BR" dirty="0" err="1" smtClean="0"/>
              <a:t>HAMMED</a:t>
            </a:r>
            <a:r>
              <a:rPr lang="pt-BR" dirty="0" smtClean="0"/>
              <a:t>. </a:t>
            </a:r>
            <a:r>
              <a:rPr lang="pt-BR" i="1" dirty="0" smtClean="0"/>
              <a:t>As Dores da Alma</a:t>
            </a:r>
            <a:r>
              <a:rPr lang="pt-BR" dirty="0" smtClean="0"/>
              <a:t>, cap. 5)</a:t>
            </a:r>
            <a:endParaRPr lang="pt-BR" dirty="0" smtClean="0"/>
          </a:p>
        </p:txBody>
      </p:sp>
      <p:pic>
        <p:nvPicPr>
          <p:cNvPr id="4" name="Picture 3"/>
          <p:cNvPicPr>
            <a:picLocks noChangeAspect="1"/>
          </p:cNvPicPr>
          <p:nvPr/>
        </p:nvPicPr>
        <p:blipFill>
          <a:blip r:embed="rId3"/>
          <a:stretch>
            <a:fillRect/>
          </a:stretch>
        </p:blipFill>
        <p:spPr>
          <a:xfrm>
            <a:off x="628649" y="1989101"/>
            <a:ext cx="2903444" cy="3493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9500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Maturidade » Liberdade</a:t>
            </a:r>
            <a:endParaRPr lang="pt-BR" dirty="0"/>
          </a:p>
        </p:txBody>
      </p:sp>
      <p:sp>
        <p:nvSpPr>
          <p:cNvPr id="2" name="Content Placeholder 1"/>
          <p:cNvSpPr>
            <a:spLocks noGrp="1"/>
          </p:cNvSpPr>
          <p:nvPr>
            <p:ph idx="1"/>
          </p:nvPr>
        </p:nvSpPr>
        <p:spPr>
          <a:xfrm>
            <a:off x="3658541" y="1825625"/>
            <a:ext cx="5000550" cy="4699866"/>
          </a:xfrm>
        </p:spPr>
        <p:txBody>
          <a:bodyPr>
            <a:normAutofit fontScale="92500" lnSpcReduction="20000"/>
          </a:bodyPr>
          <a:lstStyle/>
          <a:p>
            <a:r>
              <a:rPr lang="pt-BR" dirty="0" smtClean="0"/>
              <a:t>“O indivíduo que não aceita a responsabilidade por seus atos e, constantemente, cria álibis e recorre a dissimulações, culpando os outros, é denominado imaturo. [...]</a:t>
            </a:r>
          </a:p>
          <a:p>
            <a:r>
              <a:rPr lang="pt-BR" dirty="0" smtClean="0"/>
              <a:t>Portanto, não poderá haver maturidade vivencial sem que o indivíduo se conscientize plenamente de seu livre-arbítrio e de que tudo o que sofre, goza, percebe e experimenta nada mais é do que o reflexo de si mesmo.”</a:t>
            </a:r>
          </a:p>
          <a:p>
            <a:pPr lvl="4"/>
            <a:r>
              <a:rPr lang="pt-BR" dirty="0" smtClean="0"/>
              <a:t>(</a:t>
            </a:r>
            <a:r>
              <a:rPr lang="pt-BR" dirty="0" err="1" smtClean="0"/>
              <a:t>HAMMED</a:t>
            </a:r>
            <a:r>
              <a:rPr lang="pt-BR" dirty="0" smtClean="0"/>
              <a:t>. </a:t>
            </a:r>
            <a:r>
              <a:rPr lang="pt-BR" i="1" dirty="0" smtClean="0"/>
              <a:t>As Dores da Alma</a:t>
            </a:r>
            <a:r>
              <a:rPr lang="pt-BR" dirty="0" smtClean="0"/>
              <a:t>, cap. 6)</a:t>
            </a:r>
            <a:endParaRPr lang="pt-BR" dirty="0"/>
          </a:p>
        </p:txBody>
      </p:sp>
      <p:grpSp>
        <p:nvGrpSpPr>
          <p:cNvPr id="4" name="Grupo 3"/>
          <p:cNvGrpSpPr/>
          <p:nvPr/>
        </p:nvGrpSpPr>
        <p:grpSpPr>
          <a:xfrm>
            <a:off x="282888" y="1943304"/>
            <a:ext cx="3272909" cy="4227678"/>
            <a:chOff x="360379" y="2191277"/>
            <a:chExt cx="3272909" cy="4227678"/>
          </a:xfrm>
        </p:grpSpPr>
        <p:sp>
          <p:nvSpPr>
            <p:cNvPr id="8" name="Rectangle 7"/>
            <p:cNvSpPr/>
            <p:nvPr/>
          </p:nvSpPr>
          <p:spPr>
            <a:xfrm>
              <a:off x="360379" y="2191277"/>
              <a:ext cx="3272909" cy="42276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9" name="Picture 8" descr="calvin2.jpg"/>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63123" y="2280005"/>
              <a:ext cx="3072141" cy="4073330"/>
            </a:xfrm>
            <a:prstGeom prst="rect">
              <a:avLst/>
            </a:prstGeom>
          </p:spPr>
        </p:pic>
      </p:grpSp>
    </p:spTree>
    <p:extLst>
      <p:ext uri="{BB962C8B-B14F-4D97-AF65-F5344CB8AC3E}">
        <p14:creationId xmlns:p14="http://schemas.microsoft.com/office/powerpoint/2010/main" val="2925817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7291</TotalTime>
  <Words>1738</Words>
  <Application>Microsoft Macintosh PowerPoint</Application>
  <PresentationFormat>Apresentação na tela (4:3)</PresentationFormat>
  <Paragraphs>91</Paragraphs>
  <Slides>12</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12</vt:i4>
      </vt:variant>
    </vt:vector>
  </HeadingPairs>
  <TitlesOfParts>
    <vt:vector size="21" baseType="lpstr">
      <vt:lpstr>Calibri</vt:lpstr>
      <vt:lpstr>Calibri Light</vt:lpstr>
      <vt:lpstr>Corbel</vt:lpstr>
      <vt:lpstr>Goudy Old Style</vt:lpstr>
      <vt:lpstr>Life's A Beach</vt:lpstr>
      <vt:lpstr>ＭＳ Ｐゴシック</vt:lpstr>
      <vt:lpstr>We Are In Love (Heartless)</vt:lpstr>
      <vt:lpstr>Arial</vt:lpstr>
      <vt:lpstr>Tema do Office</vt:lpstr>
      <vt:lpstr>Irresponsabilidade</vt:lpstr>
      <vt:lpstr>Liberdade de escolha</vt:lpstr>
      <vt:lpstr>Reencarnação e justiça Divina</vt:lpstr>
      <vt:lpstr>Irresponsabilidade</vt:lpstr>
      <vt:lpstr>Irresponsabilidade</vt:lpstr>
      <vt:lpstr>Fatalidade</vt:lpstr>
      <vt:lpstr>Fatalidade</vt:lpstr>
      <vt:lpstr>Escolhas</vt:lpstr>
      <vt:lpstr>Maturidade » Liberdade</vt:lpstr>
      <vt:lpstr>Uma questão de escolhas</vt:lpstr>
      <vt:lpstr>Como escolher bem?</vt:lpstr>
      <vt:lpstr>Compreendendo a dor</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Erro</dc:title>
  <dc:creator>Adriano Alves</dc:creator>
  <cp:lastModifiedBy>Adriano Alves</cp:lastModifiedBy>
  <cp:revision>123</cp:revision>
  <dcterms:created xsi:type="dcterms:W3CDTF">2012-06-06T01:30:35Z</dcterms:created>
  <dcterms:modified xsi:type="dcterms:W3CDTF">2016-12-08T21:13:13Z</dcterms:modified>
</cp:coreProperties>
</file>