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9" r:id="rId1"/>
  </p:sldMasterIdLst>
  <p:notesMasterIdLst>
    <p:notesMasterId r:id="rId17"/>
  </p:notesMasterIdLst>
  <p:sldIdLst>
    <p:sldId id="256" r:id="rId2"/>
    <p:sldId id="269" r:id="rId3"/>
    <p:sldId id="258" r:id="rId4"/>
    <p:sldId id="271" r:id="rId5"/>
    <p:sldId id="270" r:id="rId6"/>
    <p:sldId id="272" r:id="rId7"/>
    <p:sldId id="274" r:id="rId8"/>
    <p:sldId id="276" r:id="rId9"/>
    <p:sldId id="281" r:id="rId10"/>
    <p:sldId id="275" r:id="rId11"/>
    <p:sldId id="280" r:id="rId12"/>
    <p:sldId id="278" r:id="rId13"/>
    <p:sldId id="283" r:id="rId14"/>
    <p:sldId id="282" r:id="rId15"/>
    <p:sldId id="27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CC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943" autoAdjust="0"/>
  </p:normalViewPr>
  <p:slideViewPr>
    <p:cSldViewPr snapToGrid="0">
      <p:cViewPr varScale="1">
        <p:scale>
          <a:sx n="87" d="100"/>
          <a:sy n="87" d="100"/>
        </p:scale>
        <p:origin x="-2176" y="-112"/>
      </p:cViewPr>
      <p:guideLst>
        <p:guide orient="horz" pos="2160"/>
        <p:guide pos="29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15766-DC48-4A50-9DE8-E453B35D3A3D}" type="datetimeFigureOut">
              <a:rPr lang="pt-BR" smtClean="0"/>
              <a:t>07/09/15</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563FC-6983-44FD-8EAF-DF1DAEA262F6}" type="slidenum">
              <a:rPr lang="pt-BR" smtClean="0"/>
              <a:t>‹#›</a:t>
            </a:fld>
            <a:endParaRPr lang="pt-BR"/>
          </a:p>
        </p:txBody>
      </p:sp>
    </p:spTree>
    <p:extLst>
      <p:ext uri="{BB962C8B-B14F-4D97-AF65-F5344CB8AC3E}">
        <p14:creationId xmlns:p14="http://schemas.microsoft.com/office/powerpoint/2010/main" val="1905706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Iniciar a palestra esclarecendo</a:t>
            </a:r>
            <a:r>
              <a:rPr lang="pt-BR" baseline="0" dirty="0" smtClean="0"/>
              <a:t> o que é profilaxia. Esclarecer que as recomendações a seguir podem ser vistas como medidas e recursos a prevenir várias enfermidades, como por exemplo a depressão.</a:t>
            </a:r>
            <a:endParaRPr lang="pt-BR" dirty="0"/>
          </a:p>
        </p:txBody>
      </p:sp>
      <p:sp>
        <p:nvSpPr>
          <p:cNvPr id="4" name="Espaço Reservado para Número de Slide 3"/>
          <p:cNvSpPr>
            <a:spLocks noGrp="1"/>
          </p:cNvSpPr>
          <p:nvPr>
            <p:ph type="sldNum" sz="quarter" idx="10"/>
          </p:nvPr>
        </p:nvSpPr>
        <p:spPr/>
        <p:txBody>
          <a:bodyPr/>
          <a:lstStyle/>
          <a:p>
            <a:fld id="{5C6563FC-6983-44FD-8EAF-DF1DAEA262F6}" type="slidenum">
              <a:rPr lang="pt-BR" smtClean="0"/>
              <a:t>2</a:t>
            </a:fld>
            <a:endParaRPr lang="pt-BR"/>
          </a:p>
        </p:txBody>
      </p:sp>
    </p:spTree>
    <p:extLst>
      <p:ext uri="{BB962C8B-B14F-4D97-AF65-F5344CB8AC3E}">
        <p14:creationId xmlns:p14="http://schemas.microsoft.com/office/powerpoint/2010/main" val="1972957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Chamar a atenção para as imagens</a:t>
            </a:r>
            <a:r>
              <a:rPr lang="pt-BR" baseline="0" dirty="0" smtClean="0"/>
              <a:t>. Levar os pacientes a perceberem que podemos alterar nossa rotina, buscando aprender algo que nos dê prazer. Enfatizar que todos nós podemos aprender algo novo, independente da idade. Como seres eternos, aprenderemos sempre, durante toda a nossa reencarnação e também depois dela.</a:t>
            </a:r>
            <a:endParaRPr lang="pt-BR" dirty="0"/>
          </a:p>
        </p:txBody>
      </p:sp>
      <p:sp>
        <p:nvSpPr>
          <p:cNvPr id="4" name="Espaço Reservado para Número de Slide 3"/>
          <p:cNvSpPr>
            <a:spLocks noGrp="1"/>
          </p:cNvSpPr>
          <p:nvPr>
            <p:ph type="sldNum" sz="quarter" idx="10"/>
          </p:nvPr>
        </p:nvSpPr>
        <p:spPr/>
        <p:txBody>
          <a:bodyPr/>
          <a:lstStyle/>
          <a:p>
            <a:fld id="{5C6563FC-6983-44FD-8EAF-DF1DAEA262F6}" type="slidenum">
              <a:rPr lang="pt-BR" smtClean="0"/>
              <a:t>11</a:t>
            </a:fld>
            <a:endParaRPr lang="pt-BR"/>
          </a:p>
        </p:txBody>
      </p:sp>
    </p:spTree>
    <p:extLst>
      <p:ext uri="{BB962C8B-B14F-4D97-AF65-F5344CB8AC3E}">
        <p14:creationId xmlns:p14="http://schemas.microsoft.com/office/powerpoint/2010/main" val="3146954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Cada</a:t>
            </a:r>
            <a:r>
              <a:rPr lang="pt-BR" baseline="0" dirty="0" smtClean="0"/>
              <a:t> um de nós deve estar atento sobre o que desejamos e em que estamos depositando nossas expectativas. Precisamos evitar de cobrar de outras pessoas o que muitas vezes, nós mesmos ainda não conseguimos realizar. Agindo assim poderemos evitar várias frustrações.</a:t>
            </a:r>
            <a:endParaRPr lang="pt-BR" dirty="0"/>
          </a:p>
        </p:txBody>
      </p:sp>
      <p:sp>
        <p:nvSpPr>
          <p:cNvPr id="4" name="Espaço Reservado para Número de Slide 3"/>
          <p:cNvSpPr>
            <a:spLocks noGrp="1"/>
          </p:cNvSpPr>
          <p:nvPr>
            <p:ph type="sldNum" sz="quarter" idx="10"/>
          </p:nvPr>
        </p:nvSpPr>
        <p:spPr/>
        <p:txBody>
          <a:bodyPr/>
          <a:lstStyle/>
          <a:p>
            <a:fld id="{5C6563FC-6983-44FD-8EAF-DF1DAEA262F6}" type="slidenum">
              <a:rPr lang="pt-BR" smtClean="0"/>
              <a:t>12</a:t>
            </a:fld>
            <a:endParaRPr lang="pt-BR"/>
          </a:p>
        </p:txBody>
      </p:sp>
    </p:spTree>
    <p:extLst>
      <p:ext uri="{BB962C8B-B14F-4D97-AF65-F5344CB8AC3E}">
        <p14:creationId xmlns:p14="http://schemas.microsoft.com/office/powerpoint/2010/main" val="2383067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prática da caridade nos auxilia</a:t>
            </a:r>
            <a:r>
              <a:rPr lang="pt-BR" baseline="0" dirty="0" smtClean="0"/>
              <a:t> a tirar o foco das nossas necessidades e ver que existem pessoas com necessidades maiores que as nossas. Amar, servir, praticar a caridade são meios de nos fortalecermos moralmente.</a:t>
            </a:r>
            <a:endParaRPr lang="pt-BR" dirty="0"/>
          </a:p>
        </p:txBody>
      </p:sp>
      <p:sp>
        <p:nvSpPr>
          <p:cNvPr id="4" name="Espaço Reservado para Número de Slide 3"/>
          <p:cNvSpPr>
            <a:spLocks noGrp="1"/>
          </p:cNvSpPr>
          <p:nvPr>
            <p:ph type="sldNum" sz="quarter" idx="10"/>
          </p:nvPr>
        </p:nvSpPr>
        <p:spPr/>
        <p:txBody>
          <a:bodyPr/>
          <a:lstStyle/>
          <a:p>
            <a:fld id="{5C6563FC-6983-44FD-8EAF-DF1DAEA262F6}" type="slidenum">
              <a:rPr lang="pt-BR" smtClean="0"/>
              <a:t>13</a:t>
            </a:fld>
            <a:endParaRPr lang="pt-BR"/>
          </a:p>
        </p:txBody>
      </p:sp>
    </p:spTree>
    <p:extLst>
      <p:ext uri="{BB962C8B-B14F-4D97-AF65-F5344CB8AC3E}">
        <p14:creationId xmlns:p14="http://schemas.microsoft.com/office/powerpoint/2010/main" val="926834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Levar</a:t>
            </a:r>
            <a:r>
              <a:rPr lang="pt-BR" baseline="0" dirty="0" smtClean="0"/>
              <a:t> os pacientes a refletirem na bondade de Deus. Se acreditamos nessa bondade, perceberemos que tudo o que acontece na nossa vida seque um programa divino. Assim temos aquilo que precisamos, no momento oportuno e convivemos com aqueles com quem precisamos aprender. </a:t>
            </a:r>
            <a:endParaRPr lang="pt-BR" dirty="0"/>
          </a:p>
        </p:txBody>
      </p:sp>
      <p:sp>
        <p:nvSpPr>
          <p:cNvPr id="4" name="Espaço Reservado para Número de Slide 3"/>
          <p:cNvSpPr>
            <a:spLocks noGrp="1"/>
          </p:cNvSpPr>
          <p:nvPr>
            <p:ph type="sldNum" sz="quarter" idx="10"/>
          </p:nvPr>
        </p:nvSpPr>
        <p:spPr/>
        <p:txBody>
          <a:bodyPr/>
          <a:lstStyle/>
          <a:p>
            <a:fld id="{5C6563FC-6983-44FD-8EAF-DF1DAEA262F6}" type="slidenum">
              <a:rPr lang="pt-BR" smtClean="0"/>
              <a:t>14</a:t>
            </a:fld>
            <a:endParaRPr lang="pt-BR"/>
          </a:p>
        </p:txBody>
      </p:sp>
    </p:spTree>
    <p:extLst>
      <p:ext uri="{BB962C8B-B14F-4D97-AF65-F5344CB8AC3E}">
        <p14:creationId xmlns:p14="http://schemas.microsoft.com/office/powerpoint/2010/main" val="1767335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Enfatizar</a:t>
            </a:r>
            <a:r>
              <a:rPr lang="pt-BR" baseline="0" dirty="0" smtClean="0"/>
              <a:t> que precisamos estabelecer hábitos saudáveis para a nossa existência, que nos auxiliarão a manter nosso equilíbrio orgânico, psíquico e espiritual, tais como, boas leituras, oração, prática da caridade, entre outros.</a:t>
            </a:r>
            <a:endParaRPr lang="pt-BR" dirty="0"/>
          </a:p>
        </p:txBody>
      </p:sp>
      <p:sp>
        <p:nvSpPr>
          <p:cNvPr id="4" name="Espaço Reservado para Número de Slide 3"/>
          <p:cNvSpPr>
            <a:spLocks noGrp="1"/>
          </p:cNvSpPr>
          <p:nvPr>
            <p:ph type="sldNum" sz="quarter" idx="10"/>
          </p:nvPr>
        </p:nvSpPr>
        <p:spPr/>
        <p:txBody>
          <a:bodyPr/>
          <a:lstStyle/>
          <a:p>
            <a:fld id="{5C6563FC-6983-44FD-8EAF-DF1DAEA262F6}" type="slidenum">
              <a:rPr lang="pt-BR" smtClean="0"/>
              <a:t>3</a:t>
            </a:fld>
            <a:endParaRPr lang="pt-BR"/>
          </a:p>
        </p:txBody>
      </p:sp>
    </p:spTree>
    <p:extLst>
      <p:ext uri="{BB962C8B-B14F-4D97-AF65-F5344CB8AC3E}">
        <p14:creationId xmlns:p14="http://schemas.microsoft.com/office/powerpoint/2010/main" val="230671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Iniciar uma série de recomendações</a:t>
            </a:r>
            <a:r>
              <a:rPr lang="pt-BR" baseline="0" dirty="0" smtClean="0"/>
              <a:t> para se manter saudável. Destacar que é preciso ter propósitos de vida e que não sejam pautados somente em questões materiais.</a:t>
            </a:r>
            <a:endParaRPr lang="pt-BR" dirty="0"/>
          </a:p>
        </p:txBody>
      </p:sp>
      <p:sp>
        <p:nvSpPr>
          <p:cNvPr id="4" name="Espaço Reservado para Número de Slide 3"/>
          <p:cNvSpPr>
            <a:spLocks noGrp="1"/>
          </p:cNvSpPr>
          <p:nvPr>
            <p:ph type="sldNum" sz="quarter" idx="10"/>
          </p:nvPr>
        </p:nvSpPr>
        <p:spPr/>
        <p:txBody>
          <a:bodyPr/>
          <a:lstStyle/>
          <a:p>
            <a:fld id="{5C6563FC-6983-44FD-8EAF-DF1DAEA262F6}" type="slidenum">
              <a:rPr lang="pt-BR" smtClean="0"/>
              <a:t>4</a:t>
            </a:fld>
            <a:endParaRPr lang="pt-BR"/>
          </a:p>
        </p:txBody>
      </p:sp>
    </p:spTree>
    <p:extLst>
      <p:ext uri="{BB962C8B-B14F-4D97-AF65-F5344CB8AC3E}">
        <p14:creationId xmlns:p14="http://schemas.microsoft.com/office/powerpoint/2010/main" val="129100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Valorizar os momentos de meditação</a:t>
            </a:r>
            <a:r>
              <a:rPr lang="pt-BR" baseline="0" dirty="0" smtClean="0"/>
              <a:t> como oportuno para reflexão em torno daquilo que precisamos melhorar. Ela é necessária para que nos desliguemos nos nossos afares diários, correria e anseios e nos voltamos para nós mesmos. </a:t>
            </a:r>
            <a:endParaRPr lang="pt-BR" dirty="0"/>
          </a:p>
        </p:txBody>
      </p:sp>
      <p:sp>
        <p:nvSpPr>
          <p:cNvPr id="4" name="Espaço Reservado para Número de Slide 3"/>
          <p:cNvSpPr>
            <a:spLocks noGrp="1"/>
          </p:cNvSpPr>
          <p:nvPr>
            <p:ph type="sldNum" sz="quarter" idx="10"/>
          </p:nvPr>
        </p:nvSpPr>
        <p:spPr/>
        <p:txBody>
          <a:bodyPr/>
          <a:lstStyle/>
          <a:p>
            <a:fld id="{5C6563FC-6983-44FD-8EAF-DF1DAEA262F6}" type="slidenum">
              <a:rPr lang="pt-BR" smtClean="0"/>
              <a:t>5</a:t>
            </a:fld>
            <a:endParaRPr lang="pt-BR"/>
          </a:p>
        </p:txBody>
      </p:sp>
    </p:spTree>
    <p:extLst>
      <p:ext uri="{BB962C8B-B14F-4D97-AF65-F5344CB8AC3E}">
        <p14:creationId xmlns:p14="http://schemas.microsoft.com/office/powerpoint/2010/main" val="2026570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Valorizar os momentos de meditação</a:t>
            </a:r>
            <a:r>
              <a:rPr lang="pt-BR" baseline="0" dirty="0" smtClean="0"/>
              <a:t> como oportuno para reflexão em torno daquilo que precisamos melhorar. Ela é necessária para que nos desliguemos nos nossos afares diários, correria e anseios e nos voltamos para nós mesmos. </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5C6563FC-6983-44FD-8EAF-DF1DAEA262F6}" type="slidenum">
              <a:rPr lang="pt-BR" smtClean="0"/>
              <a:t>6</a:t>
            </a:fld>
            <a:endParaRPr lang="pt-BR"/>
          </a:p>
        </p:txBody>
      </p:sp>
    </p:spTree>
    <p:extLst>
      <p:ext uri="{BB962C8B-B14F-4D97-AF65-F5344CB8AC3E}">
        <p14:creationId xmlns:p14="http://schemas.microsoft.com/office/powerpoint/2010/main" val="3130880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Esclarecer</a:t>
            </a:r>
            <a:r>
              <a:rPr lang="pt-BR" baseline="0" dirty="0" smtClean="0"/>
              <a:t> que precisamos de momentos de contemplação do que é belo. Observar a natureza, haurir forças por meio da contemplação das “obras” de Deus, nos faz perceber a bondade de Deus para conosco. Nesses momentos, também podemos haurir da natureza fluidos que nos reequilibrarão.</a:t>
            </a:r>
            <a:endParaRPr lang="pt-BR" dirty="0"/>
          </a:p>
        </p:txBody>
      </p:sp>
      <p:sp>
        <p:nvSpPr>
          <p:cNvPr id="4" name="Espaço Reservado para Número de Slide 3"/>
          <p:cNvSpPr>
            <a:spLocks noGrp="1"/>
          </p:cNvSpPr>
          <p:nvPr>
            <p:ph type="sldNum" sz="quarter" idx="10"/>
          </p:nvPr>
        </p:nvSpPr>
        <p:spPr/>
        <p:txBody>
          <a:bodyPr/>
          <a:lstStyle/>
          <a:p>
            <a:fld id="{5C6563FC-6983-44FD-8EAF-DF1DAEA262F6}" type="slidenum">
              <a:rPr lang="pt-BR" smtClean="0"/>
              <a:t>7</a:t>
            </a:fld>
            <a:endParaRPr lang="pt-BR"/>
          </a:p>
        </p:txBody>
      </p:sp>
    </p:spTree>
    <p:extLst>
      <p:ext uri="{BB962C8B-B14F-4D97-AF65-F5344CB8AC3E}">
        <p14:creationId xmlns:p14="http://schemas.microsoft.com/office/powerpoint/2010/main" val="3128679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Esclarecer</a:t>
            </a:r>
            <a:r>
              <a:rPr lang="pt-BR" baseline="0" dirty="0" smtClean="0"/>
              <a:t> que necessitamos nos associar a pessoas que possam nos auxiliar com vibrações positivas e de bem estar. Comentários pessimistas, sobre tragédias, crimes e doenças geram um ambiente psíquico desagradável e doentio. Pessoas depressivas necessitam de estar em meio a pessoas que os auxiliam se reequilibrarem, serenando seus corações e os reconfortando diante de suas dificuldades. </a:t>
            </a:r>
            <a:endParaRPr lang="pt-BR" dirty="0"/>
          </a:p>
        </p:txBody>
      </p:sp>
      <p:sp>
        <p:nvSpPr>
          <p:cNvPr id="4" name="Espaço Reservado para Número de Slide 3"/>
          <p:cNvSpPr>
            <a:spLocks noGrp="1"/>
          </p:cNvSpPr>
          <p:nvPr>
            <p:ph type="sldNum" sz="quarter" idx="10"/>
          </p:nvPr>
        </p:nvSpPr>
        <p:spPr/>
        <p:txBody>
          <a:bodyPr/>
          <a:lstStyle/>
          <a:p>
            <a:fld id="{5C6563FC-6983-44FD-8EAF-DF1DAEA262F6}" type="slidenum">
              <a:rPr lang="pt-BR" smtClean="0"/>
              <a:t>8</a:t>
            </a:fld>
            <a:endParaRPr lang="pt-BR"/>
          </a:p>
        </p:txBody>
      </p:sp>
    </p:spTree>
    <p:extLst>
      <p:ext uri="{BB962C8B-B14F-4D97-AF65-F5344CB8AC3E}">
        <p14:creationId xmlns:p14="http://schemas.microsoft.com/office/powerpoint/2010/main" val="3973903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É</a:t>
            </a:r>
            <a:r>
              <a:rPr lang="pt-BR" baseline="0" dirty="0" smtClean="0"/>
              <a:t> preciso compreender que a paciência nos ajuda a atravessar pelos momentos difíceis da existência. Relembrar o trecho do Evangelho Segundo o Espiritismo, cap. 9, item 7, “A paciência” (</a:t>
            </a:r>
            <a:r>
              <a:rPr lang="pt-BR" dirty="0" smtClean="0">
                <a:effectLst/>
              </a:rPr>
              <a:t>UM ESPÍRITO AMIGO - </a:t>
            </a:r>
            <a:r>
              <a:rPr lang="pt-BR" i="1" dirty="0" smtClean="0">
                <a:effectLst/>
              </a:rPr>
              <a:t>Havre, 1862)</a:t>
            </a:r>
            <a:endParaRPr lang="pt-BR" dirty="0" smtClean="0">
              <a:effectLst/>
            </a:endParaRPr>
          </a:p>
          <a:p>
            <a:r>
              <a:rPr lang="pt-BR" dirty="0" smtClean="0">
                <a:effectLst/>
              </a:rPr>
              <a:t> </a:t>
            </a:r>
          </a:p>
          <a:p>
            <a:r>
              <a:rPr lang="pt-BR" dirty="0" smtClean="0">
                <a:effectLst/>
              </a:rPr>
              <a:t>	A dor é uma benção que Deus envia aos seus eleitos. Não vos aflijais, portanto, quando sofrerdes, mas, pelo contrário, bendizei a Deus todo poderoso, que vos marcou com a dor neste mundo, para a glória no céu.	</a:t>
            </a:r>
          </a:p>
          <a:p>
            <a:r>
              <a:rPr lang="pt-BR" dirty="0" smtClean="0">
                <a:effectLst/>
              </a:rPr>
              <a:t>	Sede paciente, pois a paciência é também caridade, e deveis praticar a lei de caridade, ensinada pelo Cristo, enviado de Deus. A caridade que consiste em dar esmolas aos pobres é a mais fácil de todas. Mas há uma bem mais penosa, e consequentemente bem mais meritória, que é a de perdoar os que Deus colocou em nosso caminho para serem os instrumentos de nossos sofrimentos e submeterem à prova a nossa paciência.</a:t>
            </a:r>
          </a:p>
          <a:p>
            <a:r>
              <a:rPr lang="pt-BR" dirty="0" smtClean="0">
                <a:effectLst/>
              </a:rPr>
              <a:t>	A vida é difícil, bem o sei, constituindo-se de mil bagatelas que são como alfinetadas e acabam por nos ferir. Mas é necessário olhar para os deveres que nos são impostos, e para as consolações e compensações que obtemos, pois então veremos que as bênçãos são mais numerosas que as dores. O fardo parece mais leve quando olhamos para o alto, do que quando curvamos a fronte para a terra.</a:t>
            </a:r>
          </a:p>
          <a:p>
            <a:r>
              <a:rPr lang="pt-BR" dirty="0" smtClean="0">
                <a:effectLst/>
              </a:rPr>
              <a:t>	Coragem, amigos: o Cristo é o vosso modelo. Sofreu mais que qualquer um de vós, e nada tinham de que se acusar, enquanto tendes a expiar o vosso passado e de fortalecer-vos para o futuro. Sede, pois, paciente, sede cristãos: esta palavra resume tudo.</a:t>
            </a:r>
          </a:p>
          <a:p>
            <a:endParaRPr lang="pt-BR" dirty="0"/>
          </a:p>
        </p:txBody>
      </p:sp>
      <p:sp>
        <p:nvSpPr>
          <p:cNvPr id="4" name="Espaço Reservado para Número de Slide 3"/>
          <p:cNvSpPr>
            <a:spLocks noGrp="1"/>
          </p:cNvSpPr>
          <p:nvPr>
            <p:ph type="sldNum" sz="quarter" idx="10"/>
          </p:nvPr>
        </p:nvSpPr>
        <p:spPr/>
        <p:txBody>
          <a:bodyPr/>
          <a:lstStyle/>
          <a:p>
            <a:fld id="{5C6563FC-6983-44FD-8EAF-DF1DAEA262F6}" type="slidenum">
              <a:rPr lang="pt-BR" smtClean="0"/>
              <a:t>9</a:t>
            </a:fld>
            <a:endParaRPr lang="pt-BR"/>
          </a:p>
        </p:txBody>
      </p:sp>
    </p:spTree>
    <p:extLst>
      <p:ext uri="{BB962C8B-B14F-4D97-AF65-F5344CB8AC3E}">
        <p14:creationId xmlns:p14="http://schemas.microsoft.com/office/powerpoint/2010/main" val="237144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Muitas</a:t>
            </a:r>
            <a:r>
              <a:rPr lang="pt-BR" baseline="0" dirty="0" smtClean="0"/>
              <a:t> enfermidades morais e físicas se originam de processos de culpa e remorso que o ser carrega em si. Refletir que os erros são experiências que nos ajudam a aprender, portanto, não devemos carregar culpas e remorsos, mas vê-los como possibilidades para revisão de nossas ações. </a:t>
            </a:r>
            <a:endParaRPr lang="pt-BR" dirty="0"/>
          </a:p>
        </p:txBody>
      </p:sp>
      <p:sp>
        <p:nvSpPr>
          <p:cNvPr id="4" name="Espaço Reservado para Número de Slide 3"/>
          <p:cNvSpPr>
            <a:spLocks noGrp="1"/>
          </p:cNvSpPr>
          <p:nvPr>
            <p:ph type="sldNum" sz="quarter" idx="10"/>
          </p:nvPr>
        </p:nvSpPr>
        <p:spPr/>
        <p:txBody>
          <a:bodyPr/>
          <a:lstStyle/>
          <a:p>
            <a:fld id="{5C6563FC-6983-44FD-8EAF-DF1DAEA262F6}" type="slidenum">
              <a:rPr lang="pt-BR" smtClean="0"/>
              <a:t>10</a:t>
            </a:fld>
            <a:endParaRPr lang="pt-BR"/>
          </a:p>
        </p:txBody>
      </p:sp>
    </p:spTree>
    <p:extLst>
      <p:ext uri="{BB962C8B-B14F-4D97-AF65-F5344CB8AC3E}">
        <p14:creationId xmlns:p14="http://schemas.microsoft.com/office/powerpoint/2010/main" val="1113998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355535" cy="1463040"/>
          </a:xfrm>
        </p:spPr>
        <p:txBody>
          <a:bodyPr anchor="ctr">
            <a:normAutofit/>
          </a:bodyPr>
          <a:lstStyle>
            <a:lvl1pPr algn="r">
              <a:defRPr sz="4400" spc="200" baseline="0"/>
            </a:lvl1pPr>
          </a:lstStyle>
          <a:p>
            <a:r>
              <a:rPr lang="pt-BR" dirty="0" smtClean="0"/>
              <a:t>Clique para editar o título mestre</a:t>
            </a:r>
            <a:endParaRPr lang="en-US" dirty="0"/>
          </a:p>
        </p:txBody>
      </p:sp>
      <p:sp>
        <p:nvSpPr>
          <p:cNvPr id="3" name="Subtitle 2"/>
          <p:cNvSpPr>
            <a:spLocks noGrp="1"/>
          </p:cNvSpPr>
          <p:nvPr>
            <p:ph type="subTitle" idx="1"/>
          </p:nvPr>
        </p:nvSpPr>
        <p:spPr>
          <a:xfrm>
            <a:off x="6202017" y="4960137"/>
            <a:ext cx="2656233"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07/09/15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1" name="Straight Connector 10"/>
          <p:cNvCxnSpPr/>
          <p:nvPr/>
        </p:nvCxnSpPr>
        <p:spPr>
          <a:xfrm flipV="1">
            <a:off x="5958828"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agem 6"/>
          <p:cNvPicPr>
            <a:picLocks noChangeAspect="1"/>
          </p:cNvPicPr>
          <p:nvPr userDrawn="1"/>
        </p:nvPicPr>
        <p:blipFill>
          <a:blip r:embed="rId2"/>
          <a:stretch>
            <a:fillRect/>
          </a:stretch>
        </p:blipFill>
        <p:spPr>
          <a:xfrm>
            <a:off x="-793" y="-30879"/>
            <a:ext cx="9144793" cy="4602879"/>
          </a:xfrm>
          <a:prstGeom prst="rect">
            <a:avLst/>
          </a:prstGeom>
        </p:spPr>
      </p:pic>
    </p:spTree>
    <p:extLst>
      <p:ext uri="{BB962C8B-B14F-4D97-AF65-F5344CB8AC3E}">
        <p14:creationId xmlns:p14="http://schemas.microsoft.com/office/powerpoint/2010/main" val="1282778863"/>
      </p:ext>
    </p:extLst>
  </p:cSld>
  <p:clrMapOvr>
    <a:masterClrMapping/>
  </p:clrMapOvr>
  <p:transition xmlns:p14="http://schemas.microsoft.com/office/powerpoint/2010/mai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07/09/15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8345872"/>
      </p:ext>
    </p:extLst>
  </p:cSld>
  <p:clrMapOvr>
    <a:masterClrMapping/>
  </p:clrMapOvr>
  <p:transition xmlns:p14="http://schemas.microsoft.com/office/powerpoint/2010/mai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07/09/15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04072"/>
      </p:ext>
    </p:extLst>
  </p:cSld>
  <p:clrMapOvr>
    <a:masterClrMapping/>
  </p:clrMapOvr>
  <p:transition xmlns:p14="http://schemas.microsoft.com/office/powerpoint/2010/mai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07/09/15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7540004"/>
      </p:ext>
    </p:extLst>
  </p:cSld>
  <p:clrMapOvr>
    <a:masterClrMapping/>
  </p:clrMapOvr>
  <p:transition xmlns:p14="http://schemas.microsoft.com/office/powerpoint/2010/mai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pt-BR" smtClean="0"/>
              <a:t>Clique para editar o título mestre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07/09/15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Rectangle 9"/>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50908"/>
      </p:ext>
    </p:extLst>
  </p:cSld>
  <p:clrMapOvr>
    <a:masterClrMapping/>
  </p:clrMapOvr>
  <p:transition xmlns:p14="http://schemas.microsoft.com/office/powerpoint/2010/mai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07/09/15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6483701"/>
      </p:ext>
    </p:extLst>
  </p:cSld>
  <p:clrMapOvr>
    <a:masterClrMapping/>
  </p:clrMapOvr>
  <p:transition xmlns:p14="http://schemas.microsoft.com/office/powerpoint/2010/mai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768096" y="2967788"/>
            <a:ext cx="3566160" cy="334157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t-BR" smtClean="0"/>
              <a:t>Clique para editar o texto mestre</a:t>
            </a:r>
          </a:p>
        </p:txBody>
      </p:sp>
      <p:sp>
        <p:nvSpPr>
          <p:cNvPr id="6" name="Content Placeholder 5"/>
          <p:cNvSpPr>
            <a:spLocks noGrp="1"/>
          </p:cNvSpPr>
          <p:nvPr>
            <p:ph sz="quarter" idx="4"/>
          </p:nvPr>
        </p:nvSpPr>
        <p:spPr>
          <a:xfrm>
            <a:off x="4491990" y="2967788"/>
            <a:ext cx="3566160" cy="334157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07/09/15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2432336"/>
      </p:ext>
    </p:extLst>
  </p:cSld>
  <p:clrMapOvr>
    <a:masterClrMapping/>
  </p:clrMapOvr>
  <p:transition xmlns:p14="http://schemas.microsoft.com/office/powerpoint/2010/mai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07/09/15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0585530"/>
      </p:ext>
    </p:extLst>
  </p:cSld>
  <p:clrMapOvr>
    <a:masterClrMapping/>
  </p:clrMapOvr>
  <p:transition xmlns:p14="http://schemas.microsoft.com/office/powerpoint/2010/mai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07/09/15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6726112"/>
      </p:ext>
    </p:extLst>
  </p:cSld>
  <p:clrMapOvr>
    <a:masterClrMapping/>
  </p:clrMapOvr>
  <p:transition xmlns:p14="http://schemas.microsoft.com/office/powerpoint/2010/mai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pt-BR" smtClean="0"/>
              <a:t>Clique para editar o título mestre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07/09/15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7925162"/>
      </p:ext>
    </p:extLst>
  </p:cSld>
  <p:clrMapOvr>
    <a:masterClrMapping/>
  </p:clrMapOvr>
  <p:transition xmlns:p14="http://schemas.microsoft.com/office/powerpoint/2010/mai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07/09/15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578635"/>
      </p:ext>
    </p:extLst>
  </p:cSld>
  <p:clrMapOvr>
    <a:masterClrMapping/>
  </p:clrMapOvr>
  <p:transition xmlns:p14="http://schemas.microsoft.com/office/powerpoint/2010/main" spd="med">
    <p:pull/>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1B33EBD-0848-4EF5-BBF5-7089963F6528}" type="datetimeFigureOut">
              <a:rPr lang="pt-BR" smtClean="0">
                <a:solidFill>
                  <a:prstClr val="black">
                    <a:tint val="75000"/>
                  </a:prstClr>
                </a:solidFill>
              </a:rPr>
              <a:pPr defTabSz="914400"/>
              <a:t>07/09/15</a:t>
            </a:fld>
            <a:endParaRPr lang="pt-BR">
              <a:solidFill>
                <a:prstClr val="black">
                  <a:tint val="7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pt-BR">
              <a:solidFill>
                <a:prstClr val="black">
                  <a:tint val="7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D8BA77EC-C3CB-4012-9CB3-C1BE4B1EE542}" type="slidenum">
              <a:rPr lang="pt-BR" smtClean="0">
                <a:solidFill>
                  <a:prstClr val="black">
                    <a:tint val="75000"/>
                  </a:prstClr>
                </a:solidFill>
              </a:rPr>
              <a:pPr defTabSz="914400"/>
              <a:t>‹#›</a:t>
            </a:fld>
            <a:endParaRPr lang="pt-BR">
              <a:solidFill>
                <a:prstClr val="black">
                  <a:tint val="75000"/>
                </a:prstClr>
              </a:solidFill>
            </a:endParaRPr>
          </a:p>
        </p:txBody>
      </p:sp>
      <p:cxnSp>
        <p:nvCxnSpPr>
          <p:cNvPr id="8" name="Straight Connector 7"/>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064691"/>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xmlns:p14="http://schemas.microsoft.com/office/powerpoint/2010/main" spd="med">
    <p:pull/>
  </p:transition>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b="1" dirty="0" smtClean="0">
                <a:solidFill>
                  <a:schemeClr val="tx2">
                    <a:lumMod val="75000"/>
                  </a:schemeClr>
                </a:solidFill>
              </a:rPr>
              <a:t>Depressão</a:t>
            </a:r>
            <a:r>
              <a:rPr lang="pt-BR" dirty="0" smtClean="0">
                <a:solidFill>
                  <a:schemeClr val="tx2">
                    <a:lumMod val="75000"/>
                  </a:schemeClr>
                </a:solidFill>
              </a:rPr>
              <a:t/>
            </a:r>
            <a:br>
              <a:rPr lang="pt-BR" dirty="0" smtClean="0">
                <a:solidFill>
                  <a:schemeClr val="tx2">
                    <a:lumMod val="75000"/>
                  </a:schemeClr>
                </a:solidFill>
              </a:rPr>
            </a:br>
            <a:r>
              <a:rPr lang="pt-BR" dirty="0" smtClean="0">
                <a:solidFill>
                  <a:schemeClr val="tx2">
                    <a:lumMod val="75000"/>
                  </a:schemeClr>
                </a:solidFill>
              </a:rPr>
              <a:t>Prevenção</a:t>
            </a:r>
            <a:endParaRPr lang="pt-BR" dirty="0">
              <a:solidFill>
                <a:schemeClr val="tx2">
                  <a:lumMod val="75000"/>
                </a:schemeClr>
              </a:solidFill>
            </a:endParaRPr>
          </a:p>
        </p:txBody>
      </p:sp>
      <p:sp>
        <p:nvSpPr>
          <p:cNvPr id="3" name="Subtítulo 2"/>
          <p:cNvSpPr>
            <a:spLocks noGrp="1"/>
          </p:cNvSpPr>
          <p:nvPr>
            <p:ph type="subTitle" idx="1"/>
          </p:nvPr>
        </p:nvSpPr>
        <p:spPr/>
        <p:txBody>
          <a:bodyPr/>
          <a:lstStyle/>
          <a:p>
            <a:r>
              <a:rPr lang="pt-BR" dirty="0" smtClean="0">
                <a:solidFill>
                  <a:schemeClr val="tx1"/>
                </a:solidFill>
              </a:rPr>
              <a:t>Escola </a:t>
            </a:r>
            <a:r>
              <a:rPr lang="pt-BR" dirty="0" smtClean="0">
                <a:solidFill>
                  <a:schemeClr val="tx1"/>
                </a:solidFill>
              </a:rPr>
              <a:t>de Evangelização </a:t>
            </a:r>
            <a:r>
              <a:rPr lang="pt-BR" dirty="0" smtClean="0">
                <a:solidFill>
                  <a:schemeClr val="tx1"/>
                </a:solidFill>
              </a:rPr>
              <a:t/>
            </a:r>
            <a:br>
              <a:rPr lang="pt-BR" dirty="0" smtClean="0">
                <a:solidFill>
                  <a:schemeClr val="tx1"/>
                </a:solidFill>
              </a:rPr>
            </a:br>
            <a:r>
              <a:rPr lang="pt-BR" dirty="0" smtClean="0">
                <a:solidFill>
                  <a:schemeClr val="tx1"/>
                </a:solidFill>
              </a:rPr>
              <a:t>de </a:t>
            </a:r>
            <a:r>
              <a:rPr lang="pt-BR" dirty="0" smtClean="0">
                <a:solidFill>
                  <a:schemeClr val="tx1"/>
                </a:solidFill>
              </a:rPr>
              <a:t>Pacientes</a:t>
            </a:r>
          </a:p>
          <a:p>
            <a:r>
              <a:rPr lang="pt-BR" dirty="0">
                <a:solidFill>
                  <a:schemeClr val="tx1"/>
                </a:solidFill>
              </a:rPr>
              <a:t>Grupo Espírita </a:t>
            </a:r>
            <a:r>
              <a:rPr lang="pt-BR" dirty="0" err="1">
                <a:solidFill>
                  <a:schemeClr val="tx1"/>
                </a:solidFill>
              </a:rPr>
              <a:t>Guillon</a:t>
            </a:r>
            <a:r>
              <a:rPr lang="pt-BR" dirty="0">
                <a:solidFill>
                  <a:schemeClr val="tx1"/>
                </a:solidFill>
              </a:rPr>
              <a:t> </a:t>
            </a:r>
            <a:r>
              <a:rPr lang="pt-BR" dirty="0" smtClean="0">
                <a:solidFill>
                  <a:schemeClr val="tx1"/>
                </a:solidFill>
              </a:rPr>
              <a:t>Ribeiro</a:t>
            </a:r>
            <a:endParaRPr lang="pt-BR" dirty="0">
              <a:solidFill>
                <a:schemeClr val="tx1"/>
              </a:solidFill>
            </a:endParaRPr>
          </a:p>
        </p:txBody>
      </p:sp>
    </p:spTree>
    <p:extLst>
      <p:ext uri="{BB962C8B-B14F-4D97-AF65-F5344CB8AC3E}">
        <p14:creationId xmlns:p14="http://schemas.microsoft.com/office/powerpoint/2010/main" val="3683355572"/>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cap="none" dirty="0" smtClean="0">
                <a:solidFill>
                  <a:srgbClr val="339966"/>
                </a:solidFill>
              </a:rPr>
              <a:t>Não se censure, não se culpe</a:t>
            </a:r>
            <a:endParaRPr lang="pt-BR" sz="4800" cap="none" dirty="0">
              <a:solidFill>
                <a:srgbClr val="339966"/>
              </a:solidFill>
            </a:endParaRPr>
          </a:p>
        </p:txBody>
      </p:sp>
      <p:sp>
        <p:nvSpPr>
          <p:cNvPr id="4" name="Retângulo 3"/>
          <p:cNvSpPr/>
          <p:nvPr/>
        </p:nvSpPr>
        <p:spPr>
          <a:xfrm>
            <a:off x="582324" y="2333884"/>
            <a:ext cx="4062701" cy="2954655"/>
          </a:xfrm>
          <a:prstGeom prst="rect">
            <a:avLst/>
          </a:prstGeom>
        </p:spPr>
        <p:txBody>
          <a:bodyPr wrap="square">
            <a:spAutoFit/>
          </a:bodyPr>
          <a:lstStyle/>
          <a:p>
            <a:pPr algn="just"/>
            <a:r>
              <a:rPr lang="pt-BR" sz="2800" dirty="0" smtClean="0"/>
              <a:t>“O </a:t>
            </a:r>
            <a:r>
              <a:rPr lang="pt-BR" sz="2800" dirty="0"/>
              <a:t>sentimento de culpa é sempre um colap­so da </a:t>
            </a:r>
            <a:r>
              <a:rPr lang="pt-BR" sz="2800" dirty="0" smtClean="0"/>
              <a:t>consciência </a:t>
            </a:r>
            <a:r>
              <a:rPr lang="pt-BR" sz="2800" dirty="0"/>
              <a:t>e, através dele, sombrias forças se insinuam</a:t>
            </a:r>
            <a:r>
              <a:rPr lang="pt-BR" sz="2800" dirty="0" smtClean="0"/>
              <a:t>.” </a:t>
            </a:r>
          </a:p>
          <a:p>
            <a:pPr algn="just"/>
            <a:endParaRPr lang="pt-BR" sz="2800" dirty="0"/>
          </a:p>
          <a:p>
            <a:pPr algn="just"/>
            <a:r>
              <a:rPr lang="pt-BR" dirty="0" smtClean="0"/>
              <a:t>(ANDRÉ LUIZ. </a:t>
            </a:r>
            <a:r>
              <a:rPr lang="pt-BR" i="1" dirty="0" smtClean="0"/>
              <a:t>Entre a terra e o céu</a:t>
            </a:r>
            <a:r>
              <a:rPr lang="pt-BR" dirty="0" smtClean="0"/>
              <a:t>, cap. 3)</a:t>
            </a:r>
            <a:endParaRPr lang="pt-BR" dirty="0">
              <a:effectLst/>
            </a:endParaRPr>
          </a:p>
        </p:txBody>
      </p:sp>
      <p:pic>
        <p:nvPicPr>
          <p:cNvPr id="5" name="Imagem 4"/>
          <p:cNvPicPr>
            <a:picLocks noChangeAspect="1"/>
          </p:cNvPicPr>
          <p:nvPr/>
        </p:nvPicPr>
        <p:blipFill>
          <a:blip r:embed="rId3"/>
          <a:stretch>
            <a:fillRect/>
          </a:stretch>
        </p:blipFill>
        <p:spPr>
          <a:xfrm>
            <a:off x="5244352" y="2528493"/>
            <a:ext cx="2998694" cy="2842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92955274"/>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cap="none" dirty="0" smtClean="0">
                <a:solidFill>
                  <a:srgbClr val="339966"/>
                </a:solidFill>
              </a:rPr>
              <a:t>Mude a rotina: aprenda algo</a:t>
            </a:r>
            <a:endParaRPr lang="pt-BR" cap="none" dirty="0">
              <a:solidFill>
                <a:srgbClr val="339966"/>
              </a:solidFill>
            </a:endParaRPr>
          </a:p>
        </p:txBody>
      </p:sp>
      <p:sp>
        <p:nvSpPr>
          <p:cNvPr id="5" name="CaixaDeTexto 4"/>
          <p:cNvSpPr txBox="1"/>
          <p:nvPr/>
        </p:nvSpPr>
        <p:spPr>
          <a:xfrm>
            <a:off x="768096" y="1828793"/>
            <a:ext cx="7946718" cy="2011694"/>
          </a:xfrm>
          <a:prstGeom prst="rect">
            <a:avLst/>
          </a:prstGeom>
          <a:noFill/>
        </p:spPr>
        <p:txBody>
          <a:bodyPr wrap="square" rtlCol="0">
            <a:noAutofit/>
          </a:bodyPr>
          <a:lstStyle/>
          <a:p>
            <a:pPr algn="just"/>
            <a:r>
              <a:rPr lang="pt-BR" sz="2800" dirty="0" smtClean="0"/>
              <a:t>“</a:t>
            </a:r>
            <a:r>
              <a:rPr lang="pt-BR" sz="3200" dirty="0"/>
              <a:t>Aprender é conquistar novos horizontes</a:t>
            </a:r>
            <a:r>
              <a:rPr lang="pt-BR" sz="3200" dirty="0" smtClean="0"/>
              <a:t>.</a:t>
            </a:r>
            <a:r>
              <a:rPr lang="pt-BR" sz="2800" dirty="0" smtClean="0"/>
              <a:t>”</a:t>
            </a:r>
            <a:endParaRPr lang="pt-BR" sz="2800" dirty="0" smtClean="0">
              <a:effectLst/>
            </a:endParaRPr>
          </a:p>
          <a:p>
            <a:r>
              <a:rPr lang="pt-BR" dirty="0" smtClean="0">
                <a:effectLst/>
              </a:rPr>
              <a:t> </a:t>
            </a:r>
            <a:endParaRPr lang="pt-BR" sz="2400" dirty="0" smtClean="0">
              <a:effectLst/>
            </a:endParaRPr>
          </a:p>
          <a:p>
            <a:pPr algn="r"/>
            <a:r>
              <a:rPr lang="pt-BR" dirty="0" smtClean="0"/>
              <a:t>(EMMANUEL</a:t>
            </a:r>
            <a:r>
              <a:rPr lang="pt-BR" i="1" dirty="0" smtClean="0"/>
              <a:t>, Roteiro, cap. 25</a:t>
            </a:r>
            <a:r>
              <a:rPr lang="pt-BR" dirty="0" smtClean="0">
                <a:effectLst/>
              </a:rPr>
              <a:t>)</a:t>
            </a:r>
            <a:endParaRPr lang="pt-BR" dirty="0"/>
          </a:p>
        </p:txBody>
      </p:sp>
      <p:pic>
        <p:nvPicPr>
          <p:cNvPr id="6" name="Imagem 5"/>
          <p:cNvPicPr>
            <a:picLocks noChangeAspect="1"/>
          </p:cNvPicPr>
          <p:nvPr/>
        </p:nvPicPr>
        <p:blipFill rotWithShape="1">
          <a:blip r:embed="rId3"/>
          <a:srcRect l="24752" r="26476"/>
          <a:stretch/>
        </p:blipFill>
        <p:spPr>
          <a:xfrm>
            <a:off x="5181602" y="3231162"/>
            <a:ext cx="2528046" cy="3447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m 6"/>
          <p:cNvPicPr>
            <a:picLocks noChangeAspect="1"/>
          </p:cNvPicPr>
          <p:nvPr/>
        </p:nvPicPr>
        <p:blipFill>
          <a:blip r:embed="rId4"/>
          <a:stretch>
            <a:fillRect/>
          </a:stretch>
        </p:blipFill>
        <p:spPr>
          <a:xfrm>
            <a:off x="1237129" y="3231162"/>
            <a:ext cx="2633921" cy="3445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4184082"/>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cap="none" dirty="0" smtClean="0">
                <a:solidFill>
                  <a:srgbClr val="339966"/>
                </a:solidFill>
              </a:rPr>
              <a:t>Reveja suas expectativas</a:t>
            </a:r>
            <a:endParaRPr lang="pt-BR" sz="4800" cap="none" dirty="0">
              <a:solidFill>
                <a:srgbClr val="339966"/>
              </a:solidFill>
            </a:endParaRPr>
          </a:p>
        </p:txBody>
      </p:sp>
      <p:pic>
        <p:nvPicPr>
          <p:cNvPr id="3" name="Imagem 2"/>
          <p:cNvPicPr>
            <a:picLocks noChangeAspect="1"/>
          </p:cNvPicPr>
          <p:nvPr/>
        </p:nvPicPr>
        <p:blipFill>
          <a:blip r:embed="rId3"/>
          <a:stretch>
            <a:fillRect/>
          </a:stretch>
        </p:blipFill>
        <p:spPr>
          <a:xfrm>
            <a:off x="4975412" y="2616065"/>
            <a:ext cx="3371850" cy="3065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aixaDeTexto 7"/>
          <p:cNvSpPr txBox="1"/>
          <p:nvPr/>
        </p:nvSpPr>
        <p:spPr>
          <a:xfrm>
            <a:off x="485764" y="2616065"/>
            <a:ext cx="4032448" cy="2806679"/>
          </a:xfrm>
          <a:prstGeom prst="rect">
            <a:avLst/>
          </a:prstGeom>
          <a:noFill/>
        </p:spPr>
        <p:txBody>
          <a:bodyPr wrap="square" rtlCol="0">
            <a:noAutofit/>
          </a:bodyPr>
          <a:lstStyle/>
          <a:p>
            <a:pPr algn="just"/>
            <a:r>
              <a:rPr lang="pt-BR" sz="3200" dirty="0"/>
              <a:t>“Sempre desapontamos alguém e sempre alguém nos desaponta.”</a:t>
            </a:r>
          </a:p>
          <a:p>
            <a:endParaRPr lang="pt-BR" dirty="0"/>
          </a:p>
          <a:p>
            <a:pPr algn="r"/>
            <a:r>
              <a:rPr lang="pt-BR" dirty="0"/>
              <a:t>(ANDRÉ </a:t>
            </a:r>
            <a:r>
              <a:rPr lang="pt-BR" dirty="0" smtClean="0"/>
              <a:t>LUIZ. </a:t>
            </a:r>
            <a:r>
              <a:rPr lang="pt-BR" i="1" dirty="0"/>
              <a:t>Sinal Verde</a:t>
            </a:r>
            <a:r>
              <a:rPr lang="pt-BR" dirty="0"/>
              <a:t>,  cap. 20)</a:t>
            </a:r>
          </a:p>
        </p:txBody>
      </p:sp>
    </p:spTree>
    <p:extLst>
      <p:ext uri="{BB962C8B-B14F-4D97-AF65-F5344CB8AC3E}">
        <p14:creationId xmlns:p14="http://schemas.microsoft.com/office/powerpoint/2010/main" val="1540096316"/>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8096" y="625558"/>
            <a:ext cx="7290054" cy="1499616"/>
          </a:xfrm>
        </p:spPr>
        <p:txBody>
          <a:bodyPr>
            <a:normAutofit/>
          </a:bodyPr>
          <a:lstStyle/>
          <a:p>
            <a:r>
              <a:rPr lang="pt-BR" sz="4800" cap="none" dirty="0" smtClean="0">
                <a:solidFill>
                  <a:srgbClr val="339966"/>
                </a:solidFill>
              </a:rPr>
              <a:t>Pratique a caridade</a:t>
            </a:r>
            <a:endParaRPr lang="pt-BR" sz="4800" cap="none" dirty="0">
              <a:solidFill>
                <a:srgbClr val="339966"/>
              </a:solidFill>
            </a:endParaRPr>
          </a:p>
        </p:txBody>
      </p:sp>
      <p:sp>
        <p:nvSpPr>
          <p:cNvPr id="3" name="Espaço Reservado para Conteúdo 2"/>
          <p:cNvSpPr>
            <a:spLocks noGrp="1"/>
          </p:cNvSpPr>
          <p:nvPr>
            <p:ph idx="1"/>
          </p:nvPr>
        </p:nvSpPr>
        <p:spPr>
          <a:xfrm>
            <a:off x="1131167" y="2125174"/>
            <a:ext cx="7290054" cy="2931459"/>
          </a:xfrm>
        </p:spPr>
        <p:txBody>
          <a:bodyPr>
            <a:normAutofit/>
          </a:bodyPr>
          <a:lstStyle/>
          <a:p>
            <a:r>
              <a:rPr lang="pt-BR" sz="4000" dirty="0" smtClean="0"/>
              <a:t>“Amar </a:t>
            </a:r>
            <a:r>
              <a:rPr lang="pt-BR" sz="4000" dirty="0"/>
              <a:t>é engrandecer-se</a:t>
            </a:r>
            <a:r>
              <a:rPr lang="pt-BR" sz="4000" dirty="0" smtClean="0"/>
              <a:t>.”</a:t>
            </a:r>
          </a:p>
          <a:p>
            <a:pPr algn="r"/>
            <a:r>
              <a:rPr lang="pt-BR" dirty="0"/>
              <a:t>(</a:t>
            </a:r>
            <a:r>
              <a:rPr lang="pt-BR" dirty="0" smtClean="0"/>
              <a:t>EMMANUEL</a:t>
            </a:r>
            <a:r>
              <a:rPr lang="pt-BR" i="1" dirty="0" smtClean="0"/>
              <a:t>. </a:t>
            </a:r>
            <a:r>
              <a:rPr lang="pt-BR" i="1" dirty="0"/>
              <a:t>Roteiro, cap. 25</a:t>
            </a:r>
            <a:r>
              <a:rPr lang="pt-BR" dirty="0"/>
              <a:t>)</a:t>
            </a:r>
          </a:p>
          <a:p>
            <a:endParaRPr lang="pt-BR" sz="2800" dirty="0"/>
          </a:p>
        </p:txBody>
      </p:sp>
      <p:pic>
        <p:nvPicPr>
          <p:cNvPr id="4" name="Imagem 3"/>
          <p:cNvPicPr>
            <a:picLocks noChangeAspect="1"/>
          </p:cNvPicPr>
          <p:nvPr/>
        </p:nvPicPr>
        <p:blipFill>
          <a:blip r:embed="rId3"/>
          <a:stretch>
            <a:fillRect/>
          </a:stretch>
        </p:blipFill>
        <p:spPr>
          <a:xfrm>
            <a:off x="2447365" y="3840599"/>
            <a:ext cx="3620866" cy="2715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1219991"/>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4800" cap="none" dirty="0" smtClean="0">
                <a:solidFill>
                  <a:srgbClr val="339966"/>
                </a:solidFill>
              </a:rPr>
              <a:t>Confie na providência divina</a:t>
            </a:r>
            <a:endParaRPr lang="pt-BR" sz="4800" cap="none" dirty="0">
              <a:solidFill>
                <a:srgbClr val="339966"/>
              </a:solidFill>
            </a:endParaRPr>
          </a:p>
        </p:txBody>
      </p:sp>
      <p:sp>
        <p:nvSpPr>
          <p:cNvPr id="3" name="Content Placeholder 2"/>
          <p:cNvSpPr>
            <a:spLocks noGrp="1"/>
          </p:cNvSpPr>
          <p:nvPr>
            <p:ph idx="1"/>
          </p:nvPr>
        </p:nvSpPr>
        <p:spPr>
          <a:xfrm>
            <a:off x="768096" y="2417120"/>
            <a:ext cx="4034168" cy="3741634"/>
          </a:xfrm>
        </p:spPr>
        <p:txBody>
          <a:bodyPr>
            <a:normAutofit/>
          </a:bodyPr>
          <a:lstStyle/>
          <a:p>
            <a:pPr algn="just"/>
            <a:r>
              <a:rPr lang="pt-BR" sz="2400" dirty="0" smtClean="0"/>
              <a:t>“Cada </a:t>
            </a:r>
            <a:r>
              <a:rPr lang="pt-BR" sz="2400" dirty="0"/>
              <a:t>um transita pelo caminho certo, na hora exata, de acordo com seu estado evolutivo. </a:t>
            </a:r>
            <a:r>
              <a:rPr lang="pt-BR" sz="2400" dirty="0" smtClean="0"/>
              <a:t>Não </a:t>
            </a:r>
            <a:r>
              <a:rPr lang="pt-BR" sz="2400" dirty="0"/>
              <a:t>há com que nos preocuparmos; tudo está absolutamente correto, porque todos estamos amparados pela sabedoria providencial das Leis Divinas</a:t>
            </a:r>
            <a:r>
              <a:rPr lang="pt-BR" sz="2400" dirty="0" smtClean="0"/>
              <a:t>.”</a:t>
            </a:r>
          </a:p>
          <a:p>
            <a:pPr algn="r"/>
            <a:r>
              <a:rPr lang="pt-BR" sz="1800" dirty="0" smtClean="0"/>
              <a:t>(HAMMED. </a:t>
            </a:r>
            <a:r>
              <a:rPr lang="pt-BR" sz="1800" i="1" dirty="0"/>
              <a:t>As Dores da Alma</a:t>
            </a:r>
            <a:r>
              <a:rPr lang="pt-BR" sz="1800" dirty="0"/>
              <a:t>, p. </a:t>
            </a:r>
            <a:r>
              <a:rPr lang="pt-BR" sz="1800" dirty="0" smtClean="0"/>
              <a:t>71)</a:t>
            </a:r>
            <a:endParaRPr lang="pt-BR" sz="1800" dirty="0"/>
          </a:p>
          <a:p>
            <a:endParaRPr lang="pt-BR" dirty="0"/>
          </a:p>
        </p:txBody>
      </p:sp>
      <p:pic>
        <p:nvPicPr>
          <p:cNvPr id="4" name="Picture 3"/>
          <p:cNvPicPr>
            <a:picLocks noChangeAspect="1"/>
          </p:cNvPicPr>
          <p:nvPr/>
        </p:nvPicPr>
        <p:blipFill rotWithShape="1">
          <a:blip r:embed="rId3"/>
          <a:srcRect l="22743"/>
          <a:stretch/>
        </p:blipFill>
        <p:spPr>
          <a:xfrm>
            <a:off x="5435010" y="2741851"/>
            <a:ext cx="3157710" cy="2730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4883311"/>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397187" y="2030074"/>
            <a:ext cx="4249272" cy="4635115"/>
          </a:xfrm>
          <a:prstGeom prst="rect">
            <a:avLst/>
          </a:prstGeom>
        </p:spPr>
        <p:txBody>
          <a:bodyPr wrap="square">
            <a:spAutoFit/>
          </a:bodyPr>
          <a:lstStyle/>
          <a:p>
            <a:pPr algn="just">
              <a:lnSpc>
                <a:spcPct val="120000"/>
              </a:lnSpc>
            </a:pPr>
            <a:r>
              <a:rPr lang="pt-BR" sz="2400" dirty="0"/>
              <a:t>“Resisti com energia a essas impressões que vos enfraquecem a vontade. Diante das inquietações e tribulações da vida, sede fortes e corajosos, cumprindo resolutos, as diversas obrigações que Deus vos confiou.” </a:t>
            </a:r>
          </a:p>
          <a:p>
            <a:pPr algn="just">
              <a:lnSpc>
                <a:spcPct val="120000"/>
              </a:lnSpc>
            </a:pPr>
            <a:endParaRPr lang="pt-BR" dirty="0"/>
          </a:p>
          <a:p>
            <a:pPr algn="just">
              <a:lnSpc>
                <a:spcPct val="120000"/>
              </a:lnSpc>
            </a:pPr>
            <a:r>
              <a:rPr lang="pt-BR" dirty="0" smtClean="0"/>
              <a:t>(ALLAN KARDEC. </a:t>
            </a:r>
            <a:r>
              <a:rPr lang="pt-BR" i="1" dirty="0"/>
              <a:t>O Evangelho Segundo o Espiritismo</a:t>
            </a:r>
            <a:r>
              <a:rPr lang="pt-BR" dirty="0"/>
              <a:t>, cap. </a:t>
            </a:r>
            <a:r>
              <a:rPr lang="pt-BR" dirty="0" smtClean="0"/>
              <a:t>5)</a:t>
            </a:r>
            <a:endParaRPr lang="pt-BR" dirty="0"/>
          </a:p>
        </p:txBody>
      </p:sp>
      <p:sp>
        <p:nvSpPr>
          <p:cNvPr id="6" name="Título 1"/>
          <p:cNvSpPr txBox="1">
            <a:spLocks/>
          </p:cNvSpPr>
          <p:nvPr/>
        </p:nvSpPr>
        <p:spPr>
          <a:xfrm>
            <a:off x="788894" y="745561"/>
            <a:ext cx="7857565"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dirty="0">
                <a:solidFill>
                  <a:srgbClr val="339966"/>
                </a:solidFill>
              </a:rPr>
              <a:t>Caminhos de superação</a:t>
            </a:r>
          </a:p>
        </p:txBody>
      </p:sp>
      <p:pic>
        <p:nvPicPr>
          <p:cNvPr id="5" name="Picture 6" descr="I:\Grupo Espírita\curso saúde\Saúde - imagens\jesusemoracao_inv.jpg"/>
          <p:cNvPicPr>
            <a:picLocks noChangeAspect="1" noChangeArrowheads="1"/>
          </p:cNvPicPr>
          <p:nvPr/>
        </p:nvPicPr>
        <p:blipFill>
          <a:blip r:embed="rId2" cstate="print"/>
          <a:srcRect/>
          <a:stretch>
            <a:fillRect/>
          </a:stretch>
        </p:blipFill>
        <p:spPr bwMode="auto">
          <a:xfrm>
            <a:off x="788894" y="2201331"/>
            <a:ext cx="3286125" cy="429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5749264"/>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51330" y="2068233"/>
            <a:ext cx="7853082" cy="2308324"/>
          </a:xfrm>
          <a:prstGeom prst="rect">
            <a:avLst/>
          </a:prstGeom>
        </p:spPr>
        <p:txBody>
          <a:bodyPr wrap="square">
            <a:spAutoFit/>
          </a:bodyPr>
          <a:lstStyle/>
          <a:p>
            <a:pPr marL="457200" indent="-457200" algn="just">
              <a:buFont typeface="+mj-lt"/>
              <a:buAutoNum type="arabicPeriod"/>
            </a:pPr>
            <a:r>
              <a:rPr lang="pt-BR" sz="2400" dirty="0" smtClean="0"/>
              <a:t>[</a:t>
            </a:r>
            <a:r>
              <a:rPr lang="pt-BR" sz="2400" dirty="0" err="1" smtClean="0"/>
              <a:t>med</a:t>
            </a:r>
            <a:r>
              <a:rPr lang="pt-BR" sz="2400" dirty="0" smtClean="0"/>
              <a:t>] </a:t>
            </a:r>
            <a:r>
              <a:rPr lang="pt-BR" sz="2400" dirty="0"/>
              <a:t>parte da medicina que estabelece medidas preventivas para a preservação da saúde da população.</a:t>
            </a:r>
          </a:p>
          <a:p>
            <a:pPr marL="457200" indent="-457200" algn="just">
              <a:buFont typeface="+mj-lt"/>
              <a:buAutoNum type="arabicPeriod"/>
            </a:pPr>
            <a:r>
              <a:rPr lang="pt-BR" sz="2400" dirty="0" smtClean="0"/>
              <a:t>[</a:t>
            </a:r>
            <a:r>
              <a:rPr lang="pt-BR" sz="2400" dirty="0" err="1" smtClean="0"/>
              <a:t>med</a:t>
            </a:r>
            <a:r>
              <a:rPr lang="pt-BR" sz="2400" dirty="0" smtClean="0"/>
              <a:t>] </a:t>
            </a:r>
            <a:r>
              <a:rPr lang="pt-BR" sz="2400" dirty="0"/>
              <a:t>utilização de procedimentos e recursos para prevenir e evitar doenças, como, p.ex., medidas de higiene, atividades físicas, cuidado com a alimentação, vacinação etc</a:t>
            </a:r>
            <a:r>
              <a:rPr lang="pt-BR" sz="2400" dirty="0" smtClean="0"/>
              <a:t>.</a:t>
            </a:r>
            <a:endParaRPr lang="pt-BR" sz="2400" dirty="0" smtClean="0"/>
          </a:p>
        </p:txBody>
      </p:sp>
      <p:sp>
        <p:nvSpPr>
          <p:cNvPr id="5" name="Título 1"/>
          <p:cNvSpPr txBox="1">
            <a:spLocks/>
          </p:cNvSpPr>
          <p:nvPr/>
        </p:nvSpPr>
        <p:spPr>
          <a:xfrm>
            <a:off x="636494" y="705220"/>
            <a:ext cx="8050306"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dirty="0" smtClean="0">
                <a:solidFill>
                  <a:srgbClr val="339966"/>
                </a:solidFill>
              </a:rPr>
              <a:t>Profilaxia</a:t>
            </a:r>
            <a:endParaRPr lang="pt-BR" sz="4800" dirty="0">
              <a:solidFill>
                <a:srgbClr val="339966"/>
              </a:solidFill>
            </a:endParaRPr>
          </a:p>
        </p:txBody>
      </p:sp>
    </p:spTree>
    <p:extLst>
      <p:ext uri="{BB962C8B-B14F-4D97-AF65-F5344CB8AC3E}">
        <p14:creationId xmlns:p14="http://schemas.microsoft.com/office/powerpoint/2010/main" val="2684673189"/>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51330" y="2014445"/>
            <a:ext cx="5082988" cy="4770537"/>
          </a:xfrm>
          <a:prstGeom prst="rect">
            <a:avLst/>
          </a:prstGeom>
        </p:spPr>
        <p:txBody>
          <a:bodyPr wrap="square">
            <a:spAutoFit/>
          </a:bodyPr>
          <a:lstStyle/>
          <a:p>
            <a:pPr algn="just"/>
            <a:r>
              <a:rPr lang="pt-BR" sz="2400" dirty="0"/>
              <a:t>“O habito saudável </a:t>
            </a:r>
            <a:endParaRPr lang="pt-BR" sz="2400" dirty="0" smtClean="0"/>
          </a:p>
          <a:p>
            <a:pPr marL="342900" indent="-342900" algn="just">
              <a:buClr>
                <a:srgbClr val="92D050"/>
              </a:buClr>
              <a:buFont typeface="Wingdings 3" panose="05040102010807070707" pitchFamily="18" charset="2"/>
              <a:buChar char=""/>
            </a:pPr>
            <a:r>
              <a:rPr lang="pt-BR" sz="2400" dirty="0" smtClean="0"/>
              <a:t>da </a:t>
            </a:r>
            <a:r>
              <a:rPr lang="pt-BR" sz="2400" dirty="0"/>
              <a:t>boa leitura, </a:t>
            </a:r>
            <a:endParaRPr lang="pt-BR" sz="2400" dirty="0" smtClean="0"/>
          </a:p>
          <a:p>
            <a:pPr marL="342900" indent="-342900" algn="just">
              <a:buClr>
                <a:srgbClr val="92D050"/>
              </a:buClr>
              <a:buFont typeface="Wingdings 3" panose="05040102010807070707" pitchFamily="18" charset="2"/>
              <a:buChar char=""/>
            </a:pPr>
            <a:r>
              <a:rPr lang="pt-BR" sz="2400" dirty="0" smtClean="0"/>
              <a:t>da oração, em convivência e sintonia com o Psiquismo Divino,</a:t>
            </a:r>
          </a:p>
          <a:p>
            <a:pPr marL="342900" indent="-342900" algn="just">
              <a:buClr>
                <a:srgbClr val="92D050"/>
              </a:buClr>
              <a:buFont typeface="Wingdings 3" panose="05040102010807070707" pitchFamily="18" charset="2"/>
              <a:buChar char=""/>
            </a:pPr>
            <a:r>
              <a:rPr lang="pt-BR" sz="2400" dirty="0" smtClean="0"/>
              <a:t> dos atos de beneficência e de amor, </a:t>
            </a:r>
          </a:p>
          <a:p>
            <a:pPr marL="342900" indent="-342900" algn="just">
              <a:buClr>
                <a:srgbClr val="92D050"/>
              </a:buClr>
              <a:buFont typeface="Wingdings 3" panose="05040102010807070707" pitchFamily="18" charset="2"/>
              <a:buChar char=""/>
            </a:pPr>
            <a:r>
              <a:rPr lang="pt-BR" sz="2400" dirty="0" smtClean="0"/>
              <a:t>do relacionamento fraternal e</a:t>
            </a:r>
          </a:p>
          <a:p>
            <a:pPr marL="342900" indent="-342900" algn="just">
              <a:buClr>
                <a:srgbClr val="92D050"/>
              </a:buClr>
              <a:buFont typeface="Wingdings 3" panose="05040102010807070707" pitchFamily="18" charset="2"/>
              <a:buChar char=""/>
            </a:pPr>
            <a:r>
              <a:rPr lang="pt-BR" sz="2400" dirty="0" smtClean="0"/>
              <a:t>da conversação edificante </a:t>
            </a:r>
          </a:p>
          <a:p>
            <a:pPr algn="just">
              <a:buClr>
                <a:srgbClr val="92D050"/>
              </a:buClr>
            </a:pPr>
            <a:endParaRPr lang="pt-BR" sz="2400" dirty="0" smtClean="0"/>
          </a:p>
          <a:p>
            <a:pPr algn="just">
              <a:buClr>
                <a:srgbClr val="92D050"/>
              </a:buClr>
            </a:pPr>
            <a:r>
              <a:rPr lang="pt-BR" sz="2400" dirty="0" smtClean="0"/>
              <a:t>constituem psicoterapia profilática que deverá fazer pare da agenda diária de todas as pessoas.” </a:t>
            </a:r>
          </a:p>
          <a:p>
            <a:pPr algn="just"/>
            <a:endParaRPr lang="pt-BR" sz="2000" dirty="0" smtClean="0"/>
          </a:p>
          <a:p>
            <a:pPr algn="just"/>
            <a:r>
              <a:rPr lang="pt-BR" sz="2000" dirty="0" smtClean="0"/>
              <a:t>(JOANNA DE ANGELIS. </a:t>
            </a:r>
            <a:r>
              <a:rPr lang="pt-BR" sz="2000" i="1" dirty="0" smtClean="0"/>
              <a:t>Triunfo Pessoal</a:t>
            </a:r>
            <a:r>
              <a:rPr lang="pt-BR" sz="2000" dirty="0" smtClean="0"/>
              <a:t>)</a:t>
            </a:r>
            <a:endParaRPr lang="pt-BR" sz="2000" dirty="0"/>
          </a:p>
        </p:txBody>
      </p:sp>
      <p:sp>
        <p:nvSpPr>
          <p:cNvPr id="5" name="Título 1"/>
          <p:cNvSpPr txBox="1">
            <a:spLocks/>
          </p:cNvSpPr>
          <p:nvPr/>
        </p:nvSpPr>
        <p:spPr>
          <a:xfrm>
            <a:off x="636494" y="705220"/>
            <a:ext cx="8050306"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dirty="0" smtClean="0">
                <a:solidFill>
                  <a:srgbClr val="339966"/>
                </a:solidFill>
              </a:rPr>
              <a:t>Psicoterapia profilática</a:t>
            </a:r>
            <a:endParaRPr lang="pt-BR" sz="4800" dirty="0">
              <a:solidFill>
                <a:srgbClr val="339966"/>
              </a:solidFill>
            </a:endParaRPr>
          </a:p>
        </p:txBody>
      </p:sp>
      <p:pic>
        <p:nvPicPr>
          <p:cNvPr id="2" name="Imagem 1"/>
          <p:cNvPicPr>
            <a:picLocks noChangeAspect="1"/>
          </p:cNvPicPr>
          <p:nvPr/>
        </p:nvPicPr>
        <p:blipFill rotWithShape="1">
          <a:blip r:embed="rId3"/>
          <a:srcRect l="24117"/>
          <a:stretch/>
        </p:blipFill>
        <p:spPr>
          <a:xfrm>
            <a:off x="5916706" y="2361359"/>
            <a:ext cx="2891118" cy="2619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4487935"/>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cap="none" dirty="0" smtClean="0">
                <a:solidFill>
                  <a:srgbClr val="339966"/>
                </a:solidFill>
              </a:rPr>
              <a:t>Mantenha um ideal</a:t>
            </a:r>
            <a:endParaRPr lang="pt-BR" sz="4800" cap="none" dirty="0">
              <a:solidFill>
                <a:srgbClr val="339966"/>
              </a:solidFill>
            </a:endParaRPr>
          </a:p>
        </p:txBody>
      </p:sp>
      <p:sp>
        <p:nvSpPr>
          <p:cNvPr id="3" name="Espaço Reservado para Conteúdo 2"/>
          <p:cNvSpPr>
            <a:spLocks noGrp="1"/>
          </p:cNvSpPr>
          <p:nvPr>
            <p:ph idx="1"/>
          </p:nvPr>
        </p:nvSpPr>
        <p:spPr>
          <a:xfrm>
            <a:off x="768097" y="2286000"/>
            <a:ext cx="4341785" cy="4023360"/>
          </a:xfrm>
        </p:spPr>
        <p:txBody>
          <a:bodyPr>
            <a:normAutofit lnSpcReduction="10000"/>
          </a:bodyPr>
          <a:lstStyle/>
          <a:p>
            <a:pPr algn="just"/>
            <a:r>
              <a:rPr lang="pt-BR" sz="2800" dirty="0" smtClean="0"/>
              <a:t>“Seu </a:t>
            </a:r>
            <a:r>
              <a:rPr lang="pt-BR" sz="2800" dirty="0"/>
              <a:t>pensamento deve manter firmeza no ideal que o fascina, e a fé de que logrará o êxito impulsiona-o a não intimidar-se diante dos impedimentos que o assaltam na execução do programa ao qual se propõe</a:t>
            </a:r>
            <a:r>
              <a:rPr lang="pt-BR" sz="2800" dirty="0" smtClean="0"/>
              <a:t>.”</a:t>
            </a:r>
            <a:endParaRPr lang="pt-BR" sz="2800" dirty="0"/>
          </a:p>
          <a:p>
            <a:pPr algn="r"/>
            <a:r>
              <a:rPr lang="pt-BR" sz="1800" dirty="0" smtClean="0"/>
              <a:t>(JOANNA DE ÂNGELIS. </a:t>
            </a:r>
            <a:r>
              <a:rPr lang="pt-BR" sz="1800" i="1" dirty="0" smtClean="0"/>
              <a:t>Momentos </a:t>
            </a:r>
            <a:r>
              <a:rPr lang="pt-BR" sz="1800" i="1" dirty="0"/>
              <a:t>de </a:t>
            </a:r>
            <a:r>
              <a:rPr lang="pt-BR" sz="1800" i="1" dirty="0" smtClean="0"/>
              <a:t>Meditação</a:t>
            </a:r>
            <a:r>
              <a:rPr lang="pt-BR" sz="1800" dirty="0" smtClean="0"/>
              <a:t>, cap. 1</a:t>
            </a:r>
            <a:r>
              <a:rPr lang="pt-BR" sz="1800" dirty="0" smtClean="0"/>
              <a:t>)</a:t>
            </a:r>
            <a:endParaRPr lang="pt-BR" sz="1800" dirty="0"/>
          </a:p>
        </p:txBody>
      </p:sp>
      <p:pic>
        <p:nvPicPr>
          <p:cNvPr id="5" name="Imagem 4"/>
          <p:cNvPicPr>
            <a:picLocks noChangeAspect="1"/>
          </p:cNvPicPr>
          <p:nvPr/>
        </p:nvPicPr>
        <p:blipFill>
          <a:blip r:embed="rId3"/>
          <a:stretch>
            <a:fillRect/>
          </a:stretch>
        </p:blipFill>
        <p:spPr>
          <a:xfrm>
            <a:off x="5685525" y="1815352"/>
            <a:ext cx="2870165" cy="4268041"/>
          </a:xfrm>
          <a:prstGeom prst="rect">
            <a:avLst/>
          </a:prstGeom>
        </p:spPr>
      </p:pic>
    </p:spTree>
    <p:extLst>
      <p:ext uri="{BB962C8B-B14F-4D97-AF65-F5344CB8AC3E}">
        <p14:creationId xmlns:p14="http://schemas.microsoft.com/office/powerpoint/2010/main" val="3398853119"/>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800" cap="none" dirty="0" smtClean="0">
                <a:solidFill>
                  <a:srgbClr val="339966"/>
                </a:solidFill>
              </a:rPr>
              <a:t>Meditação </a:t>
            </a:r>
            <a:r>
              <a:rPr lang="pt-BR" sz="4800" cap="none" dirty="0" smtClean="0">
                <a:solidFill>
                  <a:srgbClr val="339966"/>
                </a:solidFill>
              </a:rPr>
              <a:t>como recurso para a </a:t>
            </a:r>
            <a:r>
              <a:rPr lang="pt-BR" sz="4800" cap="none" dirty="0" smtClean="0">
                <a:solidFill>
                  <a:srgbClr val="339966"/>
                </a:solidFill>
              </a:rPr>
              <a:t>realização </a:t>
            </a:r>
            <a:r>
              <a:rPr lang="pt-BR" sz="4800" cap="none" dirty="0" smtClean="0">
                <a:solidFill>
                  <a:srgbClr val="339966"/>
                </a:solidFill>
              </a:rPr>
              <a:t>pessoal</a:t>
            </a:r>
            <a:endParaRPr lang="pt-BR" sz="4800" cap="none" dirty="0">
              <a:solidFill>
                <a:srgbClr val="339966"/>
              </a:solidFill>
            </a:endParaRPr>
          </a:p>
        </p:txBody>
      </p:sp>
      <p:sp>
        <p:nvSpPr>
          <p:cNvPr id="3" name="Espaço Reservado para Conteúdo 2"/>
          <p:cNvSpPr>
            <a:spLocks noGrp="1"/>
          </p:cNvSpPr>
          <p:nvPr>
            <p:ph idx="1"/>
          </p:nvPr>
        </p:nvSpPr>
        <p:spPr>
          <a:xfrm>
            <a:off x="5351929" y="3416897"/>
            <a:ext cx="3225680" cy="779929"/>
          </a:xfrm>
        </p:spPr>
        <p:txBody>
          <a:bodyPr anchor="ctr">
            <a:normAutofit/>
          </a:bodyPr>
          <a:lstStyle/>
          <a:p>
            <a:pPr algn="ctr"/>
            <a:r>
              <a:rPr lang="pt-BR" sz="4400" dirty="0" smtClean="0"/>
              <a:t>Meditação</a:t>
            </a:r>
            <a:endParaRPr lang="pt-BR" sz="4400" dirty="0"/>
          </a:p>
        </p:txBody>
      </p:sp>
      <p:sp>
        <p:nvSpPr>
          <p:cNvPr id="4" name="Seta para a direita listrada 3"/>
          <p:cNvSpPr/>
          <p:nvPr/>
        </p:nvSpPr>
        <p:spPr>
          <a:xfrm>
            <a:off x="4276165" y="3316044"/>
            <a:ext cx="1075764" cy="98163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spaço Reservado para Conteúdo 2"/>
          <p:cNvSpPr txBox="1">
            <a:spLocks/>
          </p:cNvSpPr>
          <p:nvPr/>
        </p:nvSpPr>
        <p:spPr>
          <a:xfrm>
            <a:off x="920497" y="2438400"/>
            <a:ext cx="3225680"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pt-BR" sz="3200" dirty="0" smtClean="0"/>
              <a:t>“O homem que busca a realização pessoal, inevitavelmente é impelido à interiorização”.</a:t>
            </a:r>
          </a:p>
          <a:p>
            <a:pPr algn="r"/>
            <a:r>
              <a:rPr lang="pt-BR" sz="1800" dirty="0"/>
              <a:t>(JOANNA DE ÂNGELIS. </a:t>
            </a:r>
            <a:r>
              <a:rPr lang="pt-BR" sz="1800" i="1" dirty="0"/>
              <a:t>Momentos de Meditação</a:t>
            </a:r>
            <a:r>
              <a:rPr lang="pt-BR" sz="1800" dirty="0"/>
              <a:t>. Cap.1)</a:t>
            </a:r>
          </a:p>
          <a:p>
            <a:endParaRPr lang="pt-BR" sz="3200" dirty="0"/>
          </a:p>
        </p:txBody>
      </p:sp>
    </p:spTree>
    <p:extLst>
      <p:ext uri="{BB962C8B-B14F-4D97-AF65-F5344CB8AC3E}">
        <p14:creationId xmlns:p14="http://schemas.microsoft.com/office/powerpoint/2010/main" val="2863332453"/>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cap="none" dirty="0" smtClean="0">
                <a:solidFill>
                  <a:srgbClr val="339966"/>
                </a:solidFill>
              </a:rPr>
              <a:t>Porque a meditação é importante?</a:t>
            </a:r>
            <a:endParaRPr lang="pt-BR" sz="4800" cap="none" dirty="0">
              <a:solidFill>
                <a:srgbClr val="339966"/>
              </a:solidFill>
            </a:endParaRPr>
          </a:p>
        </p:txBody>
      </p:sp>
      <p:sp>
        <p:nvSpPr>
          <p:cNvPr id="5" name="Espaço Reservado para Conteúdo 2"/>
          <p:cNvSpPr txBox="1">
            <a:spLocks/>
          </p:cNvSpPr>
          <p:nvPr/>
        </p:nvSpPr>
        <p:spPr>
          <a:xfrm>
            <a:off x="775067" y="2357718"/>
            <a:ext cx="3638056"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algn="just"/>
            <a:r>
              <a:rPr lang="pt-BR" sz="2800" dirty="0"/>
              <a:t>“A meditação </a:t>
            </a:r>
            <a:r>
              <a:rPr lang="pt-BR" sz="2800" dirty="0" err="1"/>
              <a:t>torna-se-lhe</a:t>
            </a:r>
            <a:r>
              <a:rPr lang="pt-BR" sz="2800" dirty="0"/>
              <a:t> o meio eficaz para disciplinar a vontade, exercitando a paciência com que vencerá cada dia as tendências inferiores nas quais se agrilhoa</a:t>
            </a:r>
            <a:r>
              <a:rPr lang="pt-BR" sz="2800" dirty="0" smtClean="0"/>
              <a:t>”.</a:t>
            </a:r>
          </a:p>
          <a:p>
            <a:pPr algn="r"/>
            <a:r>
              <a:rPr lang="pt-BR" sz="1800" dirty="0"/>
              <a:t>(JOANNA DE ÂNGELIS. </a:t>
            </a:r>
            <a:r>
              <a:rPr lang="pt-BR" sz="1800" i="1" dirty="0"/>
              <a:t>Momentos de </a:t>
            </a:r>
            <a:r>
              <a:rPr lang="pt-BR" sz="1800" i="1" dirty="0" smtClean="0"/>
              <a:t>Meditação</a:t>
            </a:r>
            <a:r>
              <a:rPr lang="pt-BR" sz="1800" dirty="0" smtClean="0"/>
              <a:t>, cap. 1</a:t>
            </a:r>
            <a:r>
              <a:rPr lang="pt-BR" sz="1800" dirty="0"/>
              <a:t>)</a:t>
            </a:r>
          </a:p>
          <a:p>
            <a:pPr algn="just"/>
            <a:endParaRPr lang="pt-BR" sz="2800" dirty="0"/>
          </a:p>
        </p:txBody>
      </p:sp>
      <p:pic>
        <p:nvPicPr>
          <p:cNvPr id="7" name="Imagem 6"/>
          <p:cNvPicPr>
            <a:picLocks noChangeAspect="1"/>
          </p:cNvPicPr>
          <p:nvPr/>
        </p:nvPicPr>
        <p:blipFill rotWithShape="1">
          <a:blip r:embed="rId3"/>
          <a:srcRect r="38471"/>
          <a:stretch/>
        </p:blipFill>
        <p:spPr>
          <a:xfrm>
            <a:off x="5049371" y="2645373"/>
            <a:ext cx="3516406" cy="3448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679411"/>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cap="none" dirty="0" smtClean="0">
                <a:solidFill>
                  <a:srgbClr val="339966"/>
                </a:solidFill>
              </a:rPr>
              <a:t>Escolha lugares agradáveis para passar um tempo</a:t>
            </a:r>
            <a:endParaRPr lang="pt-BR" cap="none" dirty="0">
              <a:solidFill>
                <a:srgbClr val="339966"/>
              </a:solidFill>
            </a:endParaRPr>
          </a:p>
        </p:txBody>
      </p:sp>
      <p:sp>
        <p:nvSpPr>
          <p:cNvPr id="4" name="Retângulo 3"/>
          <p:cNvSpPr/>
          <p:nvPr/>
        </p:nvSpPr>
        <p:spPr>
          <a:xfrm>
            <a:off x="768096" y="2390424"/>
            <a:ext cx="3871139" cy="4339650"/>
          </a:xfrm>
          <a:prstGeom prst="rect">
            <a:avLst/>
          </a:prstGeom>
        </p:spPr>
        <p:txBody>
          <a:bodyPr wrap="square">
            <a:spAutoFit/>
          </a:bodyPr>
          <a:lstStyle/>
          <a:p>
            <a:pPr algn="just" defTabSz="914400"/>
            <a:r>
              <a:rPr lang="pt-BR" sz="2800" dirty="0" smtClean="0"/>
              <a:t>“Escolhe </a:t>
            </a:r>
            <a:r>
              <a:rPr lang="pt-BR" sz="2800" dirty="0"/>
              <a:t>um lugar asseado, agradável, se possível, que se te faça habitual, enriquecendo-lhe a </a:t>
            </a:r>
            <a:r>
              <a:rPr lang="pt-BR" sz="2800" dirty="0" err="1" smtClean="0"/>
              <a:t>psicosfera</a:t>
            </a:r>
            <a:r>
              <a:rPr lang="pt-BR" sz="2800" dirty="0" smtClean="0"/>
              <a:t> com </a:t>
            </a:r>
            <a:r>
              <a:rPr lang="pt-BR" sz="2800" dirty="0"/>
              <a:t>a qualidade superior dos teus anelos</a:t>
            </a:r>
            <a:r>
              <a:rPr lang="pt-BR" sz="2800" dirty="0" smtClean="0"/>
              <a:t>.”</a:t>
            </a:r>
          </a:p>
          <a:p>
            <a:pPr algn="just" defTabSz="914400"/>
            <a:endParaRPr lang="pt-BR" sz="2000" dirty="0"/>
          </a:p>
          <a:p>
            <a:pPr algn="r" defTabSz="914400"/>
            <a:r>
              <a:rPr lang="pt-BR" sz="2000" dirty="0"/>
              <a:t>(JOANNA DE ÂNGELIS. </a:t>
            </a:r>
            <a:r>
              <a:rPr lang="pt-BR" sz="2000" i="1" dirty="0"/>
              <a:t>Momentos de </a:t>
            </a:r>
            <a:r>
              <a:rPr lang="pt-BR" sz="2000" i="1" dirty="0" smtClean="0"/>
              <a:t>Meditação</a:t>
            </a:r>
            <a:r>
              <a:rPr lang="pt-BR" sz="2000" dirty="0" smtClean="0"/>
              <a:t>, cap. 1</a:t>
            </a:r>
            <a:r>
              <a:rPr lang="pt-BR" sz="2000" dirty="0"/>
              <a:t>)</a:t>
            </a:r>
          </a:p>
          <a:p>
            <a:pPr algn="just" defTabSz="914400"/>
            <a:endParaRPr lang="pt-BR" sz="2000" dirty="0"/>
          </a:p>
        </p:txBody>
      </p:sp>
      <p:pic>
        <p:nvPicPr>
          <p:cNvPr id="5" name="Imagem 4"/>
          <p:cNvPicPr>
            <a:picLocks noChangeAspect="1"/>
          </p:cNvPicPr>
          <p:nvPr/>
        </p:nvPicPr>
        <p:blipFill>
          <a:blip r:embed="rId3"/>
          <a:stretch>
            <a:fillRect/>
          </a:stretch>
        </p:blipFill>
        <p:spPr>
          <a:xfrm>
            <a:off x="5056094" y="2508561"/>
            <a:ext cx="3337672" cy="33265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54672643"/>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3600" cap="none" dirty="0" smtClean="0">
                <a:solidFill>
                  <a:srgbClr val="339966"/>
                </a:solidFill>
              </a:rPr>
              <a:t>Procure estar junto de pessoas que são moralmente sadias e sábias </a:t>
            </a:r>
            <a:r>
              <a:rPr lang="pt-BR" sz="3600" cap="none" dirty="0" smtClean="0">
                <a:solidFill>
                  <a:srgbClr val="339966"/>
                </a:solidFill>
              </a:rPr>
              <a:t>e </a:t>
            </a:r>
            <a:r>
              <a:rPr lang="pt-BR" sz="3600" cap="none" dirty="0" smtClean="0">
                <a:solidFill>
                  <a:srgbClr val="339966"/>
                </a:solidFill>
              </a:rPr>
              <a:t>que te harmonizem</a:t>
            </a:r>
            <a:endParaRPr lang="pt-BR" sz="3600" cap="none" dirty="0">
              <a:solidFill>
                <a:srgbClr val="339966"/>
              </a:solidFill>
            </a:endParaRPr>
          </a:p>
        </p:txBody>
      </p:sp>
      <p:sp>
        <p:nvSpPr>
          <p:cNvPr id="4" name="Retângulo 3"/>
          <p:cNvSpPr/>
          <p:nvPr/>
        </p:nvSpPr>
        <p:spPr>
          <a:xfrm>
            <a:off x="768096" y="2370433"/>
            <a:ext cx="4287998" cy="4339650"/>
          </a:xfrm>
          <a:prstGeom prst="rect">
            <a:avLst/>
          </a:prstGeom>
        </p:spPr>
        <p:txBody>
          <a:bodyPr wrap="square">
            <a:spAutoFit/>
          </a:bodyPr>
          <a:lstStyle/>
          <a:p>
            <a:pPr algn="just" defTabSz="914400"/>
            <a:r>
              <a:rPr lang="pt-BR" sz="2400" dirty="0" smtClean="0"/>
              <a:t>“As </a:t>
            </a:r>
            <a:r>
              <a:rPr lang="pt-BR" sz="2400" dirty="0"/>
              <a:t>relações dos Espíritos com os homens são constantes. Os </a:t>
            </a:r>
            <a:r>
              <a:rPr lang="pt-BR" sz="2400" dirty="0" smtClean="0"/>
              <a:t>bons Espíritos </a:t>
            </a:r>
            <a:r>
              <a:rPr lang="pt-BR" sz="2400" dirty="0"/>
              <a:t>nos atraem para o bem, nos sustentam nas prova da vida e nos ajudam a suportá-las com coragem e resignação. Os maus nos impelem para o mal: é-lhes um gozo ver-nos e assemelhar-nos a </a:t>
            </a:r>
            <a:r>
              <a:rPr lang="pt-BR" sz="2400" dirty="0" smtClean="0"/>
              <a:t>eles”.</a:t>
            </a:r>
          </a:p>
          <a:p>
            <a:pPr algn="just" defTabSz="914400"/>
            <a:endParaRPr lang="pt-BR" sz="2000" dirty="0"/>
          </a:p>
          <a:p>
            <a:pPr algn="just" defTabSz="914400"/>
            <a:r>
              <a:rPr lang="pt-BR" sz="2000" dirty="0" smtClean="0"/>
              <a:t>(ALLAN KARDEC. </a:t>
            </a:r>
            <a:r>
              <a:rPr lang="pt-BR" sz="2000" i="1" dirty="0" smtClean="0"/>
              <a:t>O Livro dos Espíritos</a:t>
            </a:r>
            <a:r>
              <a:rPr lang="pt-BR" sz="2000" dirty="0" smtClean="0"/>
              <a:t>, introdução)</a:t>
            </a:r>
            <a:endParaRPr lang="pt-BR" sz="2000" dirty="0"/>
          </a:p>
        </p:txBody>
      </p:sp>
      <p:pic>
        <p:nvPicPr>
          <p:cNvPr id="5" name="Imagem 4"/>
          <p:cNvPicPr>
            <a:picLocks noChangeAspect="1"/>
          </p:cNvPicPr>
          <p:nvPr/>
        </p:nvPicPr>
        <p:blipFill rotWithShape="1">
          <a:blip r:embed="rId3"/>
          <a:srcRect l="22820" t="-1380" r="23154" b="1380"/>
          <a:stretch/>
        </p:blipFill>
        <p:spPr>
          <a:xfrm>
            <a:off x="5903257" y="2585477"/>
            <a:ext cx="2353237" cy="2924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56728446"/>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4800" cap="none" dirty="0" smtClean="0">
                <a:solidFill>
                  <a:srgbClr val="339966"/>
                </a:solidFill>
              </a:rPr>
              <a:t>Cultive a paciência</a:t>
            </a:r>
            <a:endParaRPr lang="pt-BR" sz="4800" cap="none" dirty="0">
              <a:solidFill>
                <a:srgbClr val="339966"/>
              </a:solidFill>
            </a:endParaRPr>
          </a:p>
        </p:txBody>
      </p:sp>
      <p:sp>
        <p:nvSpPr>
          <p:cNvPr id="3" name="Content Placeholder 2"/>
          <p:cNvSpPr>
            <a:spLocks noGrp="1"/>
          </p:cNvSpPr>
          <p:nvPr>
            <p:ph idx="1"/>
          </p:nvPr>
        </p:nvSpPr>
        <p:spPr>
          <a:xfrm>
            <a:off x="551280" y="2458309"/>
            <a:ext cx="4399422" cy="3378563"/>
          </a:xfrm>
        </p:spPr>
        <p:txBody>
          <a:bodyPr/>
          <a:lstStyle/>
          <a:p>
            <a:pPr algn="just"/>
            <a:r>
              <a:rPr lang="pt-BR" sz="2800" dirty="0"/>
              <a:t>“Não tenhas pressa — a paciência te ajudará a atravessar o momento de crise e os frutos do amanhã serão proporcionais à tua paciência de agora.”</a:t>
            </a:r>
          </a:p>
          <a:p>
            <a:endParaRPr lang="pt-BR" dirty="0"/>
          </a:p>
          <a:p>
            <a:r>
              <a:rPr lang="pt-BR" dirty="0" smtClean="0"/>
              <a:t>(HAMMED. </a:t>
            </a:r>
            <a:r>
              <a:rPr lang="pt-BR" i="1" dirty="0"/>
              <a:t>As Dores da Alma</a:t>
            </a:r>
            <a:r>
              <a:rPr lang="pt-BR" dirty="0"/>
              <a:t>, p. 72)</a:t>
            </a:r>
          </a:p>
          <a:p>
            <a:pPr marL="0" indent="0">
              <a:buNone/>
            </a:pPr>
            <a:endParaRPr lang="pt-BR" dirty="0"/>
          </a:p>
        </p:txBody>
      </p:sp>
      <p:pic>
        <p:nvPicPr>
          <p:cNvPr id="4" name="Picture 3" descr="preguic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910" y="1879237"/>
            <a:ext cx="3204052" cy="4536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239278"/>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4825F1AF-8DBC-4E3D-9F3D-688338DA83FC}"/>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228</TotalTime>
  <Words>1256</Words>
  <Application>Microsoft Macintosh PowerPoint</Application>
  <PresentationFormat>On-screen Show (4:3)</PresentationFormat>
  <Paragraphs>92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Integral</vt:lpstr>
      <vt:lpstr>Depressão Prevenção</vt:lpstr>
      <vt:lpstr>PowerPoint Presentation</vt:lpstr>
      <vt:lpstr>PowerPoint Presentation</vt:lpstr>
      <vt:lpstr>Mantenha um ideal</vt:lpstr>
      <vt:lpstr>Meditação como recurso para a realização pessoal</vt:lpstr>
      <vt:lpstr>Porque a meditação é importante?</vt:lpstr>
      <vt:lpstr>Escolha lugares agradáveis para passar um tempo</vt:lpstr>
      <vt:lpstr>Procure estar junto de pessoas que são moralmente sadias e sábias e que te harmonizem</vt:lpstr>
      <vt:lpstr>Cultive a paciência</vt:lpstr>
      <vt:lpstr>Não se censure, não se culpe</vt:lpstr>
      <vt:lpstr>Mude a rotina: aprenda algo</vt:lpstr>
      <vt:lpstr>Reveja suas expectativas</vt:lpstr>
      <vt:lpstr>Pratique a caridade</vt:lpstr>
      <vt:lpstr>Confie na providência divina</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Depressão Prevenção</dc:title>
  <dc:creator>Paula Evangelista</dc:creator>
  <cp:lastModifiedBy>Adriano Alves</cp:lastModifiedBy>
  <cp:revision>27</cp:revision>
  <dcterms:created xsi:type="dcterms:W3CDTF">2015-07-15T16:37:13Z</dcterms:created>
  <dcterms:modified xsi:type="dcterms:W3CDTF">2015-09-07T23:19:48Z</dcterms:modified>
</cp:coreProperties>
</file>