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67" r:id="rId3"/>
    <p:sldId id="258" r:id="rId4"/>
    <p:sldId id="257" r:id="rId5"/>
    <p:sldId id="260" r:id="rId6"/>
    <p:sldId id="265" r:id="rId7"/>
    <p:sldId id="261" r:id="rId8"/>
    <p:sldId id="259" r:id="rId9"/>
    <p:sldId id="264" r:id="rId10"/>
    <p:sldId id="262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49"/>
    <p:restoredTop sz="78691" autoAdjust="0"/>
  </p:normalViewPr>
  <p:slideViewPr>
    <p:cSldViewPr showGuides="1">
      <p:cViewPr varScale="1">
        <p:scale>
          <a:sx n="75" d="100"/>
          <a:sy n="75" d="100"/>
        </p:scale>
        <p:origin x="800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20C03-83EA-4F62-B4DA-C4A3914ECDE7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2A3EB-AE29-4AE4-BD28-7F050FBA9A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01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Antes de tratarmos propriamente da felicidade, é preciso compreender os fatores que nos afastam dela e, portanto, nos causam infelicidade.</a:t>
            </a:r>
          </a:p>
          <a:p>
            <a:r>
              <a:rPr lang="pt-BR" dirty="0"/>
              <a:t>O Espírito da Verdade sintetiza magistralmente que comumente só somos infelizes quando damos mais valor às coisas materiais que às espirituais.</a:t>
            </a:r>
          </a:p>
          <a:p>
            <a:r>
              <a:rPr lang="pt-BR" dirty="0"/>
              <a:t>Mas será possível ser feliz na Terra?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2A3EB-AE29-4AE4-BD28-7F050FBA9A9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042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Encerrar a palestra com esse poema que é uma verdadeira prece de louvor ao Criador, de agradecimento pelas bênçãos (entre estas as dores) e de rogativa pelos que sofrem!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2A3EB-AE29-4AE4-BD28-7F050FBA9A97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952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Pode-se</a:t>
            </a:r>
            <a:r>
              <a:rPr lang="pt-BR" baseline="0" dirty="0"/>
              <a:t> utilizar esse texto em substituição ao poema.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2A3EB-AE29-4AE4-BD28-7F050FBA9A97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8096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Os Espíritos da Codificação são categóricos ao afirmar que, no estágio atual de evolução do nosso planeta, ninguém é plenamente feliz, pois, sendo ainda mundo de provas e expiações, o bem ainda não é a tônica da sociedade.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2A3EB-AE29-4AE4-BD28-7F050FBA9A9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366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Contudo, nos é possível gozar de uma felicidade relativa, mesmo em meio a tantos males.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2A3EB-AE29-4AE4-BD28-7F050FBA9A9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079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Ou seja, não significa que não devamos buscar a felicidade e nos conformarmos com as dores e misérias do mundo. Pelo contrário, essa deve ser uma meta: suavizar nossas dores e sermos tão felizes quanto possível na nossa atual condição.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2A3EB-AE29-4AE4-BD28-7F050FBA9A9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286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Lei de Deus, que está escrita na nossa consciência, é o que nos permite discernir o bem do mal. Praticar a Lei de Deus, portanto, é optar pelo bem, é fazer o bem, é ser bom. Disso decorre a felicidade que nos é possível gozar na Terra.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2A3EB-AE29-4AE4-BD28-7F050FBA9A9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451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Em outras palavras, “amar ao próximo como a si mesmo” é a chave para a felicidade. Mas, como destaca Joanna, essa é uma conduta que exige esforço de nossa parte para espalharmos o bem em todas as direções, a partir de pequenas atitudes.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2A3EB-AE29-4AE4-BD28-7F050FBA9A9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7738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Tal condição só será alcançada se promovermos nosso autodescobrimento, analisando onde depositamos o tesouro do nosso coração, o que valorizamos, o que cultivamos. Só assim saberemos avaliar as circunstâncias da vida como favoráveis ao nosso progresso e não mais como castigo ou punição.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2A3EB-AE29-4AE4-BD28-7F050FBA9A9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04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Opções de vídeo:</a:t>
            </a:r>
          </a:p>
          <a:p>
            <a:r>
              <a:rPr lang="pt-BR" baseline="0" dirty="0" err="1"/>
              <a:t>https</a:t>
            </a:r>
            <a:r>
              <a:rPr lang="pt-BR" baseline="0" dirty="0"/>
              <a:t>://</a:t>
            </a:r>
            <a:r>
              <a:rPr lang="pt-BR" baseline="0" dirty="0" err="1"/>
              <a:t>www.youtube.com</a:t>
            </a:r>
            <a:r>
              <a:rPr lang="pt-BR" baseline="0" dirty="0"/>
              <a:t>/</a:t>
            </a:r>
            <a:r>
              <a:rPr lang="pt-BR" baseline="0" dirty="0" err="1"/>
              <a:t>watch?v</a:t>
            </a:r>
            <a:r>
              <a:rPr lang="pt-BR" baseline="0" dirty="0"/>
              <a:t>=_Tiw98GI1bo</a:t>
            </a:r>
          </a:p>
          <a:p>
            <a:r>
              <a:rPr lang="pt-BR" baseline="0" dirty="0" err="1"/>
              <a:t>https</a:t>
            </a:r>
            <a:r>
              <a:rPr lang="pt-BR" baseline="0" dirty="0"/>
              <a:t>://</a:t>
            </a:r>
            <a:r>
              <a:rPr lang="pt-BR" baseline="0" dirty="0" err="1"/>
              <a:t>www.youtube.com</a:t>
            </a:r>
            <a:r>
              <a:rPr lang="pt-BR" baseline="0" dirty="0"/>
              <a:t>/</a:t>
            </a:r>
            <a:r>
              <a:rPr lang="pt-BR" baseline="0" dirty="0" err="1"/>
              <a:t>watch?v</a:t>
            </a:r>
            <a:r>
              <a:rPr lang="pt-BR" baseline="0" dirty="0"/>
              <a:t>=Yj54amBFw2k</a:t>
            </a:r>
          </a:p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2A3EB-AE29-4AE4-BD28-7F050FBA9A9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618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Espiritismo nos apresenta, enfim, a felicidade associada ao conceito de responsabilidade, pois sua presença ou ausência em nossa vida é consequência direta de nossas escolhas. Ou seja, a felicidade, ou falta dela, está em </a:t>
            </a:r>
            <a:r>
              <a:rPr lang="pt-BR"/>
              <a:t>nossas mãos!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2A3EB-AE29-4AE4-BD28-7F050FBA9A97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74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105CB4B-9638-400F-9217-24B17B1F5561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D23B1A6-5F02-48DD-821D-CE332A42A6D0}" type="slidenum">
              <a:rPr lang="pt-BR" smtClean="0"/>
              <a:t>‹nº›</a:t>
            </a:fld>
            <a:endParaRPr lang="pt-B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CB4B-9638-400F-9217-24B17B1F5561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B1A6-5F02-48DD-821D-CE332A42A6D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CB4B-9638-400F-9217-24B17B1F5561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B1A6-5F02-48DD-821D-CE332A42A6D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416824" cy="1143000"/>
          </a:xfrm>
        </p:spPr>
        <p:txBody>
          <a:bodyPr>
            <a:normAutofit/>
          </a:bodyPr>
          <a:lstStyle>
            <a:lvl1pPr>
              <a:defRPr sz="4800" b="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082791"/>
            <a:ext cx="7416824" cy="4298537"/>
          </a:xfrm>
        </p:spPr>
        <p:txBody>
          <a:bodyPr anchor="ctr"/>
          <a:lstStyle>
            <a:lvl1pPr algn="just">
              <a:spcBef>
                <a:spcPts val="800"/>
              </a:spcBef>
              <a:defRPr/>
            </a:lvl1pPr>
            <a:lvl2pPr algn="just">
              <a:spcBef>
                <a:spcPts val="600"/>
              </a:spcBef>
              <a:buClr>
                <a:srgbClr val="FB3166"/>
              </a:buClr>
              <a:defRPr/>
            </a:lvl2pPr>
            <a:lvl3pPr algn="just"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 algn="just">
              <a:spcBef>
                <a:spcPts val="400"/>
              </a:spcBef>
              <a:defRPr/>
            </a:lvl4pPr>
            <a:lvl5pPr marL="1097280" indent="0" algn="r">
              <a:spcBef>
                <a:spcPts val="600"/>
              </a:spcBef>
              <a:spcAft>
                <a:spcPts val="1200"/>
              </a:spcAft>
              <a:buNone/>
              <a:defRPr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CB4B-9638-400F-9217-24B17B1F5561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6525344"/>
            <a:ext cx="3502152" cy="3326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B1A6-5F02-48DD-821D-CE332A42A6D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996952"/>
            <a:ext cx="6836709" cy="1362075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649" y="4363323"/>
            <a:ext cx="6836708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33079" y="6045403"/>
            <a:ext cx="3607278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Rectangle 45"/>
          <p:cNvSpPr/>
          <p:nvPr userDrawn="1"/>
        </p:nvSpPr>
        <p:spPr>
          <a:xfrm>
            <a:off x="4561242" y="-21511"/>
            <a:ext cx="3679116" cy="29180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46"/>
          <p:cNvSpPr/>
          <p:nvPr userDrawn="1"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8"/>
          <p:cNvSpPr/>
          <p:nvPr userDrawn="1"/>
        </p:nvSpPr>
        <p:spPr>
          <a:xfrm>
            <a:off x="4650889" y="2736636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1824525"/>
            <a:ext cx="2133600" cy="365125"/>
          </a:xfrm>
        </p:spPr>
        <p:txBody>
          <a:bodyPr/>
          <a:lstStyle/>
          <a:p>
            <a:fld id="{6105CB4B-9638-400F-9217-24B17B1F5561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1824524"/>
            <a:ext cx="1332156" cy="365125"/>
          </a:xfrm>
        </p:spPr>
        <p:txBody>
          <a:bodyPr/>
          <a:lstStyle/>
          <a:p>
            <a:fld id="{8D23B1A6-5F02-48DD-821D-CE332A42A6D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CB4B-9638-400F-9217-24B17B1F5561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B1A6-5F02-48DD-821D-CE332A42A6D0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CB4B-9638-400F-9217-24B17B1F5561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B1A6-5F02-48DD-821D-CE332A42A6D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CB4B-9638-400F-9217-24B17B1F5561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B1A6-5F02-48DD-821D-CE332A42A6D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CB4B-9638-400F-9217-24B17B1F5561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B1A6-5F02-48DD-821D-CE332A42A6D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CB4B-9638-400F-9217-24B17B1F5561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B1A6-5F02-48DD-821D-CE332A42A6D0}" type="slidenum">
              <a:rPr lang="pt-BR" smtClean="0"/>
              <a:t>‹nº›</a:t>
            </a:fld>
            <a:endParaRPr lang="pt-B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CB4B-9638-400F-9217-24B17B1F5561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B1A6-5F02-48DD-821D-CE332A42A6D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105CB4B-9638-400F-9217-24B17B1F5561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D23B1A6-5F02-48DD-821D-CE332A42A6D0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i="0" kern="1200">
          <a:solidFill>
            <a:schemeClr val="accent1"/>
          </a:solidFill>
          <a:latin typeface="Always In My Heart" charset="0"/>
          <a:ea typeface="Always In My Heart" charset="0"/>
          <a:cs typeface="Always In My Heart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Felicidade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4733365" y="116632"/>
            <a:ext cx="3309803" cy="1260629"/>
          </a:xfrm>
        </p:spPr>
        <p:txBody>
          <a:bodyPr>
            <a:normAutofit/>
          </a:bodyPr>
          <a:lstStyle/>
          <a:p>
            <a:r>
              <a:rPr lang="pt-BR" sz="1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Grupo Espírita </a:t>
            </a:r>
            <a:r>
              <a:rPr lang="pt-BR" sz="11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Guillon</a:t>
            </a:r>
            <a:r>
              <a:rPr lang="pt-BR" sz="1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Ribeiro</a:t>
            </a:r>
          </a:p>
          <a:p>
            <a:r>
              <a:rPr lang="pt-BR" sz="13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Escola de Evangelização de Pacientes</a:t>
            </a:r>
          </a:p>
        </p:txBody>
      </p:sp>
      <p:sp>
        <p:nvSpPr>
          <p:cNvPr id="6" name="Subtítulo 4"/>
          <p:cNvSpPr txBox="1">
            <a:spLocks/>
          </p:cNvSpPr>
          <p:nvPr/>
        </p:nvSpPr>
        <p:spPr>
          <a:xfrm>
            <a:off x="4735312" y="4456636"/>
            <a:ext cx="3309803" cy="1260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Destinação de todas as criaturas</a:t>
            </a:r>
          </a:p>
        </p:txBody>
      </p:sp>
    </p:spTree>
    <p:extLst>
      <p:ext uri="{BB962C8B-B14F-4D97-AF65-F5344CB8AC3E}">
        <p14:creationId xmlns:p14="http://schemas.microsoft.com/office/powerpoint/2010/main" val="2356007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Felicidade e responsabilidade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“Concisa e vigorosamente fundamentada no Cristianismo, a Doutrina Espírita apresenta a felicidade e a desgraça como sendo a </a:t>
            </a:r>
            <a:r>
              <a:rPr lang="pt-BR" b="1" dirty="0"/>
              <a:t>consequência das atitudes</a:t>
            </a:r>
            <a:r>
              <a:rPr lang="pt-BR" dirty="0"/>
              <a:t> que o homem assume na rota evolutiva pelo cadinho das incessantes reencarnações.</a:t>
            </a:r>
          </a:p>
          <a:p>
            <a:r>
              <a:rPr lang="pt-BR" dirty="0"/>
              <a:t>O espírito é a soma das suas vidas pregressas.”</a:t>
            </a:r>
          </a:p>
          <a:p>
            <a:pPr lvl="4"/>
            <a:r>
              <a:rPr lang="pt-BR" dirty="0"/>
              <a:t>(JOANNA DE </a:t>
            </a:r>
            <a:r>
              <a:rPr lang="pt-BR" dirty="0" err="1"/>
              <a:t>ÂNGELIS</a:t>
            </a:r>
            <a:r>
              <a:rPr lang="pt-BR" dirty="0"/>
              <a:t>. </a:t>
            </a:r>
            <a:r>
              <a:rPr lang="pt-BR" i="1" dirty="0"/>
              <a:t>Estudos Espíritas</a:t>
            </a:r>
            <a:r>
              <a:rPr lang="pt-BR" dirty="0"/>
              <a:t>, cap. 17)</a:t>
            </a:r>
          </a:p>
        </p:txBody>
      </p:sp>
    </p:spTree>
    <p:extLst>
      <p:ext uri="{BB962C8B-B14F-4D97-AF65-F5344CB8AC3E}">
        <p14:creationId xmlns:p14="http://schemas.microsoft.com/office/powerpoint/2010/main" val="3370029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Poema da gratidão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Amélia Rodrigues</a:t>
            </a:r>
          </a:p>
        </p:txBody>
      </p:sp>
    </p:spTree>
    <p:extLst>
      <p:ext uri="{BB962C8B-B14F-4D97-AF65-F5344CB8AC3E}">
        <p14:creationId xmlns:p14="http://schemas.microsoft.com/office/powerpoint/2010/main" val="2067062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27584" y="764705"/>
            <a:ext cx="7416824" cy="5616624"/>
          </a:xfrm>
        </p:spPr>
        <p:txBody>
          <a:bodyPr>
            <a:normAutofit/>
          </a:bodyPr>
          <a:lstStyle/>
          <a:p>
            <a:pPr marL="68580" indent="0" algn="l">
              <a:buNone/>
            </a:pPr>
            <a:r>
              <a:rPr lang="pt-BR" sz="2000" dirty="0"/>
              <a:t>Muito obrigado, Senhor!</a:t>
            </a:r>
          </a:p>
          <a:p>
            <a:pPr marL="68580" indent="0" algn="l">
              <a:buNone/>
            </a:pPr>
            <a:r>
              <a:rPr lang="pt-BR" sz="2000" dirty="0"/>
              <a:t>Muito obrigado pelo que me deste.</a:t>
            </a:r>
          </a:p>
          <a:p>
            <a:pPr marL="68580" indent="0" algn="l">
              <a:buNone/>
            </a:pPr>
            <a:r>
              <a:rPr lang="pt-BR" sz="2000" dirty="0"/>
              <a:t>Muito obrigado pelo que me dás.</a:t>
            </a:r>
          </a:p>
          <a:p>
            <a:pPr marL="68580" indent="0" algn="l">
              <a:buNone/>
            </a:pPr>
            <a:endParaRPr lang="pt-BR" sz="2000" dirty="0"/>
          </a:p>
          <a:p>
            <a:pPr marL="68580" indent="0" algn="l">
              <a:buNone/>
            </a:pPr>
            <a:r>
              <a:rPr lang="pt-BR" sz="2000" dirty="0"/>
              <a:t>Obrigado pelo pão, pela vida, pelo ar, pela paz.</a:t>
            </a:r>
          </a:p>
          <a:p>
            <a:pPr marL="68580" indent="0" algn="l">
              <a:buNone/>
            </a:pPr>
            <a:r>
              <a:rPr lang="pt-BR" sz="2000" dirty="0"/>
              <a:t>Muito obrigado pela beleza que os meus olhos veem no altar da natureza.</a:t>
            </a:r>
          </a:p>
          <a:p>
            <a:pPr marL="68580" indent="0" algn="l">
              <a:buNone/>
            </a:pPr>
            <a:r>
              <a:rPr lang="pt-BR" sz="2000" dirty="0"/>
              <a:t>Olhos que fitam o céu, a terra e o mar</a:t>
            </a:r>
          </a:p>
          <a:p>
            <a:pPr marL="68580" indent="0" algn="l">
              <a:buNone/>
            </a:pPr>
            <a:r>
              <a:rPr lang="pt-BR" sz="2000" dirty="0"/>
              <a:t>Que acompanham a ave ligeira que corre fagueira pelo céu de anil</a:t>
            </a:r>
          </a:p>
          <a:p>
            <a:pPr marL="68580" indent="0" algn="l">
              <a:buNone/>
            </a:pPr>
            <a:r>
              <a:rPr lang="pt-BR" sz="2000" dirty="0"/>
              <a:t>E se detém na terra verde, salpicada de flores em tonalidades mil.</a:t>
            </a:r>
          </a:p>
        </p:txBody>
      </p:sp>
    </p:spTree>
    <p:extLst>
      <p:ext uri="{BB962C8B-B14F-4D97-AF65-F5344CB8AC3E}">
        <p14:creationId xmlns:p14="http://schemas.microsoft.com/office/powerpoint/2010/main" val="1550101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27584" y="764705"/>
            <a:ext cx="7416824" cy="5616624"/>
          </a:xfrm>
        </p:spPr>
        <p:txBody>
          <a:bodyPr>
            <a:normAutofit/>
          </a:bodyPr>
          <a:lstStyle/>
          <a:p>
            <a:pPr marL="68580" indent="0" algn="l">
              <a:buNone/>
            </a:pPr>
            <a:r>
              <a:rPr lang="pt-BR" sz="2000" dirty="0"/>
              <a:t>Muito obrigado Senhor!</a:t>
            </a:r>
          </a:p>
          <a:p>
            <a:pPr marL="68580" indent="0" algn="l">
              <a:buNone/>
            </a:pPr>
            <a:r>
              <a:rPr lang="pt-BR" sz="2000" dirty="0"/>
              <a:t>Porque eu posso ver meu amor.</a:t>
            </a:r>
          </a:p>
          <a:p>
            <a:pPr marL="68580" indent="0" algn="l">
              <a:buNone/>
            </a:pPr>
            <a:r>
              <a:rPr lang="pt-BR" sz="2000" dirty="0"/>
              <a:t>Mas diante da minha visão</a:t>
            </a:r>
          </a:p>
          <a:p>
            <a:pPr marL="68580" indent="0" algn="l">
              <a:buNone/>
            </a:pPr>
            <a:r>
              <a:rPr lang="pt-BR" sz="2000" dirty="0"/>
              <a:t>Eu detecto cegos guiando na escuridão</a:t>
            </a:r>
          </a:p>
          <a:p>
            <a:pPr marL="68580" indent="0" algn="l">
              <a:buNone/>
            </a:pPr>
            <a:r>
              <a:rPr lang="pt-BR" sz="2000" dirty="0"/>
              <a:t>Que tropeçam na multidão</a:t>
            </a:r>
          </a:p>
          <a:p>
            <a:pPr marL="68580" indent="0" algn="l">
              <a:buNone/>
            </a:pPr>
            <a:r>
              <a:rPr lang="pt-BR" sz="2000" dirty="0"/>
              <a:t>Que choram na solidão.</a:t>
            </a:r>
          </a:p>
          <a:p>
            <a:pPr marL="68580" indent="0" algn="l">
              <a:buNone/>
            </a:pPr>
            <a:endParaRPr lang="pt-BR" sz="2000" dirty="0"/>
          </a:p>
          <a:p>
            <a:pPr marL="68580" indent="0" algn="l">
              <a:buNone/>
            </a:pPr>
            <a:r>
              <a:rPr lang="pt-BR" sz="2000" dirty="0"/>
              <a:t>Por eles eu oro e a ti imploro comiseração</a:t>
            </a:r>
          </a:p>
          <a:p>
            <a:pPr marL="68580" indent="0" algn="l">
              <a:buNone/>
            </a:pPr>
            <a:r>
              <a:rPr lang="pt-BR" sz="2000" dirty="0"/>
              <a:t>Porque eu sei que depois desta lida, na outra vida, eles também enxergarão!</a:t>
            </a:r>
          </a:p>
        </p:txBody>
      </p:sp>
    </p:spTree>
    <p:extLst>
      <p:ext uri="{BB962C8B-B14F-4D97-AF65-F5344CB8AC3E}">
        <p14:creationId xmlns:p14="http://schemas.microsoft.com/office/powerpoint/2010/main" val="198628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27584" y="764705"/>
            <a:ext cx="7416824" cy="5616624"/>
          </a:xfrm>
        </p:spPr>
        <p:txBody>
          <a:bodyPr>
            <a:normAutofit/>
          </a:bodyPr>
          <a:lstStyle/>
          <a:p>
            <a:pPr marL="68580" indent="0" algn="l">
              <a:buNone/>
            </a:pPr>
            <a:r>
              <a:rPr lang="pt-BR" sz="2000" dirty="0"/>
              <a:t>Muito obrigado, Senhor!</a:t>
            </a:r>
          </a:p>
          <a:p>
            <a:pPr marL="68580" indent="0" algn="l">
              <a:buNone/>
            </a:pPr>
            <a:r>
              <a:rPr lang="pt-BR" sz="2000" dirty="0"/>
              <a:t>Pelos ouvidos meus que me foram dados por Deus.</a:t>
            </a:r>
          </a:p>
          <a:p>
            <a:pPr marL="68580" indent="0" algn="l">
              <a:buNone/>
            </a:pPr>
            <a:r>
              <a:rPr lang="pt-BR" sz="2000" dirty="0"/>
              <a:t>Ouvidos que ouvem o tamborilar da chuva no telheiro</a:t>
            </a:r>
          </a:p>
          <a:p>
            <a:pPr marL="68580" indent="0" algn="l">
              <a:buNone/>
            </a:pPr>
            <a:r>
              <a:rPr lang="pt-BR" sz="2000" dirty="0"/>
              <a:t>A melodia do vento nos ramos do olmeiro</a:t>
            </a:r>
          </a:p>
          <a:p>
            <a:pPr marL="68580" indent="0" algn="l">
              <a:buNone/>
            </a:pPr>
            <a:r>
              <a:rPr lang="pt-BR" sz="2000" dirty="0"/>
              <a:t>As lágrimas que vertem os olhos do mundo inteiro!</a:t>
            </a:r>
          </a:p>
        </p:txBody>
      </p:sp>
    </p:spTree>
    <p:extLst>
      <p:ext uri="{BB962C8B-B14F-4D97-AF65-F5344CB8AC3E}">
        <p14:creationId xmlns:p14="http://schemas.microsoft.com/office/powerpoint/2010/main" val="649785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27584" y="764705"/>
            <a:ext cx="7416824" cy="5616624"/>
          </a:xfrm>
        </p:spPr>
        <p:txBody>
          <a:bodyPr>
            <a:normAutofit/>
          </a:bodyPr>
          <a:lstStyle/>
          <a:p>
            <a:pPr marL="68580" indent="0" algn="l">
              <a:buNone/>
            </a:pPr>
            <a:r>
              <a:rPr lang="pt-BR" sz="2000" dirty="0"/>
              <a:t>Ouvidos que ouvem a música do povo que desce do morro na praça a cantar.</a:t>
            </a:r>
          </a:p>
          <a:p>
            <a:pPr marL="68580" indent="0" algn="l">
              <a:buNone/>
            </a:pPr>
            <a:r>
              <a:rPr lang="pt-BR" sz="2000" dirty="0"/>
              <a:t>A melodia dos imortais, que se houve uma vez e ninguém a esquece nunca mais!</a:t>
            </a:r>
          </a:p>
          <a:p>
            <a:pPr marL="68580" indent="0" algn="l">
              <a:buNone/>
            </a:pPr>
            <a:r>
              <a:rPr lang="pt-BR" sz="2000" dirty="0"/>
              <a:t>A voz melodiosa, canora, melancólica do boiadeiro.</a:t>
            </a:r>
          </a:p>
          <a:p>
            <a:pPr marL="68580" indent="0" algn="l">
              <a:buNone/>
            </a:pPr>
            <a:r>
              <a:rPr lang="pt-BR" sz="2000" dirty="0"/>
              <a:t>E a dor que geme e que chora no coração do mundo inteiro!</a:t>
            </a:r>
          </a:p>
          <a:p>
            <a:pPr marL="68580" indent="0" algn="l">
              <a:buNone/>
            </a:pPr>
            <a:endParaRPr lang="pt-BR" sz="2000" dirty="0"/>
          </a:p>
          <a:p>
            <a:pPr marL="68580" indent="0" algn="l">
              <a:buNone/>
            </a:pPr>
            <a:r>
              <a:rPr lang="pt-BR" sz="2000" dirty="0"/>
              <a:t>Pela minha alegria de ouvir, pelos surdos, eu te quero pedir</a:t>
            </a:r>
          </a:p>
          <a:p>
            <a:pPr marL="68580" indent="0" algn="l">
              <a:buNone/>
            </a:pPr>
            <a:r>
              <a:rPr lang="pt-BR" sz="2000" dirty="0"/>
              <a:t>Porque eu sei</a:t>
            </a:r>
          </a:p>
          <a:p>
            <a:pPr marL="68580" indent="0" algn="l">
              <a:buNone/>
            </a:pPr>
            <a:r>
              <a:rPr lang="pt-BR" sz="2000" dirty="0"/>
              <a:t>Que depois desta dor, no teu reino de amor, voltarão a sentir!</a:t>
            </a:r>
          </a:p>
        </p:txBody>
      </p:sp>
    </p:spTree>
    <p:extLst>
      <p:ext uri="{BB962C8B-B14F-4D97-AF65-F5344CB8AC3E}">
        <p14:creationId xmlns:p14="http://schemas.microsoft.com/office/powerpoint/2010/main" val="67874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27584" y="764705"/>
            <a:ext cx="7416824" cy="5616624"/>
          </a:xfrm>
        </p:spPr>
        <p:txBody>
          <a:bodyPr>
            <a:normAutofit/>
          </a:bodyPr>
          <a:lstStyle/>
          <a:p>
            <a:pPr marL="68580" indent="0" algn="l">
              <a:buNone/>
            </a:pPr>
            <a:r>
              <a:rPr lang="pt-BR" sz="2000" dirty="0"/>
              <a:t>Obrigado pela minha voz</a:t>
            </a:r>
          </a:p>
          <a:p>
            <a:pPr marL="68580" indent="0" algn="l">
              <a:buNone/>
            </a:pPr>
            <a:r>
              <a:rPr lang="pt-BR" sz="2000" dirty="0"/>
              <a:t>Mas também pela sua voz</a:t>
            </a:r>
          </a:p>
          <a:p>
            <a:pPr marL="68580" indent="0" algn="l">
              <a:buNone/>
            </a:pPr>
            <a:r>
              <a:rPr lang="pt-BR" sz="2000" dirty="0"/>
              <a:t>Pela voz que canta</a:t>
            </a:r>
          </a:p>
          <a:p>
            <a:pPr marL="68580" indent="0" algn="l">
              <a:buNone/>
            </a:pPr>
            <a:r>
              <a:rPr lang="pt-BR" sz="2000" dirty="0"/>
              <a:t>Que ama, que ensina, que alfabetiza,</a:t>
            </a:r>
          </a:p>
          <a:p>
            <a:pPr marL="68580" indent="0" algn="l">
              <a:buNone/>
            </a:pPr>
            <a:r>
              <a:rPr lang="pt-BR" sz="2000" dirty="0"/>
              <a:t>Que trauteia uma canção</a:t>
            </a:r>
          </a:p>
          <a:p>
            <a:pPr marL="68580" indent="0" algn="l">
              <a:buNone/>
            </a:pPr>
            <a:r>
              <a:rPr lang="pt-BR" sz="2000" dirty="0"/>
              <a:t>E que o Teu nome profere com sentida emoção!</a:t>
            </a:r>
          </a:p>
          <a:p>
            <a:pPr marL="68580" indent="0" algn="l">
              <a:buNone/>
            </a:pPr>
            <a:endParaRPr lang="pt-BR" sz="2000" dirty="0"/>
          </a:p>
          <a:p>
            <a:pPr marL="68580" indent="0" algn="l">
              <a:buNone/>
            </a:pPr>
            <a:r>
              <a:rPr lang="pt-BR" sz="2000" dirty="0"/>
              <a:t>Diante da minha melodia</a:t>
            </a:r>
          </a:p>
          <a:p>
            <a:pPr marL="68580" indent="0" algn="l">
              <a:buNone/>
            </a:pPr>
            <a:r>
              <a:rPr lang="pt-BR" sz="2000" dirty="0"/>
              <a:t>Eu quero rogar pelos que sofrem de afazia.</a:t>
            </a:r>
          </a:p>
          <a:p>
            <a:pPr marL="68580" indent="0" algn="l">
              <a:buNone/>
            </a:pPr>
            <a:r>
              <a:rPr lang="pt-BR" sz="2000" dirty="0"/>
              <a:t>Eles não cantam de noite, eles não falam de dia.</a:t>
            </a:r>
          </a:p>
          <a:p>
            <a:pPr marL="68580" indent="0" algn="l">
              <a:buNone/>
            </a:pPr>
            <a:r>
              <a:rPr lang="pt-BR" sz="2000" dirty="0"/>
              <a:t>Oro por eles</a:t>
            </a:r>
          </a:p>
          <a:p>
            <a:pPr marL="68580" indent="0" algn="l">
              <a:buNone/>
            </a:pPr>
            <a:r>
              <a:rPr lang="pt-BR" sz="2000" dirty="0"/>
              <a:t>Porque eu sei, que depois desta prova, na vida nova</a:t>
            </a:r>
          </a:p>
          <a:p>
            <a:pPr marL="68580" indent="0" algn="l">
              <a:buNone/>
            </a:pPr>
            <a:r>
              <a:rPr lang="pt-BR" sz="2000" dirty="0"/>
              <a:t>Eles cantarão!</a:t>
            </a:r>
          </a:p>
        </p:txBody>
      </p:sp>
    </p:spTree>
    <p:extLst>
      <p:ext uri="{BB962C8B-B14F-4D97-AF65-F5344CB8AC3E}">
        <p14:creationId xmlns:p14="http://schemas.microsoft.com/office/powerpoint/2010/main" val="1456339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27584" y="764705"/>
            <a:ext cx="7416824" cy="5616624"/>
          </a:xfrm>
        </p:spPr>
        <p:txBody>
          <a:bodyPr>
            <a:normAutofit/>
          </a:bodyPr>
          <a:lstStyle/>
          <a:p>
            <a:pPr marL="68580" indent="0" algn="l">
              <a:buNone/>
            </a:pPr>
            <a:r>
              <a:rPr lang="pt-BR" sz="2000" dirty="0"/>
              <a:t>Obrigado, Senhor!</a:t>
            </a:r>
          </a:p>
          <a:p>
            <a:pPr marL="68580" indent="0" algn="l">
              <a:buNone/>
            </a:pPr>
            <a:r>
              <a:rPr lang="pt-BR" sz="2000" dirty="0"/>
              <a:t>Pelas minhas mãos</a:t>
            </a:r>
          </a:p>
          <a:p>
            <a:pPr marL="68580" indent="0" algn="l">
              <a:buNone/>
            </a:pPr>
            <a:r>
              <a:rPr lang="pt-BR" sz="2000" dirty="0"/>
              <a:t>Mas também pelas mãos que aram</a:t>
            </a:r>
          </a:p>
          <a:p>
            <a:pPr marL="68580" indent="0" algn="l">
              <a:buNone/>
            </a:pPr>
            <a:r>
              <a:rPr lang="pt-BR" sz="2000" dirty="0"/>
              <a:t>Que semeiam, que agasalham.</a:t>
            </a:r>
          </a:p>
          <a:p>
            <a:pPr marL="68580" indent="0" algn="l">
              <a:buNone/>
            </a:pPr>
            <a:r>
              <a:rPr lang="pt-BR" sz="2000" dirty="0"/>
              <a:t>Mãos de ternura que libertam da amargura</a:t>
            </a:r>
          </a:p>
          <a:p>
            <a:pPr marL="68580" indent="0" algn="l">
              <a:buNone/>
            </a:pPr>
            <a:r>
              <a:rPr lang="pt-BR" sz="2000" dirty="0"/>
              <a:t>Mãos que apertam mãos</a:t>
            </a:r>
          </a:p>
          <a:p>
            <a:pPr marL="68580" indent="0" algn="l">
              <a:buNone/>
            </a:pPr>
            <a:r>
              <a:rPr lang="pt-BR" sz="2000" dirty="0"/>
              <a:t>De caridade, de solidariedade</a:t>
            </a:r>
          </a:p>
          <a:p>
            <a:pPr marL="68580" indent="0" algn="l">
              <a:buNone/>
            </a:pPr>
            <a:r>
              <a:rPr lang="pt-BR" sz="2000" dirty="0"/>
              <a:t>Mãos dos adeuses</a:t>
            </a:r>
          </a:p>
          <a:p>
            <a:pPr marL="68580" indent="0" algn="l">
              <a:buNone/>
            </a:pPr>
            <a:r>
              <a:rPr lang="pt-BR" sz="2000" dirty="0"/>
              <a:t>Que ficam feridas</a:t>
            </a:r>
          </a:p>
          <a:p>
            <a:pPr marL="68580" indent="0" algn="l">
              <a:buNone/>
            </a:pPr>
            <a:r>
              <a:rPr lang="pt-BR" sz="2000" dirty="0"/>
              <a:t>Que enxugam lágrimas e dores sofridas!</a:t>
            </a:r>
          </a:p>
        </p:txBody>
      </p:sp>
    </p:spTree>
    <p:extLst>
      <p:ext uri="{BB962C8B-B14F-4D97-AF65-F5344CB8AC3E}">
        <p14:creationId xmlns:p14="http://schemas.microsoft.com/office/powerpoint/2010/main" val="1692786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27584" y="764705"/>
            <a:ext cx="7416824" cy="5616624"/>
          </a:xfrm>
        </p:spPr>
        <p:txBody>
          <a:bodyPr>
            <a:normAutofit/>
          </a:bodyPr>
          <a:lstStyle/>
          <a:p>
            <a:pPr marL="68580" indent="0" algn="l">
              <a:buNone/>
            </a:pPr>
            <a:r>
              <a:rPr lang="pt-BR" sz="2000" dirty="0"/>
              <a:t>Pelas mãos de sinfonias, de poesias, de cirurgias, de psicografias!</a:t>
            </a:r>
          </a:p>
          <a:p>
            <a:pPr marL="68580" indent="0" algn="l">
              <a:buNone/>
            </a:pPr>
            <a:r>
              <a:rPr lang="pt-BR" sz="2000" dirty="0"/>
              <a:t>Pelas mãos que atendem a velhice</a:t>
            </a:r>
          </a:p>
          <a:p>
            <a:pPr marL="68580" indent="0" algn="l">
              <a:buNone/>
            </a:pPr>
            <a:r>
              <a:rPr lang="pt-BR" sz="2000" dirty="0"/>
              <a:t>A dor</a:t>
            </a:r>
          </a:p>
          <a:p>
            <a:pPr marL="68580" indent="0" algn="l">
              <a:buNone/>
            </a:pPr>
            <a:r>
              <a:rPr lang="pt-BR" sz="2000" dirty="0"/>
              <a:t>O desamor!</a:t>
            </a:r>
          </a:p>
          <a:p>
            <a:pPr marL="68580" indent="0" algn="l">
              <a:buNone/>
            </a:pPr>
            <a:r>
              <a:rPr lang="pt-BR" sz="2000" dirty="0"/>
              <a:t>Pelas mãos que no seio embalam o corpo de um filho alheio sem receio!</a:t>
            </a:r>
          </a:p>
          <a:p>
            <a:pPr marL="68580" indent="0" algn="l">
              <a:buNone/>
            </a:pPr>
            <a:r>
              <a:rPr lang="pt-BR" sz="2000" dirty="0"/>
              <a:t>E pelos pés que me levam a andar, sem reclamar!</a:t>
            </a:r>
          </a:p>
        </p:txBody>
      </p:sp>
    </p:spTree>
    <p:extLst>
      <p:ext uri="{BB962C8B-B14F-4D97-AF65-F5344CB8AC3E}">
        <p14:creationId xmlns:p14="http://schemas.microsoft.com/office/powerpoint/2010/main" val="1549495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27584" y="764705"/>
            <a:ext cx="7416824" cy="5616624"/>
          </a:xfrm>
        </p:spPr>
        <p:txBody>
          <a:bodyPr>
            <a:normAutofit/>
          </a:bodyPr>
          <a:lstStyle/>
          <a:p>
            <a:pPr marL="68580" indent="0" algn="l">
              <a:buNone/>
            </a:pPr>
            <a:r>
              <a:rPr lang="pt-BR" sz="2000" dirty="0"/>
              <a:t>Obrigado, Senhor!</a:t>
            </a:r>
          </a:p>
          <a:p>
            <a:pPr marL="68580" indent="0" algn="l">
              <a:buNone/>
            </a:pPr>
            <a:r>
              <a:rPr lang="pt-BR" sz="2000" dirty="0"/>
              <a:t>Porque me posso movimentar.</a:t>
            </a:r>
          </a:p>
          <a:p>
            <a:pPr marL="68580" indent="0" algn="l">
              <a:buNone/>
            </a:pPr>
            <a:r>
              <a:rPr lang="pt-BR" sz="2000" dirty="0"/>
              <a:t>Diante do meu corpo perfeito</a:t>
            </a:r>
          </a:p>
          <a:p>
            <a:pPr marL="68580" indent="0" algn="l">
              <a:buNone/>
            </a:pPr>
            <a:r>
              <a:rPr lang="pt-BR" sz="2000" dirty="0"/>
              <a:t>Eu te quero rogar</a:t>
            </a:r>
          </a:p>
          <a:p>
            <a:pPr marL="68580" indent="0" algn="l">
              <a:buNone/>
            </a:pPr>
            <a:r>
              <a:rPr lang="pt-BR" sz="2000" dirty="0"/>
              <a:t>Porque eu vejo na Terra</a:t>
            </a:r>
          </a:p>
          <a:p>
            <a:pPr marL="68580" indent="0" algn="l">
              <a:buNone/>
            </a:pPr>
            <a:r>
              <a:rPr lang="pt-BR" sz="2000" dirty="0"/>
              <a:t>Aleijados, amputados, decepados, paralisados, que se não podem movimentar.</a:t>
            </a:r>
          </a:p>
          <a:p>
            <a:pPr marL="68580" indent="0" algn="l">
              <a:buNone/>
            </a:pPr>
            <a:endParaRPr lang="pt-BR" sz="2000" dirty="0"/>
          </a:p>
          <a:p>
            <a:pPr marL="68580" indent="0" algn="l">
              <a:buNone/>
            </a:pPr>
            <a:r>
              <a:rPr lang="pt-BR" sz="2000" dirty="0"/>
              <a:t>Eu oro por eles</a:t>
            </a:r>
          </a:p>
          <a:p>
            <a:pPr marL="68580" indent="0" algn="l">
              <a:buNone/>
            </a:pPr>
            <a:r>
              <a:rPr lang="pt-BR" sz="2000" dirty="0"/>
              <a:t>Porque eu sei, que depois desta expiação</a:t>
            </a:r>
          </a:p>
          <a:p>
            <a:pPr marL="68580" indent="0" algn="l">
              <a:buNone/>
            </a:pPr>
            <a:r>
              <a:rPr lang="pt-BR" sz="2000" dirty="0"/>
              <a:t>Na outra reencarnação</a:t>
            </a:r>
          </a:p>
          <a:p>
            <a:pPr marL="68580" indent="0" algn="l">
              <a:buNone/>
            </a:pPr>
            <a:r>
              <a:rPr lang="pt-BR" sz="2000" dirty="0"/>
              <a:t>Eles também bailarão!</a:t>
            </a:r>
          </a:p>
        </p:txBody>
      </p:sp>
    </p:spTree>
    <p:extLst>
      <p:ext uri="{BB962C8B-B14F-4D97-AF65-F5344CB8AC3E}">
        <p14:creationId xmlns:p14="http://schemas.microsoft.com/office/powerpoint/2010/main" val="156089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Fontes de infelicidade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São fonte de infelicidade:</a:t>
            </a:r>
          </a:p>
          <a:p>
            <a:pPr lvl="1"/>
            <a:r>
              <a:rPr lang="pt-BR" dirty="0"/>
              <a:t>Materialismo e as paixões;</a:t>
            </a:r>
          </a:p>
          <a:p>
            <a:pPr lvl="1"/>
            <a:r>
              <a:rPr lang="pt-BR" dirty="0"/>
              <a:t>Perda de pessoas amadas;</a:t>
            </a:r>
          </a:p>
          <a:p>
            <a:pPr lvl="1"/>
            <a:r>
              <a:rPr lang="pt-BR" dirty="0"/>
              <a:t>Uniões antipáticas;</a:t>
            </a:r>
          </a:p>
          <a:p>
            <a:pPr lvl="1"/>
            <a:r>
              <a:rPr lang="pt-BR" dirty="0"/>
              <a:t>Temor da morte;</a:t>
            </a:r>
          </a:p>
          <a:p>
            <a:pPr lvl="1"/>
            <a:r>
              <a:rPr lang="pt-BR" dirty="0"/>
              <a:t>Desgosto da vida;</a:t>
            </a:r>
          </a:p>
          <a:p>
            <a:pPr lvl="1"/>
            <a:r>
              <a:rPr lang="pt-BR" dirty="0"/>
              <a:t>Vaidade, ambição e cobiça.</a:t>
            </a:r>
          </a:p>
          <a:p>
            <a:r>
              <a:rPr lang="pt-BR" dirty="0"/>
              <a:t>“De ordinário, o homem só é infeliz pela importância que liga às coisas deste mundo.”</a:t>
            </a:r>
          </a:p>
          <a:p>
            <a:pPr lvl="4"/>
            <a:r>
              <a:rPr lang="pt-BR" dirty="0"/>
              <a:t>(ALLAN KARDEC. </a:t>
            </a:r>
            <a:r>
              <a:rPr lang="pt-BR" i="1" dirty="0"/>
              <a:t>O Livro dos Espíritos</a:t>
            </a:r>
            <a:r>
              <a:rPr lang="pt-BR" dirty="0"/>
              <a:t>, </a:t>
            </a:r>
            <a:r>
              <a:rPr lang="pt-BR" dirty="0" err="1"/>
              <a:t>perg</a:t>
            </a:r>
            <a:r>
              <a:rPr lang="pt-BR" dirty="0"/>
              <a:t>. 933)</a:t>
            </a:r>
          </a:p>
        </p:txBody>
      </p:sp>
    </p:spTree>
    <p:extLst>
      <p:ext uri="{BB962C8B-B14F-4D97-AF65-F5344CB8AC3E}">
        <p14:creationId xmlns:p14="http://schemas.microsoft.com/office/powerpoint/2010/main" val="131520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27584" y="764705"/>
            <a:ext cx="7416824" cy="5616624"/>
          </a:xfrm>
        </p:spPr>
        <p:txBody>
          <a:bodyPr>
            <a:normAutofit/>
          </a:bodyPr>
          <a:lstStyle/>
          <a:p>
            <a:pPr marL="68580" indent="0" algn="l">
              <a:buNone/>
            </a:pPr>
            <a:r>
              <a:rPr lang="pt-BR" sz="2000" dirty="0"/>
              <a:t>Obrigado, por fim, pelo meu Lar.</a:t>
            </a:r>
          </a:p>
          <a:p>
            <a:pPr marL="68580" indent="0" algn="l">
              <a:buNone/>
            </a:pPr>
            <a:r>
              <a:rPr lang="pt-BR" sz="2000" dirty="0"/>
              <a:t>É tão maravilhoso ter um lar!</a:t>
            </a:r>
          </a:p>
          <a:p>
            <a:pPr marL="68580" indent="0" algn="l">
              <a:buNone/>
            </a:pPr>
            <a:r>
              <a:rPr lang="pt-BR" sz="2000" dirty="0"/>
              <a:t>Não é importante se este Lar é uma mansão, se é uma favela, uma tapera, um ninho, um </a:t>
            </a:r>
            <a:r>
              <a:rPr lang="pt-BR" sz="2000" dirty="0" err="1"/>
              <a:t>grabato</a:t>
            </a:r>
            <a:r>
              <a:rPr lang="pt-BR" sz="2000" dirty="0"/>
              <a:t> de dor, um bangalô, uma casa do caminho ou seja lá o que for.</a:t>
            </a:r>
          </a:p>
          <a:p>
            <a:pPr marL="68580" indent="0" algn="l">
              <a:buNone/>
            </a:pPr>
            <a:endParaRPr lang="pt-BR" sz="2000" dirty="0"/>
          </a:p>
          <a:p>
            <a:pPr marL="68580" indent="0" algn="l">
              <a:buNone/>
            </a:pPr>
            <a:r>
              <a:rPr lang="pt-BR" sz="2000" dirty="0"/>
              <a:t>Que dentro dele, exista a figura</a:t>
            </a:r>
          </a:p>
          <a:p>
            <a:pPr marL="68580" indent="0" algn="l">
              <a:buNone/>
            </a:pPr>
            <a:r>
              <a:rPr lang="pt-BR" sz="2000" dirty="0"/>
              <a:t>do amor de mãe, ou de pai</a:t>
            </a:r>
          </a:p>
          <a:p>
            <a:pPr marL="68580" indent="0" algn="l">
              <a:buNone/>
            </a:pPr>
            <a:r>
              <a:rPr lang="pt-BR" sz="2000" dirty="0"/>
              <a:t>De mulher ou de marido</a:t>
            </a:r>
          </a:p>
          <a:p>
            <a:pPr marL="68580" indent="0" algn="l">
              <a:buNone/>
            </a:pPr>
            <a:r>
              <a:rPr lang="pt-BR" sz="2000" dirty="0"/>
              <a:t>De filho ou de irmão</a:t>
            </a:r>
          </a:p>
          <a:p>
            <a:pPr marL="68580" indent="0" algn="l">
              <a:buNone/>
            </a:pPr>
            <a:r>
              <a:rPr lang="pt-BR" sz="2000" dirty="0"/>
              <a:t>A presença de um amigo</a:t>
            </a:r>
          </a:p>
          <a:p>
            <a:pPr marL="68580" indent="0" algn="l">
              <a:buNone/>
            </a:pPr>
            <a:r>
              <a:rPr lang="pt-BR" sz="2000" dirty="0"/>
              <a:t>A companhia de um cão</a:t>
            </a:r>
          </a:p>
          <a:p>
            <a:pPr marL="68580" indent="0" algn="l">
              <a:buNone/>
            </a:pPr>
            <a:r>
              <a:rPr lang="pt-BR" sz="2000" dirty="0"/>
              <a:t>Alguém que nos dê a mão!</a:t>
            </a:r>
          </a:p>
        </p:txBody>
      </p:sp>
    </p:spTree>
    <p:extLst>
      <p:ext uri="{BB962C8B-B14F-4D97-AF65-F5344CB8AC3E}">
        <p14:creationId xmlns:p14="http://schemas.microsoft.com/office/powerpoint/2010/main" val="657103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27584" y="764705"/>
            <a:ext cx="7416824" cy="5616624"/>
          </a:xfrm>
        </p:spPr>
        <p:txBody>
          <a:bodyPr>
            <a:normAutofit/>
          </a:bodyPr>
          <a:lstStyle/>
          <a:p>
            <a:pPr marL="68580" indent="0" algn="l">
              <a:buNone/>
            </a:pPr>
            <a:r>
              <a:rPr lang="pt-BR" sz="2000" dirty="0"/>
              <a:t>Mas se eu a ninguém tiver para me amar</a:t>
            </a:r>
          </a:p>
          <a:p>
            <a:pPr marL="68580" indent="0" algn="l">
              <a:buNone/>
            </a:pPr>
            <a:r>
              <a:rPr lang="pt-BR" sz="2000" dirty="0"/>
              <a:t>Nem um teto para me agasalhar,</a:t>
            </a:r>
          </a:p>
          <a:p>
            <a:pPr marL="68580" indent="0" algn="l">
              <a:buNone/>
            </a:pPr>
            <a:r>
              <a:rPr lang="pt-BR" sz="2000" dirty="0"/>
              <a:t>Nem uma cama para me deitar</a:t>
            </a:r>
          </a:p>
          <a:p>
            <a:pPr marL="68580" indent="0" algn="l">
              <a:buNone/>
            </a:pPr>
            <a:r>
              <a:rPr lang="pt-BR" sz="2000" dirty="0"/>
              <a:t>Nem aí reclamarei.</a:t>
            </a:r>
          </a:p>
          <a:p>
            <a:pPr marL="68580" indent="0" algn="l">
              <a:buNone/>
            </a:pPr>
            <a:r>
              <a:rPr lang="pt-BR" sz="2000" dirty="0"/>
              <a:t>Pelo contrário, eu te direi</a:t>
            </a:r>
          </a:p>
          <a:p>
            <a:pPr marL="68580" indent="0" algn="l">
              <a:buNone/>
            </a:pPr>
            <a:endParaRPr lang="pt-BR" sz="2000" dirty="0"/>
          </a:p>
          <a:p>
            <a:pPr marL="68580" indent="0" algn="l">
              <a:buNone/>
            </a:pPr>
            <a:r>
              <a:rPr lang="pt-BR" sz="2000" dirty="0"/>
              <a:t>Obrigado, Senhor!</a:t>
            </a:r>
          </a:p>
          <a:p>
            <a:pPr marL="68580" indent="0" algn="l">
              <a:buNone/>
            </a:pPr>
            <a:r>
              <a:rPr lang="pt-BR" sz="2000" dirty="0"/>
              <a:t>Porque eu nasci!</a:t>
            </a:r>
          </a:p>
          <a:p>
            <a:pPr marL="68580" indent="0" algn="l">
              <a:buNone/>
            </a:pPr>
            <a:r>
              <a:rPr lang="pt-BR" sz="2000" dirty="0"/>
              <a:t>Obrigado porque creio em ti</a:t>
            </a:r>
          </a:p>
          <a:p>
            <a:pPr marL="68580" indent="0" algn="l">
              <a:buNone/>
            </a:pPr>
            <a:r>
              <a:rPr lang="pt-BR" sz="2000" dirty="0"/>
              <a:t>Pelo teu amor obrigado, Senhor!</a:t>
            </a:r>
          </a:p>
        </p:txBody>
      </p:sp>
    </p:spTree>
    <p:extLst>
      <p:ext uri="{BB962C8B-B14F-4D97-AF65-F5344CB8AC3E}">
        <p14:creationId xmlns:p14="http://schemas.microsoft.com/office/powerpoint/2010/main" val="1386510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Chico Xavier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pt-BR" sz="1800" dirty="0"/>
              <a:t>Uns queriam um emprego melhor; outros, um emprego...</a:t>
            </a:r>
          </a:p>
          <a:p>
            <a:pPr marL="68580" indent="0">
              <a:buNone/>
            </a:pPr>
            <a:r>
              <a:rPr lang="pt-BR" sz="1800" dirty="0"/>
              <a:t>Uns queriam uma refeição mais farta; outros, apenas uma refeição...</a:t>
            </a:r>
          </a:p>
          <a:p>
            <a:pPr marL="68580" indent="0">
              <a:buNone/>
            </a:pPr>
            <a:r>
              <a:rPr lang="pt-BR" sz="1800" dirty="0"/>
              <a:t>Uns queriam uma vida mais amena; outros, apenas viver...</a:t>
            </a:r>
          </a:p>
          <a:p>
            <a:pPr marL="68580" indent="0">
              <a:buNone/>
            </a:pPr>
            <a:r>
              <a:rPr lang="pt-BR" sz="1800" dirty="0"/>
              <a:t>Uns queriam ter pais mais esclarecidos; outros, apenas ter pais...</a:t>
            </a:r>
          </a:p>
          <a:p>
            <a:pPr marL="68580" indent="0">
              <a:buNone/>
            </a:pPr>
            <a:r>
              <a:rPr lang="pt-BR" sz="1800" dirty="0"/>
              <a:t>Uns queriam ter olhos claros; outros, apenas enxergar...</a:t>
            </a:r>
          </a:p>
          <a:p>
            <a:pPr marL="68580" indent="0">
              <a:buNone/>
            </a:pPr>
            <a:r>
              <a:rPr lang="pt-BR" sz="1800" dirty="0"/>
              <a:t>Uns queriam ter voz bonita; outros apenas falar...</a:t>
            </a:r>
          </a:p>
          <a:p>
            <a:pPr marL="68580" indent="0">
              <a:buNone/>
            </a:pPr>
            <a:r>
              <a:rPr lang="pt-BR" sz="1800" dirty="0"/>
              <a:t>Uns queriam o silêncio; outros, ouvir...</a:t>
            </a:r>
          </a:p>
          <a:p>
            <a:pPr marL="68580" indent="0">
              <a:buNone/>
            </a:pPr>
            <a:r>
              <a:rPr lang="pt-BR" sz="1800" dirty="0"/>
              <a:t>Uns queriam um sapato novo; outros, ter pés...</a:t>
            </a:r>
          </a:p>
          <a:p>
            <a:pPr marL="68580" indent="0">
              <a:buNone/>
            </a:pPr>
            <a:r>
              <a:rPr lang="pt-BR" sz="1800" dirty="0"/>
              <a:t>Uns queriam um carro; outros, andar...</a:t>
            </a:r>
          </a:p>
          <a:p>
            <a:pPr marL="68580" indent="0">
              <a:buNone/>
            </a:pPr>
            <a:r>
              <a:rPr lang="pt-BR" sz="1800" dirty="0"/>
              <a:t>Uns queriam o supérfluo... Outros, apenas o necessário...</a:t>
            </a:r>
          </a:p>
        </p:txBody>
      </p:sp>
    </p:spTree>
    <p:extLst>
      <p:ext uri="{BB962C8B-B14F-4D97-AF65-F5344CB8AC3E}">
        <p14:creationId xmlns:p14="http://schemas.microsoft.com/office/powerpoint/2010/main" val="442982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homem e a felicidade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i="1" dirty="0"/>
              <a:t>Por que são mais numerosas, na sociedade, as classes sofredoras do que as felizes?</a:t>
            </a:r>
          </a:p>
          <a:p>
            <a:pPr lvl="1"/>
            <a:r>
              <a:rPr lang="pt-BR" dirty="0"/>
              <a:t>‘</a:t>
            </a:r>
            <a:r>
              <a:rPr lang="pt-BR" b="1" dirty="0"/>
              <a:t>Nenhuma é perfeitamente feliz</a:t>
            </a:r>
            <a:r>
              <a:rPr lang="pt-BR" dirty="0"/>
              <a:t> e o que julgais ser a felicidade muitas vezes oculta pungentes aflições. O sofrimento está por toda parte. Entretanto, para responder ao teu pensamento, direi que as classes a que chamas sofredoras são mais numerosas, por ser a Terra lugar de expiação. Quando a houver </a:t>
            </a:r>
            <a:r>
              <a:rPr lang="pt-BR" b="1" dirty="0"/>
              <a:t>transformado em morada do bem</a:t>
            </a:r>
            <a:r>
              <a:rPr lang="pt-BR" dirty="0"/>
              <a:t> e de Espíritos bons, o homem deixará de ser infeliz aí e ela lhe será o paraíso terrestre’.”</a:t>
            </a:r>
          </a:p>
          <a:p>
            <a:pPr lvl="4"/>
            <a:r>
              <a:rPr lang="pt-BR" dirty="0"/>
              <a:t>(ALLAN KARDEC. </a:t>
            </a:r>
            <a:r>
              <a:rPr lang="pt-BR" i="1" dirty="0"/>
              <a:t>O Livro dos Espíritos</a:t>
            </a:r>
            <a:r>
              <a:rPr lang="pt-BR" dirty="0"/>
              <a:t>, </a:t>
            </a:r>
            <a:r>
              <a:rPr lang="pt-BR" dirty="0" err="1"/>
              <a:t>perg</a:t>
            </a:r>
            <a:r>
              <a:rPr lang="pt-BR" dirty="0"/>
              <a:t>. 931)</a:t>
            </a:r>
          </a:p>
        </p:txBody>
      </p:sp>
    </p:spTree>
    <p:extLst>
      <p:ext uri="{BB962C8B-B14F-4D97-AF65-F5344CB8AC3E}">
        <p14:creationId xmlns:p14="http://schemas.microsoft.com/office/powerpoint/2010/main" val="389812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Felicidade relativa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i="1" dirty="0"/>
              <a:t>“Pode o homem gozar de completa </a:t>
            </a:r>
            <a:r>
              <a:rPr lang="pt-BR" i="1" dirty="0" err="1"/>
              <a:t>felicida-de</a:t>
            </a:r>
            <a:r>
              <a:rPr lang="pt-BR" i="1" dirty="0"/>
              <a:t> na Terra?</a:t>
            </a:r>
          </a:p>
          <a:p>
            <a:pPr marL="4064000" lvl="1" indent="-279400"/>
            <a:r>
              <a:rPr lang="pt-BR" dirty="0"/>
              <a:t>‘</a:t>
            </a:r>
            <a:r>
              <a:rPr lang="pt-BR" b="1" dirty="0"/>
              <a:t>Não</a:t>
            </a:r>
            <a:r>
              <a:rPr lang="pt-BR" dirty="0"/>
              <a:t>, por isso que a vida lhe foi dada como prova ou </a:t>
            </a:r>
            <a:r>
              <a:rPr lang="pt-BR" dirty="0" err="1"/>
              <a:t>expia-ção</a:t>
            </a:r>
            <a:r>
              <a:rPr lang="pt-BR" dirty="0"/>
              <a:t>. Dele, porém, depende a </a:t>
            </a:r>
            <a:r>
              <a:rPr lang="pt-BR" dirty="0" err="1"/>
              <a:t>suaviza-ção</a:t>
            </a:r>
            <a:r>
              <a:rPr lang="pt-BR" dirty="0"/>
              <a:t> de seus males e o ser tão feliz quanto possível na Terra’.”</a:t>
            </a:r>
          </a:p>
          <a:p>
            <a:pPr lvl="4"/>
            <a:r>
              <a:rPr lang="pt-BR" dirty="0"/>
              <a:t>(ALLAN KARDEC. </a:t>
            </a:r>
            <a:r>
              <a:rPr lang="pt-BR" i="1" dirty="0"/>
              <a:t>O Livro dos </a:t>
            </a:r>
            <a:br>
              <a:rPr lang="pt-BR" i="1" dirty="0"/>
            </a:br>
            <a:r>
              <a:rPr lang="pt-BR" i="1" dirty="0"/>
              <a:t>Espíritos</a:t>
            </a:r>
            <a:r>
              <a:rPr lang="pt-BR" dirty="0"/>
              <a:t>, p. 920)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57000" y="3412852"/>
            <a:ext cx="3242176" cy="2178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271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Felicidade deve ser uma meta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“Em tese geral pode afirmar-se que a felicidade é uma utopia a cuja conquista as gerações se lançam sucessivamente, sem jamais lograrem alcançá-la. [...]</a:t>
            </a:r>
          </a:p>
          <a:p>
            <a:pPr marL="3708400" indent="-279400"/>
            <a:r>
              <a:rPr lang="pt-BR" dirty="0"/>
              <a:t>Todavia, não deduzais das minhas palavras que a Terra esteja destinada para sempre a ser uma penitenciária. Não, </a:t>
            </a:r>
            <a:r>
              <a:rPr lang="pt-BR" dirty="0" err="1"/>
              <a:t>certa-mente</a:t>
            </a:r>
            <a:r>
              <a:rPr lang="pt-BR" dirty="0"/>
              <a:t>!”</a:t>
            </a:r>
          </a:p>
          <a:p>
            <a:pPr lvl="4"/>
            <a:r>
              <a:rPr lang="pt-BR" dirty="0"/>
              <a:t>(ALLAN KARDEC. </a:t>
            </a:r>
            <a:r>
              <a:rPr lang="pt-BR" i="1" dirty="0"/>
              <a:t>O Evangelho </a:t>
            </a:r>
            <a:br>
              <a:rPr lang="pt-BR" i="1" dirty="0"/>
            </a:br>
            <a:r>
              <a:rPr lang="pt-BR" i="1" dirty="0"/>
              <a:t>Segundo o Espiritismo</a:t>
            </a:r>
            <a:r>
              <a:rPr lang="pt-BR" dirty="0"/>
              <a:t>, cap. 5, </a:t>
            </a:r>
            <a:br>
              <a:rPr lang="pt-BR" dirty="0"/>
            </a:br>
            <a:r>
              <a:rPr lang="pt-BR" dirty="0"/>
              <a:t>item 20)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88" y="3933056"/>
            <a:ext cx="3172048" cy="2101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2673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ser feliz na Terra?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i="1" dirty="0"/>
              <a:t>“Concebe-se que o homem será feliz na Terra, quando a Humanidade estiver transformada. Mas, enquanto isso se não verifica, poderá conseguir uma felicidade relativa?</a:t>
            </a:r>
          </a:p>
          <a:p>
            <a:pPr lvl="1"/>
            <a:r>
              <a:rPr lang="pt-BR" dirty="0"/>
              <a:t>‘O homem é quase sempre o obreiro da sua própria infelicidade. </a:t>
            </a:r>
            <a:r>
              <a:rPr lang="pt-BR" b="1" dirty="0"/>
              <a:t>Praticando a lei de Deus</a:t>
            </a:r>
            <a:r>
              <a:rPr lang="pt-BR" dirty="0"/>
              <a:t>, a muitos males se forrará e proporcionará a si mesmo felicidade tão grande quanto o comporte a sua existência grosseira’.”</a:t>
            </a:r>
          </a:p>
          <a:p>
            <a:pPr lvl="4"/>
            <a:r>
              <a:rPr lang="pt-BR" dirty="0"/>
              <a:t>(ALLAN KARDEC. </a:t>
            </a:r>
            <a:r>
              <a:rPr lang="pt-BR" i="1" dirty="0"/>
              <a:t>O Livro dos Espíritos</a:t>
            </a:r>
            <a:r>
              <a:rPr lang="pt-BR" dirty="0"/>
              <a:t>, p. 921)</a:t>
            </a:r>
          </a:p>
          <a:p>
            <a:r>
              <a:rPr lang="pt-BR" dirty="0"/>
              <a:t>“... ‘ser feliz’ é a consequência natural de ‘ser bom’...”</a:t>
            </a:r>
          </a:p>
          <a:p>
            <a:pPr lvl="4"/>
            <a:r>
              <a:rPr lang="pt-BR" dirty="0"/>
              <a:t>(RODOLFO </a:t>
            </a:r>
            <a:r>
              <a:rPr lang="pt-BR" dirty="0" err="1"/>
              <a:t>CALLIGARIS</a:t>
            </a:r>
            <a:r>
              <a:rPr lang="pt-BR" dirty="0"/>
              <a:t>. </a:t>
            </a:r>
            <a:r>
              <a:rPr lang="pt-BR" i="1" dirty="0"/>
              <a:t>As Leis Morais</a:t>
            </a:r>
            <a:r>
              <a:rPr lang="pt-BR" dirty="0"/>
              <a:t>, cap. 9)</a:t>
            </a:r>
          </a:p>
        </p:txBody>
      </p:sp>
    </p:spTree>
    <p:extLst>
      <p:ext uri="{BB962C8B-B14F-4D97-AF65-F5344CB8AC3E}">
        <p14:creationId xmlns:p14="http://schemas.microsoft.com/office/powerpoint/2010/main" val="106975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Pedra fundamental para a felicidade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2082791"/>
            <a:ext cx="4104456" cy="4298537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“Situando no ‘</a:t>
            </a:r>
            <a:r>
              <a:rPr lang="pt-BR" b="1" dirty="0"/>
              <a:t>amar ao próximo como a si mesmo</a:t>
            </a:r>
            <a:r>
              <a:rPr lang="pt-BR" dirty="0"/>
              <a:t>’ a pedra fundamental da felicidade, o Cristo </a:t>
            </a:r>
            <a:r>
              <a:rPr lang="pt-BR" b="1" dirty="0" err="1"/>
              <a:t>condi-ciona</a:t>
            </a:r>
            <a:r>
              <a:rPr lang="pt-BR" dirty="0"/>
              <a:t> a existência humana ao supremo esforço do labor do bem em todas as direções e latitudes da vida, dirigido a tudo e todos, e elucida que cada um possui o que doa. A felicidade é o bem que alguém </a:t>
            </a:r>
            <a:r>
              <a:rPr lang="pt-BR" dirty="0" err="1"/>
              <a:t>propor-ciona</a:t>
            </a:r>
            <a:r>
              <a:rPr lang="pt-BR" dirty="0"/>
              <a:t> ao seu próximo.”</a:t>
            </a:r>
          </a:p>
          <a:p>
            <a:pPr lvl="4"/>
            <a:r>
              <a:rPr lang="pt-BR" dirty="0"/>
              <a:t>(JOANNA DE </a:t>
            </a:r>
            <a:r>
              <a:rPr lang="pt-BR" dirty="0" err="1"/>
              <a:t>ÂNGELIS</a:t>
            </a:r>
            <a:r>
              <a:rPr lang="pt-BR" dirty="0"/>
              <a:t>. </a:t>
            </a:r>
            <a:r>
              <a:rPr lang="pt-BR" i="1" dirty="0"/>
              <a:t>Estudos Espíritas</a:t>
            </a:r>
            <a:r>
              <a:rPr lang="pt-BR" dirty="0"/>
              <a:t>, cap. 17)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63907"/>
            <a:ext cx="3157788" cy="2365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67492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Felicidade e Jesus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“Estabelecendo, conforme o Eclesiastes, que a verdadeira ‘felicidade não é deste mundo’, Jesus preconizou que o homem deve </a:t>
            </a:r>
            <a:r>
              <a:rPr lang="pt-BR" b="1" dirty="0"/>
              <a:t>viver no mundo sem pertencer a ele</a:t>
            </a:r>
            <a:r>
              <a:rPr lang="pt-BR" dirty="0"/>
              <a:t>, facultando-lhe o </a:t>
            </a:r>
            <a:r>
              <a:rPr lang="pt-BR" b="1" dirty="0">
                <a:solidFill>
                  <a:schemeClr val="accent1"/>
                </a:solidFill>
              </a:rPr>
              <a:t>autodescobrimento</a:t>
            </a:r>
            <a:r>
              <a:rPr lang="pt-BR" dirty="0"/>
              <a:t> para superar o instinto e sublimá-lo com as conquistas da razão, a fim de planar nas asas da angelitude. Não é feliz o homem em possuir ou deixar de possuir, mas pela </a:t>
            </a:r>
            <a:r>
              <a:rPr lang="pt-BR" b="1" dirty="0"/>
              <a:t>forma como possui ou como encara a falta de posse</a:t>
            </a:r>
            <a:r>
              <a:rPr lang="pt-BR" dirty="0"/>
              <a:t>.”</a:t>
            </a:r>
          </a:p>
          <a:p>
            <a:pPr lvl="4"/>
            <a:r>
              <a:rPr lang="pt-BR" dirty="0"/>
              <a:t>(JOANNA DE </a:t>
            </a:r>
            <a:r>
              <a:rPr lang="pt-BR" dirty="0" err="1"/>
              <a:t>ÂNGELIS</a:t>
            </a:r>
            <a:r>
              <a:rPr lang="pt-BR" dirty="0"/>
              <a:t>. </a:t>
            </a:r>
            <a:r>
              <a:rPr lang="pt-BR" i="1" dirty="0"/>
              <a:t>Estudos Espíritas</a:t>
            </a:r>
            <a:r>
              <a:rPr lang="pt-BR" dirty="0"/>
              <a:t>, cap. 17)</a:t>
            </a:r>
          </a:p>
        </p:txBody>
      </p:sp>
    </p:spTree>
    <p:extLst>
      <p:ext uri="{BB962C8B-B14F-4D97-AF65-F5344CB8AC3E}">
        <p14:creationId xmlns:p14="http://schemas.microsoft.com/office/powerpoint/2010/main" val="2071875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Bondade gera bondade</a:t>
            </a:r>
          </a:p>
        </p:txBody>
      </p:sp>
    </p:spTree>
    <p:extLst>
      <p:ext uri="{BB962C8B-B14F-4D97-AF65-F5344CB8AC3E}">
        <p14:creationId xmlns:p14="http://schemas.microsoft.com/office/powerpoint/2010/main" val="2008314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2913</TotalTime>
  <Words>1889</Words>
  <Application>Microsoft Macintosh PowerPoint</Application>
  <PresentationFormat>Apresentação na tela (4:3)</PresentationFormat>
  <Paragraphs>174</Paragraphs>
  <Slides>22</Slides>
  <Notes>11</Notes>
  <HiddenSlides>2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Always In My Heart</vt:lpstr>
      <vt:lpstr>Calibri</vt:lpstr>
      <vt:lpstr>Century Gothic</vt:lpstr>
      <vt:lpstr>Wingdings 2</vt:lpstr>
      <vt:lpstr>Austin</vt:lpstr>
      <vt:lpstr>Felicidade</vt:lpstr>
      <vt:lpstr>Fontes de infelicidade</vt:lpstr>
      <vt:lpstr>O homem e a felicidade</vt:lpstr>
      <vt:lpstr>Felicidade relativa</vt:lpstr>
      <vt:lpstr>Felicidade deve ser uma meta</vt:lpstr>
      <vt:lpstr>Como ser feliz na Terra?</vt:lpstr>
      <vt:lpstr>Pedra fundamental para a felicidade</vt:lpstr>
      <vt:lpstr>Felicidade e Jesus</vt:lpstr>
      <vt:lpstr>Bondade gera bondade</vt:lpstr>
      <vt:lpstr>Felicidade e responsabilidade</vt:lpstr>
      <vt:lpstr>Poema da gratidão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Chico Xavier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Felicidade: destinação de todas as criaturas</dc:title>
  <dc:creator>Paula</dc:creator>
  <cp:lastModifiedBy>Adriano Alves</cp:lastModifiedBy>
  <cp:revision>45</cp:revision>
  <dcterms:created xsi:type="dcterms:W3CDTF">2012-05-30T15:51:00Z</dcterms:created>
  <dcterms:modified xsi:type="dcterms:W3CDTF">2018-05-10T13:19:33Z</dcterms:modified>
</cp:coreProperties>
</file>