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14"/>
  </p:notesMasterIdLst>
  <p:sldIdLst>
    <p:sldId id="256" r:id="rId2"/>
    <p:sldId id="258" r:id="rId3"/>
    <p:sldId id="268" r:id="rId4"/>
    <p:sldId id="259" r:id="rId5"/>
    <p:sldId id="260" r:id="rId6"/>
    <p:sldId id="261" r:id="rId7"/>
    <p:sldId id="262" r:id="rId8"/>
    <p:sldId id="263" r:id="rId9"/>
    <p:sldId id="264" r:id="rId10"/>
    <p:sldId id="266" r:id="rId11"/>
    <p:sldId id="267" r:id="rId12"/>
    <p:sldId id="269" r:id="rId1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5"/>
    <p:restoredTop sz="79258" autoAdjust="0"/>
  </p:normalViewPr>
  <p:slideViewPr>
    <p:cSldViewPr showGuides="1">
      <p:cViewPr>
        <p:scale>
          <a:sx n="106" d="100"/>
          <a:sy n="106" d="100"/>
        </p:scale>
        <p:origin x="139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A0500-B972-4322-8D05-13D12FB366B7}" type="datetimeFigureOut">
              <a:rPr lang="pt-BR" smtClean="0"/>
              <a:t>02/05/2018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6B33D-65B6-472B-8723-C861667546F8}" type="slidenum">
              <a:rPr lang="pt-BR" smtClean="0"/>
              <a:t>‹nº›</a:t>
            </a:fld>
            <a:endParaRPr lang="pt-BR"/>
          </a:p>
        </p:txBody>
      </p:sp>
    </p:spTree>
    <p:extLst>
      <p:ext uri="{BB962C8B-B14F-4D97-AF65-F5344CB8AC3E}">
        <p14:creationId xmlns:p14="http://schemas.microsoft.com/office/powerpoint/2010/main" val="4020754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1</a:t>
            </a:fld>
            <a:endParaRPr lang="pt-BR"/>
          </a:p>
        </p:txBody>
      </p:sp>
    </p:spTree>
    <p:extLst>
      <p:ext uri="{BB962C8B-B14F-4D97-AF65-F5344CB8AC3E}">
        <p14:creationId xmlns:p14="http://schemas.microsoft.com/office/powerpoint/2010/main" val="316588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Exaltar Jesus como</a:t>
            </a:r>
            <a:r>
              <a:rPr lang="pt-BR" baseline="0" dirty="0"/>
              <a:t> a figura mais emblemática de toda a humanidade. Podemos sintetizar, conforme aponta Kardec na pergunta 625 de O Livro dos Espíritos:</a:t>
            </a:r>
          </a:p>
          <a:p>
            <a:endParaRPr lang="pt-BR" baseline="0" dirty="0"/>
          </a:p>
          <a:p>
            <a:r>
              <a:rPr lang="pt-BR" baseline="0" dirty="0"/>
              <a:t>“</a:t>
            </a:r>
            <a:r>
              <a:rPr lang="pt-BR" sz="1200" b="1" i="0" u="none" strike="noStrike" kern="1200" baseline="0" dirty="0">
                <a:solidFill>
                  <a:schemeClr val="tx1"/>
                </a:solidFill>
                <a:latin typeface="+mn-lt"/>
                <a:ea typeface="+mn-ea"/>
                <a:cs typeface="+mn-cs"/>
              </a:rPr>
              <a:t>625. </a:t>
            </a:r>
            <a:r>
              <a:rPr lang="pt-BR" sz="1200" b="0" i="1" u="none" strike="noStrike" kern="1200" baseline="0" dirty="0">
                <a:solidFill>
                  <a:schemeClr val="tx1"/>
                </a:solidFill>
                <a:latin typeface="+mn-lt"/>
                <a:ea typeface="+mn-ea"/>
                <a:cs typeface="+mn-cs"/>
              </a:rPr>
              <a:t>Qual o tipo mais perfeito que Deus tem oferecido ao homem, para lhe servir de guia e modelo?</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“Jesus.”</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Para o homem, Jesus constitui o tipo da perfeição moral a que a Humanidade pode aspirar na Terra. Deus </a:t>
            </a:r>
            <a:r>
              <a:rPr lang="pt-BR" sz="1200" b="0" i="0" u="none" strike="noStrike" kern="1200" baseline="0" dirty="0" err="1">
                <a:solidFill>
                  <a:schemeClr val="tx1"/>
                </a:solidFill>
                <a:latin typeface="+mn-lt"/>
                <a:ea typeface="+mn-ea"/>
                <a:cs typeface="+mn-cs"/>
              </a:rPr>
              <a:t>no-lo</a:t>
            </a:r>
            <a:r>
              <a:rPr lang="pt-BR" sz="1200" b="0" i="0" u="none" strike="noStrike" kern="1200" baseline="0" dirty="0">
                <a:solidFill>
                  <a:schemeClr val="tx1"/>
                </a:solidFill>
                <a:latin typeface="+mn-lt"/>
                <a:ea typeface="+mn-ea"/>
                <a:cs typeface="+mn-cs"/>
              </a:rPr>
              <a:t> oferece como o mais perfeito modelo e a doutrina que ensinou é a expressão mais pura da lei do Senhor, porque, sendo ele o mais puro de quantos têm aparecido na Terra, o Espírito Divino o animava.”</a:t>
            </a:r>
            <a:endParaRPr lang="pt-BR"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10</a:t>
            </a:fld>
            <a:endParaRPr lang="pt-BR"/>
          </a:p>
        </p:txBody>
      </p:sp>
    </p:spTree>
    <p:extLst>
      <p:ext uri="{BB962C8B-B14F-4D97-AF65-F5344CB8AC3E}">
        <p14:creationId xmlns:p14="http://schemas.microsoft.com/office/powerpoint/2010/main" val="187897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Propor</a:t>
            </a:r>
            <a:r>
              <a:rPr lang="pt-BR" baseline="0" dirty="0"/>
              <a:t> como forma de terapia, por meio do Evangelho, retirar todos os dias um momento para reflexão e reforma íntima. Sugerir o uso da Agenda da Reforma </a:t>
            </a:r>
            <a:r>
              <a:rPr lang="pt-BR" baseline="0"/>
              <a:t>Íntima para auxiliar </a:t>
            </a:r>
            <a:r>
              <a:rPr lang="pt-BR" baseline="0" dirty="0"/>
              <a:t>nesse instante.</a:t>
            </a:r>
            <a:endParaRPr lang="pt-BR"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12</a:t>
            </a:fld>
            <a:endParaRPr lang="pt-BR"/>
          </a:p>
        </p:txBody>
      </p:sp>
    </p:spTree>
    <p:extLst>
      <p:ext uri="{BB962C8B-B14F-4D97-AF65-F5344CB8AC3E}">
        <p14:creationId xmlns:p14="http://schemas.microsoft.com/office/powerpoint/2010/main" val="40774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Iniciar a palestra</a:t>
            </a:r>
            <a:r>
              <a:rPr lang="pt-BR" baseline="0" dirty="0"/>
              <a:t> fazendo uma reflexão sobre o versículo citado. Esclarecer que Jesus é o caminho a verdade e a vida porque, segundo Emmanuel “ sua luz imperecível brilha sobre os milênios terrestres, como o Verbo do princípio, penetrando o mundo (...). O Senhor (...) nunca nos deixou desamparados”.</a:t>
            </a:r>
          </a:p>
          <a:p>
            <a:r>
              <a:rPr lang="pt-BR" baseline="0" dirty="0"/>
              <a:t>(EMMANUEL. </a:t>
            </a:r>
            <a:r>
              <a:rPr lang="pt-BR" i="1" baseline="0" dirty="0"/>
              <a:t>Caminho, verdade e vida, “Interpretação dos Textos Sagrados”.)</a:t>
            </a:r>
            <a:endParaRPr lang="pt-BR" baseline="0"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2</a:t>
            </a:fld>
            <a:endParaRPr lang="pt-BR"/>
          </a:p>
        </p:txBody>
      </p:sp>
    </p:spTree>
    <p:extLst>
      <p:ext uri="{BB962C8B-B14F-4D97-AF65-F5344CB8AC3E}">
        <p14:creationId xmlns:p14="http://schemas.microsoft.com/office/powerpoint/2010/main" val="257618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Esclarecer</a:t>
            </a:r>
            <a:r>
              <a:rPr lang="pt-BR" baseline="0" dirty="0"/>
              <a:t> que nem todos os povos na Terra creem em Jesus, contudo, nenhum deles pode se dizer ignorante em relação à lei de amor que vem de Deus. Em todas as religiões, sob a égide do Cristo, todo são convidados a serem bons e a praticarem a lei de amor.</a:t>
            </a:r>
            <a:endParaRPr lang="pt-BR"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3</a:t>
            </a:fld>
            <a:endParaRPr lang="pt-BR"/>
          </a:p>
        </p:txBody>
      </p:sp>
    </p:spTree>
    <p:extLst>
      <p:ext uri="{BB962C8B-B14F-4D97-AF65-F5344CB8AC3E}">
        <p14:creationId xmlns:p14="http://schemas.microsoft.com/office/powerpoint/2010/main" val="324432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Embora nem</a:t>
            </a:r>
            <a:r>
              <a:rPr lang="pt-BR" baseline="0" dirty="0"/>
              <a:t> todos reconheçam as verdades imorredouras do Evangelho, um dia a sua superioridade moral será reconhecida por todos. O Evangelho é na verdade a materialização do amor de Jesus na Terra. É o registro material de sua passagem pelo planeta.  </a:t>
            </a:r>
            <a:endParaRPr lang="pt-BR"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4</a:t>
            </a:fld>
            <a:endParaRPr lang="pt-BR"/>
          </a:p>
        </p:txBody>
      </p:sp>
    </p:spTree>
    <p:extLst>
      <p:ext uri="{BB962C8B-B14F-4D97-AF65-F5344CB8AC3E}">
        <p14:creationId xmlns:p14="http://schemas.microsoft.com/office/powerpoint/2010/main" val="41247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síntese, Jesus</a:t>
            </a:r>
            <a:r>
              <a:rPr lang="pt-BR" baseline="0" dirty="0"/>
              <a:t> não impõe ou pede mudanças radicais para cada um de nós. Solicita que busquemos nos melhorar paulatinamente, diariamente, vencendo em nós os vícios morais. Cada um de nós deve compreender que o verdadeiro santuário de Jesus é nosso próprio coração. </a:t>
            </a:r>
            <a:endParaRPr lang="pt-BR"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5</a:t>
            </a:fld>
            <a:endParaRPr lang="pt-BR"/>
          </a:p>
        </p:txBody>
      </p:sp>
    </p:spTree>
    <p:extLst>
      <p:ext uri="{BB962C8B-B14F-4D97-AF65-F5344CB8AC3E}">
        <p14:creationId xmlns:p14="http://schemas.microsoft.com/office/powerpoint/2010/main" val="284698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Compreender que Jesus</a:t>
            </a:r>
            <a:r>
              <a:rPr lang="pt-BR" baseline="0" dirty="0"/>
              <a:t> não vai voltar porque nunca se foi. Jesus do mais alto vela por toda a humanidade e envia constantemente à Terra seus emissários para relembrar seus exemplos e suas máximas. O Espiritismo é o cristianismo redivivo e o Consolador Prometido por Jesus. </a:t>
            </a:r>
            <a:endParaRPr lang="pt-BR"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6</a:t>
            </a:fld>
            <a:endParaRPr lang="pt-BR"/>
          </a:p>
        </p:txBody>
      </p:sp>
    </p:spTree>
    <p:extLst>
      <p:ext uri="{BB962C8B-B14F-4D97-AF65-F5344CB8AC3E}">
        <p14:creationId xmlns:p14="http://schemas.microsoft.com/office/powerpoint/2010/main" val="371954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a:t>
            </a:r>
            <a:r>
              <a:rPr lang="pt-BR" baseline="0" dirty="0"/>
              <a:t> Evangelho deve representar para cada um roteiro a seguir. </a:t>
            </a:r>
          </a:p>
          <a:p>
            <a:endParaRPr lang="pt-BR" dirty="0"/>
          </a:p>
          <a:p>
            <a:r>
              <a:rPr lang="pt-BR" dirty="0"/>
              <a:t>Segundo Emmanuel, no livro</a:t>
            </a:r>
            <a:r>
              <a:rPr lang="pt-BR" baseline="0" dirty="0"/>
              <a:t> O Consolador, </a:t>
            </a:r>
            <a:r>
              <a:rPr lang="pt-BR" dirty="0"/>
              <a:t> “importa observar que os </a:t>
            </a:r>
            <a:r>
              <a:rPr lang="pt-BR" b="1" dirty="0"/>
              <a:t>Evangelhos</a:t>
            </a:r>
            <a:r>
              <a:rPr lang="pt-BR" dirty="0"/>
              <a:t> são o roteiro das almas, e é com a visão espiritual que devem ser lidos; pois, constituindo a cátedra de </a:t>
            </a:r>
            <a:r>
              <a:rPr lang="pt-BR" b="1" dirty="0"/>
              <a:t>Jesus</a:t>
            </a:r>
            <a:r>
              <a:rPr lang="pt-BR" dirty="0"/>
              <a:t>, o discípulo que deles se aproximar com a intenção sincera de aprender encontra, sob todos os símbolos da letra, a palavra persuasiva e doce, simples e enérgica, da inspiração do seu Mestre imortal.”</a:t>
            </a:r>
          </a:p>
          <a:p>
            <a:endParaRPr lang="pt-BR"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7</a:t>
            </a:fld>
            <a:endParaRPr lang="pt-BR"/>
          </a:p>
        </p:txBody>
      </p:sp>
    </p:spTree>
    <p:extLst>
      <p:ext uri="{BB962C8B-B14F-4D97-AF65-F5344CB8AC3E}">
        <p14:creationId xmlns:p14="http://schemas.microsoft.com/office/powerpoint/2010/main" val="142254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Jesus, sendo o Mestre de</a:t>
            </a:r>
            <a:r>
              <a:rPr lang="pt-BR" baseline="0" dirty="0"/>
              <a:t> toda humanidade, deixa seus ensinos para todos e mesmos aqueles que dizem não acreditar em suas máximas, encontram, sob sua inspiração, formas de buscar a Deus, unido todas almas, como filhas de um só Deus.</a:t>
            </a:r>
            <a:endParaRPr lang="pt-BR" dirty="0"/>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8</a:t>
            </a:fld>
            <a:endParaRPr lang="pt-BR"/>
          </a:p>
        </p:txBody>
      </p:sp>
    </p:spTree>
    <p:extLst>
      <p:ext uri="{BB962C8B-B14F-4D97-AF65-F5344CB8AC3E}">
        <p14:creationId xmlns:p14="http://schemas.microsoft.com/office/powerpoint/2010/main" val="306725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Lembrar que Jesus enfatiza que quem terá o “Reino de Deus” são todos aqueles que “fazem a vontade</a:t>
            </a:r>
            <a:r>
              <a:rPr lang="pt-BR" baseline="0" dirty="0"/>
              <a:t> de Deus”. Desta forma, diz para cada um de nós que o importa não são somente nossas crenças, mas nossas ações no mundo. </a:t>
            </a:r>
          </a:p>
          <a:p>
            <a:endParaRPr lang="pt-BR" baseline="0" dirty="0"/>
          </a:p>
          <a:p>
            <a:r>
              <a:rPr lang="pt-BR" dirty="0"/>
              <a:t>“Portanto, pelos seus frutos os conhecereis. Nem todo aquele que diz a mim: ‘Senhor, Senhor!’ entrará no Reino dos céus, mas somente o que faz a vontade de meu Pai, que está nos céus. “ (Mateus 7, 20-21)</a:t>
            </a:r>
          </a:p>
        </p:txBody>
      </p:sp>
      <p:sp>
        <p:nvSpPr>
          <p:cNvPr id="4" name="Espaço Reservado para Número de Slide 3"/>
          <p:cNvSpPr>
            <a:spLocks noGrp="1"/>
          </p:cNvSpPr>
          <p:nvPr>
            <p:ph type="sldNum" sz="quarter" idx="10"/>
          </p:nvPr>
        </p:nvSpPr>
        <p:spPr/>
        <p:txBody>
          <a:bodyPr/>
          <a:lstStyle/>
          <a:p>
            <a:fld id="{3826B33D-65B6-472B-8723-C861667546F8}" type="slidenum">
              <a:rPr lang="pt-BR" smtClean="0"/>
              <a:t>9</a:t>
            </a:fld>
            <a:endParaRPr lang="pt-BR"/>
          </a:p>
        </p:txBody>
      </p:sp>
    </p:spTree>
    <p:extLst>
      <p:ext uri="{BB962C8B-B14F-4D97-AF65-F5344CB8AC3E}">
        <p14:creationId xmlns:p14="http://schemas.microsoft.com/office/powerpoint/2010/main" val="352760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0836CAD-7048-474E-9ECC-243B6663A17D}"/>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SD-PanelTitle-GrommetsCombin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600" y="-27693"/>
            <a:ext cx="7200800" cy="5400600"/>
          </a:xfrm>
          <a:prstGeom prst="rect">
            <a:avLst/>
          </a:prstGeom>
        </p:spPr>
      </p:pic>
      <p:sp>
        <p:nvSpPr>
          <p:cNvPr id="2" name="Title 1"/>
          <p:cNvSpPr>
            <a:spLocks noGrp="1"/>
          </p:cNvSpPr>
          <p:nvPr>
            <p:ph type="ctrTitle"/>
          </p:nvPr>
        </p:nvSpPr>
        <p:spPr>
          <a:xfrm>
            <a:off x="2483768" y="1304455"/>
            <a:ext cx="4185198" cy="1515533"/>
          </a:xfrm>
        </p:spPr>
        <p:txBody>
          <a:bodyPr anchor="b">
            <a:noAutofit/>
          </a:bodyPr>
          <a:lstStyle>
            <a:lvl1pPr algn="ctr">
              <a:defRPr sz="4800">
                <a:effectLst/>
              </a:defRPr>
            </a:lvl1pPr>
          </a:lstStyle>
          <a:p>
            <a:r>
              <a:rPr lang="pt-BR" dirty="0"/>
              <a:t>Clique para editar estilo do título mestre</a:t>
            </a:r>
            <a:endParaRPr lang="en-US" dirty="0"/>
          </a:p>
        </p:txBody>
      </p:sp>
      <p:sp>
        <p:nvSpPr>
          <p:cNvPr id="3" name="Subtitle 2"/>
          <p:cNvSpPr>
            <a:spLocks noGrp="1"/>
          </p:cNvSpPr>
          <p:nvPr>
            <p:ph type="subTitle" idx="1"/>
          </p:nvPr>
        </p:nvSpPr>
        <p:spPr>
          <a:xfrm>
            <a:off x="2483768" y="3006699"/>
            <a:ext cx="4185198" cy="812232"/>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Clique para editar o estilo do subtítulo mestre</a:t>
            </a:r>
            <a:endParaRPr lang="en-US" dirty="0"/>
          </a:p>
        </p:txBody>
      </p:sp>
      <p:cxnSp>
        <p:nvCxnSpPr>
          <p:cNvPr id="15" name="Straight Connector 14"/>
          <p:cNvCxnSpPr>
            <a:cxnSpLocks/>
          </p:cNvCxnSpPr>
          <p:nvPr/>
        </p:nvCxnSpPr>
        <p:spPr>
          <a:xfrm>
            <a:off x="3239852" y="2912694"/>
            <a:ext cx="2664296"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06578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pt-BR"/>
              <a:t>Clique para editar estilo do título mestre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Arraste a imagem para o espaço reservado ou clique no ícone para adicionar</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A641C507-A846-438B-A370-82D734973301}" type="datetimeFigureOut">
              <a:rPr lang="pt-BR" smtClean="0"/>
              <a:t>02/05/2018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628402-ACE2-4260-92BE-3A416BC41422}" type="slidenum">
              <a:rPr lang="pt-BR" smtClean="0"/>
              <a:t>‹nº›</a:t>
            </a:fld>
            <a:endParaRPr lang="pt-BR"/>
          </a:p>
        </p:txBody>
      </p:sp>
    </p:spTree>
    <p:extLst>
      <p:ext uri="{BB962C8B-B14F-4D97-AF65-F5344CB8AC3E}">
        <p14:creationId xmlns:p14="http://schemas.microsoft.com/office/powerpoint/2010/main" val="118094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pt-BR"/>
              <a:t>Clique para editar estilo do título mestre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641C507-A846-438B-A370-82D734973301}" type="datetimeFigureOut">
              <a:rPr lang="pt-BR" smtClean="0"/>
              <a:t>02/05/2018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628402-ACE2-4260-92BE-3A416BC41422}" type="slidenum">
              <a:rPr lang="pt-BR" smtClean="0"/>
              <a:t>‹nº›</a:t>
            </a:fld>
            <a:endParaRPr lang="pt-BR"/>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02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pt-BR"/>
              <a:t>Clique para editar estilo do título mestre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641C507-A846-438B-A370-82D734973301}" type="datetimeFigureOut">
              <a:rPr lang="pt-BR" smtClean="0"/>
              <a:t>02/05/2018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628402-ACE2-4260-92BE-3A416BC41422}" type="slidenum">
              <a:rPr lang="pt-BR" smtClean="0"/>
              <a:t>‹nº›</a:t>
            </a:fld>
            <a:endParaRPr lang="pt-B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47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pt-BR"/>
              <a:t>Clique para editar estilo do título mestre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641C507-A846-438B-A370-82D734973301}" type="datetimeFigureOut">
              <a:rPr lang="pt-BR" smtClean="0"/>
              <a:t>02/05/2018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628402-ACE2-4260-92BE-3A416BC41422}" type="slidenum">
              <a:rPr lang="pt-BR" smtClean="0"/>
              <a:t>‹nº›</a:t>
            </a:fld>
            <a:endParaRPr lang="pt-BR"/>
          </a:p>
        </p:txBody>
      </p:sp>
    </p:spTree>
    <p:extLst>
      <p:ext uri="{BB962C8B-B14F-4D97-AF65-F5344CB8AC3E}">
        <p14:creationId xmlns:p14="http://schemas.microsoft.com/office/powerpoint/2010/main" val="1892147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pt-BR"/>
              <a:t>Clique para editar estilo do título mestre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641C507-A846-438B-A370-82D734973301}" type="datetimeFigureOut">
              <a:rPr lang="pt-BR" smtClean="0"/>
              <a:t>02/05/2018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628402-ACE2-4260-92BE-3A416BC41422}" type="slidenum">
              <a:rPr lang="pt-BR" smtClean="0"/>
              <a:t>‹nº›</a:t>
            </a:fld>
            <a:endParaRPr lang="pt-B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9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pt-BR"/>
              <a:t>Clique para editar estilo do título mestre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641C507-A846-438B-A370-82D734973301}" type="datetimeFigureOut">
              <a:rPr lang="pt-BR" smtClean="0"/>
              <a:t>02/05/2018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628402-ACE2-4260-92BE-3A416BC41422}" type="slidenum">
              <a:rPr lang="pt-BR" smtClean="0"/>
              <a:t>‹nº›</a:t>
            </a:fld>
            <a:endParaRPr lang="pt-BR"/>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042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estilo do título mestre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641C507-A846-438B-A370-82D734973301}" type="datetimeFigureOut">
              <a:rPr lang="pt-BR" smtClean="0"/>
              <a:t>02/05/2018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628402-ACE2-4260-92BE-3A416BC41422}" type="slidenum">
              <a:rPr lang="pt-BR" smtClean="0"/>
              <a:t>‹nº›</a:t>
            </a:fld>
            <a:endParaRPr lang="pt-BR"/>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94653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pt-BR"/>
              <a:t>Clique para editar estilo do título mestre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641C507-A846-438B-A370-82D734973301}" type="datetimeFigureOut">
              <a:rPr lang="pt-BR" smtClean="0"/>
              <a:t>02/05/2018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628402-ACE2-4260-92BE-3A416BC41422}" type="slidenum">
              <a:rPr lang="pt-BR" smtClean="0"/>
              <a:t>‹nº›</a:t>
            </a:fld>
            <a:endParaRPr lang="pt-BR"/>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4934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27584" y="915337"/>
            <a:ext cx="7497298" cy="1303867"/>
          </a:xfrm>
        </p:spPr>
        <p:txBody>
          <a:bodyPr/>
          <a:lstStyle/>
          <a:p>
            <a:r>
              <a:rPr lang="pt-BR" dirty="0"/>
              <a:t>Clique para editar estilo do título mestre</a:t>
            </a:r>
            <a:endParaRPr lang="en-US" dirty="0"/>
          </a:p>
        </p:txBody>
      </p:sp>
      <p:sp>
        <p:nvSpPr>
          <p:cNvPr id="3" name="Content Placeholder 2"/>
          <p:cNvSpPr>
            <a:spLocks noGrp="1"/>
          </p:cNvSpPr>
          <p:nvPr>
            <p:ph idx="1"/>
          </p:nvPr>
        </p:nvSpPr>
        <p:spPr>
          <a:xfrm>
            <a:off x="827583" y="2490135"/>
            <a:ext cx="7497300" cy="3675169"/>
          </a:xfrm>
        </p:spPr>
        <p:txBody>
          <a:bodyPr anchor="ctr"/>
          <a:lstStyle>
            <a:lvl1pPr algn="just">
              <a:spcBef>
                <a:spcPts val="800"/>
              </a:spcBef>
              <a:spcAft>
                <a:spcPts val="0"/>
              </a:spcAft>
              <a:defRPr sz="2200"/>
            </a:lvl1pPr>
            <a:lvl2pPr algn="just">
              <a:spcBef>
                <a:spcPts val="600"/>
              </a:spcBef>
              <a:spcAft>
                <a:spcPts val="0"/>
              </a:spcAft>
              <a:defRPr/>
            </a:lvl2pPr>
            <a:lvl3pPr algn="just">
              <a:spcBef>
                <a:spcPts val="500"/>
              </a:spcBef>
              <a:spcAft>
                <a:spcPts val="0"/>
              </a:spcAft>
              <a:defRPr/>
            </a:lvl3pPr>
            <a:lvl4pPr algn="just">
              <a:spcBef>
                <a:spcPts val="400"/>
              </a:spcBef>
              <a:spcAft>
                <a:spcPts val="0"/>
              </a:spcAft>
              <a:defRPr/>
            </a:lvl4pPr>
            <a:lvl5pPr marL="1828800" indent="0" algn="r">
              <a:spcBef>
                <a:spcPts val="600"/>
              </a:spcBef>
              <a:spcAft>
                <a:spcPts val="1200"/>
              </a:spcAft>
              <a:buNone/>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extLst>
      <p:ext uri="{BB962C8B-B14F-4D97-AF65-F5344CB8AC3E}">
        <p14:creationId xmlns:p14="http://schemas.microsoft.com/office/powerpoint/2010/main" val="25881872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pt-BR"/>
              <a:t>Clique para editar estilo do título mestre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641C507-A846-438B-A370-82D734973301}" type="datetimeFigureOut">
              <a:rPr lang="pt-BR" smtClean="0"/>
              <a:t>02/05/2018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628402-ACE2-4260-92BE-3A416BC41422}" type="slidenum">
              <a:rPr lang="pt-BR" smtClean="0"/>
              <a:t>‹nº›</a:t>
            </a:fld>
            <a:endParaRPr lang="pt-BR"/>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24201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641C507-A846-438B-A370-82D734973301}" type="datetimeFigureOut">
              <a:rPr lang="pt-BR" smtClean="0"/>
              <a:t>02/05/2018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628402-ACE2-4260-92BE-3A416BC41422}" type="slidenum">
              <a:rPr lang="pt-BR" smtClean="0"/>
              <a:t>‹nº›</a:t>
            </a:fld>
            <a:endParaRPr lang="pt-BR"/>
          </a:p>
        </p:txBody>
      </p:sp>
    </p:spTree>
    <p:extLst>
      <p:ext uri="{BB962C8B-B14F-4D97-AF65-F5344CB8AC3E}">
        <p14:creationId xmlns:p14="http://schemas.microsoft.com/office/powerpoint/2010/main" val="7460156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estilo do título mestre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641C507-A846-438B-A370-82D734973301}" type="datetimeFigureOut">
              <a:rPr lang="pt-BR" smtClean="0"/>
              <a:t>02/05/2018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8628402-ACE2-4260-92BE-3A416BC41422}" type="slidenum">
              <a:rPr lang="pt-BR" smtClean="0"/>
              <a:t>‹nº›</a:t>
            </a:fld>
            <a:endParaRPr lang="pt-BR"/>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6968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pt-BR"/>
              <a:t>Clique para editar estilo do título mestre</a:t>
            </a:r>
            <a:endParaRPr lang="en-US" dirty="0"/>
          </a:p>
        </p:txBody>
      </p:sp>
      <p:sp>
        <p:nvSpPr>
          <p:cNvPr id="3" name="Date Placeholder 2"/>
          <p:cNvSpPr>
            <a:spLocks noGrp="1"/>
          </p:cNvSpPr>
          <p:nvPr>
            <p:ph type="dt" sz="half" idx="10"/>
          </p:nvPr>
        </p:nvSpPr>
        <p:spPr/>
        <p:txBody>
          <a:bodyPr/>
          <a:lstStyle/>
          <a:p>
            <a:fld id="{A641C507-A846-438B-A370-82D734973301}" type="datetimeFigureOut">
              <a:rPr lang="pt-BR" smtClean="0"/>
              <a:t>02/05/2018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8628402-ACE2-4260-92BE-3A416BC41422}" type="slidenum">
              <a:rPr lang="pt-BR" smtClean="0"/>
              <a:t>‹nº›</a:t>
            </a:fld>
            <a:endParaRPr lang="pt-BR"/>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21135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1C507-A846-438B-A370-82D734973301}" type="datetimeFigureOut">
              <a:rPr lang="pt-BR" smtClean="0"/>
              <a:t>02/05/2018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8628402-ACE2-4260-92BE-3A416BC41422}" type="slidenum">
              <a:rPr lang="pt-BR" smtClean="0"/>
              <a:t>‹nº›</a:t>
            </a:fld>
            <a:endParaRPr lang="pt-BR"/>
          </a:p>
        </p:txBody>
      </p:sp>
    </p:spTree>
    <p:extLst>
      <p:ext uri="{BB962C8B-B14F-4D97-AF65-F5344CB8AC3E}">
        <p14:creationId xmlns:p14="http://schemas.microsoft.com/office/powerpoint/2010/main" val="77802850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pt-BR"/>
              <a:t>Clique para editar estilo do título mestre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A641C507-A846-438B-A370-82D734973301}" type="datetimeFigureOut">
              <a:rPr lang="pt-BR" smtClean="0"/>
              <a:t>02/05/2018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628402-ACE2-4260-92BE-3A416BC41422}" type="slidenum">
              <a:rPr lang="pt-BR" smtClean="0"/>
              <a:t>‹nº›</a:t>
            </a:fld>
            <a:endParaRPr lang="pt-BR"/>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9893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pt-BR"/>
              <a:t>Clique para editar estilo do título mestre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Arraste a imagem para o espaço reservado ou clique no ícone para adicionar</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A641C507-A846-438B-A370-82D734973301}" type="datetimeFigureOut">
              <a:rPr lang="pt-BR" smtClean="0"/>
              <a:t>02/05/2018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628402-ACE2-4260-92BE-3A416BC41422}" type="slidenum">
              <a:rPr lang="pt-BR" smtClean="0"/>
              <a:t>‹nº›</a:t>
            </a:fld>
            <a:endParaRPr lang="pt-BR"/>
          </a:p>
        </p:txBody>
      </p:sp>
    </p:spTree>
    <p:extLst>
      <p:ext uri="{BB962C8B-B14F-4D97-AF65-F5344CB8AC3E}">
        <p14:creationId xmlns:p14="http://schemas.microsoft.com/office/powerpoint/2010/main" val="38502503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A430E014-862E-8742-8640-6386CF56187D}"/>
              </a:ext>
            </a:extLst>
          </p:cNvPr>
          <p:cNvPicPr>
            <a:picLocks noChangeAspect="1"/>
          </p:cNvPicPr>
          <p:nvPr userDrawn="1"/>
        </p:nvPicPr>
        <p:blipFill>
          <a:blip r:embed="rId19"/>
          <a:stretch>
            <a:fillRect/>
          </a:stretch>
        </p:blipFill>
        <p:spPr>
          <a:xfrm>
            <a:off x="0" y="0"/>
            <a:ext cx="9144000" cy="6858000"/>
          </a:xfrm>
          <a:prstGeom prst="rect">
            <a:avLst/>
          </a:prstGeom>
        </p:spPr>
      </p:pic>
      <p:pic>
        <p:nvPicPr>
          <p:cNvPr id="7" name="Picture 6" descr="SD-PanelContent-GrommetsCombined.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pt-BR"/>
              <a:t>Clique para editar estilo do título mestre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41C507-A846-438B-A370-82D734973301}" type="datetimeFigureOut">
              <a:rPr lang="pt-BR" smtClean="0"/>
              <a:t>02/05/2018</a:t>
            </a:fld>
            <a:endParaRPr lang="pt-B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8628402-ACE2-4260-92BE-3A416BC41422}" type="slidenum">
              <a:rPr lang="pt-BR" smtClean="0"/>
              <a:t>‹nº›</a:t>
            </a:fld>
            <a:endParaRPr lang="pt-BR"/>
          </a:p>
        </p:txBody>
      </p:sp>
    </p:spTree>
    <p:extLst>
      <p:ext uri="{BB962C8B-B14F-4D97-AF65-F5344CB8AC3E}">
        <p14:creationId xmlns:p14="http://schemas.microsoft.com/office/powerpoint/2010/main" val="1216737822"/>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ransition spd="slow">
    <p:push dir="u"/>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a:t>Terapia do Evangelho</a:t>
            </a:r>
            <a:endParaRPr lang="pt-BR" dirty="0"/>
          </a:p>
        </p:txBody>
      </p:sp>
      <p:sp>
        <p:nvSpPr>
          <p:cNvPr id="7" name="Subtítulo 6"/>
          <p:cNvSpPr>
            <a:spLocks noGrp="1"/>
          </p:cNvSpPr>
          <p:nvPr>
            <p:ph type="subTitle" idx="1"/>
          </p:nvPr>
        </p:nvSpPr>
        <p:spPr/>
        <p:txBody>
          <a:bodyPr/>
          <a:lstStyle/>
          <a:p>
            <a:r>
              <a:rPr lang="pt-BR"/>
              <a:t>Compreendendo a dor humana</a:t>
            </a:r>
            <a:endParaRPr lang="pt-BR" dirty="0"/>
          </a:p>
        </p:txBody>
      </p:sp>
      <p:sp>
        <p:nvSpPr>
          <p:cNvPr id="6" name="Retângulo 5"/>
          <p:cNvSpPr/>
          <p:nvPr/>
        </p:nvSpPr>
        <p:spPr>
          <a:xfrm>
            <a:off x="2475034" y="3656637"/>
            <a:ext cx="4193932" cy="492443"/>
          </a:xfrm>
          <a:prstGeom prst="rect">
            <a:avLst/>
          </a:prstGeom>
        </p:spPr>
        <p:txBody>
          <a:bodyPr wrap="square">
            <a:spAutoFit/>
          </a:bodyPr>
          <a:lstStyle/>
          <a:p>
            <a:pPr algn="ctr"/>
            <a:r>
              <a:rPr lang="pt-BR" sz="1400" dirty="0">
                <a:solidFill>
                  <a:schemeClr val="accent5"/>
                </a:solidFill>
                <a:latin typeface="+mj-lt"/>
                <a:cs typeface="Arial" pitchFamily="34" charset="0"/>
              </a:rPr>
              <a:t>Escola de Evangelização de Pacientes</a:t>
            </a:r>
          </a:p>
          <a:p>
            <a:pPr algn="ctr"/>
            <a:r>
              <a:rPr lang="pt-BR" sz="1200" dirty="0">
                <a:solidFill>
                  <a:schemeClr val="accent5"/>
                </a:solidFill>
                <a:latin typeface="+mj-lt"/>
                <a:cs typeface="Arial" pitchFamily="34" charset="0"/>
              </a:rPr>
              <a:t>Grupo Espírita </a:t>
            </a:r>
            <a:r>
              <a:rPr lang="pt-BR" sz="1200" dirty="0" err="1">
                <a:solidFill>
                  <a:schemeClr val="accent5"/>
                </a:solidFill>
                <a:latin typeface="+mj-lt"/>
                <a:cs typeface="Arial" pitchFamily="34" charset="0"/>
              </a:rPr>
              <a:t>Guillon</a:t>
            </a:r>
            <a:r>
              <a:rPr lang="pt-BR" sz="1200" dirty="0">
                <a:solidFill>
                  <a:schemeClr val="accent5"/>
                </a:solidFill>
                <a:latin typeface="+mj-lt"/>
                <a:cs typeface="Arial" pitchFamily="34" charset="0"/>
              </a:rPr>
              <a:t> Ribeiro</a:t>
            </a:r>
          </a:p>
        </p:txBody>
      </p:sp>
    </p:spTree>
    <p:extLst>
      <p:ext uri="{BB962C8B-B14F-4D97-AF65-F5344CB8AC3E}">
        <p14:creationId xmlns:p14="http://schemas.microsoft.com/office/powerpoint/2010/main" val="54831303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Quem é Jesus?</a:t>
            </a:r>
            <a:endParaRPr lang="pt-BR" dirty="0"/>
          </a:p>
        </p:txBody>
      </p:sp>
      <p:sp>
        <p:nvSpPr>
          <p:cNvPr id="4" name="Espaço Reservado para Conteúdo 3"/>
          <p:cNvSpPr>
            <a:spLocks noGrp="1"/>
          </p:cNvSpPr>
          <p:nvPr>
            <p:ph idx="1"/>
          </p:nvPr>
        </p:nvSpPr>
        <p:spPr>
          <a:xfrm>
            <a:off x="827583" y="2490135"/>
            <a:ext cx="5112569" cy="3675169"/>
          </a:xfrm>
        </p:spPr>
        <p:txBody>
          <a:bodyPr/>
          <a:lstStyle/>
          <a:p>
            <a:r>
              <a:rPr lang="pt-BR" dirty="0"/>
              <a:t>“Jesus é o mais notável Ser da História da Humanidade.</a:t>
            </a:r>
          </a:p>
          <a:p>
            <a:r>
              <a:rPr lang="pt-BR" dirty="0"/>
              <a:t>A Sua vida e a Sua Obra são as mais comentadas e discutidas dentre todas as que já passaram pela cultura e pela civilização através dos tempos.</a:t>
            </a:r>
          </a:p>
          <a:p>
            <a:r>
              <a:rPr lang="pt-BR" dirty="0"/>
              <a:t>... E nunca foi ultrapassado.”</a:t>
            </a:r>
          </a:p>
          <a:p>
            <a:pPr lvl="4"/>
            <a:r>
              <a:rPr lang="pt-BR" dirty="0"/>
              <a:t>(JOANNA DE </a:t>
            </a:r>
            <a:r>
              <a:rPr lang="pt-BR" dirty="0" err="1"/>
              <a:t>ÂNGELIS</a:t>
            </a:r>
            <a:r>
              <a:rPr lang="pt-BR" dirty="0"/>
              <a:t>. </a:t>
            </a:r>
            <a:r>
              <a:rPr lang="pt-BR" i="1" dirty="0"/>
              <a:t>Jesus e o Evangelho à luz da psicologia profunda</a:t>
            </a:r>
            <a:r>
              <a:rPr lang="pt-BR" dirty="0"/>
              <a:t>, Introdução)</a:t>
            </a: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431"/>
          <a:stretch/>
        </p:blipFill>
        <p:spPr bwMode="auto">
          <a:xfrm>
            <a:off x="6220997" y="2708920"/>
            <a:ext cx="2103885" cy="3188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325678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a:t>Evangelho – base das reformas sociais</a:t>
            </a:r>
            <a:endParaRPr lang="pt-BR" dirty="0"/>
          </a:p>
        </p:txBody>
      </p:sp>
      <p:sp>
        <p:nvSpPr>
          <p:cNvPr id="4" name="Espaço Reservado para Conteúdo 3"/>
          <p:cNvSpPr>
            <a:spLocks noGrp="1"/>
          </p:cNvSpPr>
          <p:nvPr>
            <p:ph idx="1"/>
          </p:nvPr>
        </p:nvSpPr>
        <p:spPr/>
        <p:txBody>
          <a:bodyPr>
            <a:normAutofit fontScale="92500"/>
          </a:bodyPr>
          <a:lstStyle/>
          <a:p>
            <a:r>
              <a:rPr lang="pt-BR" dirty="0"/>
              <a:t>“Todas as reformas sociais, necessárias em vossos tempos de indecisão espiritual, têm de processar-se sobre a base do </a:t>
            </a:r>
            <a:r>
              <a:rPr lang="pt-BR" b="1" dirty="0"/>
              <a:t>Evangelho</a:t>
            </a:r>
            <a:r>
              <a:rPr lang="pt-BR" dirty="0"/>
              <a:t>. </a:t>
            </a:r>
          </a:p>
          <a:p>
            <a:r>
              <a:rPr lang="pt-BR" dirty="0"/>
              <a:t>Como? – podereis objetar-nos. Pela </a:t>
            </a:r>
            <a:r>
              <a:rPr lang="pt-BR" b="1" dirty="0"/>
              <a:t>educação</a:t>
            </a:r>
            <a:r>
              <a:rPr lang="pt-BR" dirty="0"/>
              <a:t>, replicaremos. [...]</a:t>
            </a:r>
          </a:p>
          <a:p>
            <a:r>
              <a:rPr lang="pt-BR" dirty="0"/>
              <a:t>Há necessidade de iniciar-se o esforço de regeneração em cada indivíduo, dentro do Evangelho, com a tarefa nem sempre amena da </a:t>
            </a:r>
            <a:r>
              <a:rPr lang="pt-BR" b="1" dirty="0"/>
              <a:t>autoeducação</a:t>
            </a:r>
            <a:r>
              <a:rPr lang="pt-BR" dirty="0"/>
              <a:t>.</a:t>
            </a:r>
          </a:p>
          <a:p>
            <a:r>
              <a:rPr lang="pt-BR" b="1" dirty="0"/>
              <a:t>Evangelizado o indivíduo</a:t>
            </a:r>
            <a:r>
              <a:rPr lang="pt-BR" dirty="0"/>
              <a:t>, evangeliza-se a família; regenerada esta, a sociedade estará a caminho de sua purificação, reabilitando-se simultaneamente a vida do mundo.”</a:t>
            </a:r>
          </a:p>
          <a:p>
            <a:pPr lvl="4"/>
            <a:r>
              <a:rPr lang="pt-BR" dirty="0"/>
              <a:t>(EMMANUEL. </a:t>
            </a:r>
            <a:r>
              <a:rPr lang="pt-BR" i="1" dirty="0"/>
              <a:t>Emmanuel</a:t>
            </a:r>
            <a:r>
              <a:rPr lang="pt-BR" dirty="0"/>
              <a:t>, 10 ed., cap. 35)</a:t>
            </a:r>
          </a:p>
        </p:txBody>
      </p:sp>
    </p:spTree>
    <p:extLst>
      <p:ext uri="{BB962C8B-B14F-4D97-AF65-F5344CB8AC3E}">
        <p14:creationId xmlns:p14="http://schemas.microsoft.com/office/powerpoint/2010/main" val="140653016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Proposta de reforma íntima</a:t>
            </a:r>
            <a:endParaRPr lang="pt-BR" dirty="0"/>
          </a:p>
        </p:txBody>
      </p:sp>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6246" t="4744" r="4226" b="5122"/>
          <a:stretch/>
        </p:blipFill>
        <p:spPr>
          <a:xfrm>
            <a:off x="3284320" y="2662031"/>
            <a:ext cx="2583824" cy="3425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766195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Jesus</a:t>
            </a:r>
            <a:endParaRPr lang="pt-BR" dirty="0"/>
          </a:p>
        </p:txBody>
      </p:sp>
      <p:sp>
        <p:nvSpPr>
          <p:cNvPr id="8" name="Espaço Reservado para Conteúdo 7"/>
          <p:cNvSpPr>
            <a:spLocks noGrp="1"/>
          </p:cNvSpPr>
          <p:nvPr>
            <p:ph idx="1"/>
          </p:nvPr>
        </p:nvSpPr>
        <p:spPr>
          <a:xfrm>
            <a:off x="4427984" y="2490135"/>
            <a:ext cx="3896898" cy="3675169"/>
          </a:xfrm>
        </p:spPr>
        <p:txBody>
          <a:bodyPr/>
          <a:lstStyle/>
          <a:p>
            <a:r>
              <a:rPr lang="pt-BR" dirty="0"/>
              <a:t>“Eu sou o Caminho, a Verdade e a Vida. Ninguém vai ao Pai senão por mim”</a:t>
            </a:r>
          </a:p>
          <a:p>
            <a:pPr lvl="4"/>
            <a:r>
              <a:rPr lang="pt-BR" dirty="0"/>
              <a:t>(João, 14:6)</a:t>
            </a:r>
          </a:p>
        </p:txBody>
      </p:sp>
      <p:pic>
        <p:nvPicPr>
          <p:cNvPr id="3" name="Imagem 2"/>
          <p:cNvPicPr>
            <a:picLocks noChangeAspect="1"/>
          </p:cNvPicPr>
          <p:nvPr/>
        </p:nvPicPr>
        <p:blipFill rotWithShape="1">
          <a:blip r:embed="rId3"/>
          <a:srcRect l="24590" r="22951"/>
          <a:stretch/>
        </p:blipFill>
        <p:spPr>
          <a:xfrm>
            <a:off x="1403648" y="2667860"/>
            <a:ext cx="2687486" cy="3319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959985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270878"/>
            <a:ext cx="2810678" cy="2113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ítulo 1"/>
          <p:cNvSpPr>
            <a:spLocks noGrp="1"/>
          </p:cNvSpPr>
          <p:nvPr>
            <p:ph type="title"/>
          </p:nvPr>
        </p:nvSpPr>
        <p:spPr/>
        <p:txBody>
          <a:bodyPr>
            <a:normAutofit fontScale="90000"/>
          </a:bodyPr>
          <a:lstStyle/>
          <a:p>
            <a:r>
              <a:rPr lang="pt-BR"/>
              <a:t>Todos os povos conhecem o Evangelho?</a:t>
            </a:r>
            <a:endParaRPr lang="pt-BR" dirty="0"/>
          </a:p>
        </p:txBody>
      </p:sp>
      <p:sp>
        <p:nvSpPr>
          <p:cNvPr id="5" name="Espaço Reservado para Conteúdo 4"/>
          <p:cNvSpPr>
            <a:spLocks noGrp="1"/>
          </p:cNvSpPr>
          <p:nvPr>
            <p:ph idx="1"/>
          </p:nvPr>
        </p:nvSpPr>
        <p:spPr>
          <a:xfrm>
            <a:off x="3923927" y="2490135"/>
            <a:ext cx="4400955" cy="3675169"/>
          </a:xfrm>
        </p:spPr>
        <p:txBody>
          <a:bodyPr/>
          <a:lstStyle/>
          <a:p>
            <a:r>
              <a:rPr lang="pt-BR" dirty="0"/>
              <a:t>“Raças e povos ainda existem que o desconhecem, </a:t>
            </a:r>
            <a:r>
              <a:rPr lang="pt-BR" b="1" dirty="0"/>
              <a:t>porém não ignoram a lei de amor da sua doutrina</a:t>
            </a:r>
            <a:r>
              <a:rPr lang="pt-BR" dirty="0"/>
              <a:t>, porque todos os homens receberam, nas mais remotas plagas do orbe, as irradiações do seu Espírito misericordioso, através das palavras inspiradas dos seus mensageiros.”</a:t>
            </a:r>
          </a:p>
          <a:p>
            <a:pPr lvl="4"/>
            <a:r>
              <a:rPr lang="pt-BR" dirty="0"/>
              <a:t>(EMMANUEL. </a:t>
            </a:r>
            <a:r>
              <a:rPr lang="pt-BR" i="1" dirty="0"/>
              <a:t>Emmanuel</a:t>
            </a:r>
            <a:r>
              <a:rPr lang="pt-BR" dirty="0"/>
              <a:t>, cap. 2)</a:t>
            </a:r>
          </a:p>
        </p:txBody>
      </p:sp>
    </p:spTree>
    <p:extLst>
      <p:ext uri="{BB962C8B-B14F-4D97-AF65-F5344CB8AC3E}">
        <p14:creationId xmlns:p14="http://schemas.microsoft.com/office/powerpoint/2010/main" val="423484667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O Evangelho e o futuro</a:t>
            </a:r>
            <a:endParaRPr lang="pt-BR" dirty="0"/>
          </a:p>
        </p:txBody>
      </p:sp>
      <p:sp>
        <p:nvSpPr>
          <p:cNvPr id="5" name="Espaço Reservado para Conteúdo 4"/>
          <p:cNvSpPr>
            <a:spLocks noGrp="1"/>
          </p:cNvSpPr>
          <p:nvPr>
            <p:ph idx="1"/>
          </p:nvPr>
        </p:nvSpPr>
        <p:spPr>
          <a:xfrm>
            <a:off x="3419871" y="2490135"/>
            <a:ext cx="4905011" cy="3675169"/>
          </a:xfrm>
        </p:spPr>
        <p:txBody>
          <a:bodyPr>
            <a:normAutofit lnSpcReduction="10000"/>
          </a:bodyPr>
          <a:lstStyle/>
          <a:p>
            <a:r>
              <a:rPr lang="pt-BR" dirty="0"/>
              <a:t>“O Evangelho do Divino Mestre ainda encontrará, por algum tempo, a resistência das trevas. A má-fé, a ignorância, a </a:t>
            </a:r>
            <a:r>
              <a:rPr lang="pt-BR" dirty="0" err="1"/>
              <a:t>simonia</a:t>
            </a:r>
            <a:r>
              <a:rPr lang="pt-BR" dirty="0"/>
              <a:t>, o império da força conspiração contra ele… </a:t>
            </a:r>
            <a:r>
              <a:rPr lang="pt-BR" b="1" dirty="0"/>
              <a:t>Mas tempo virá em que a sua ascendência será reconhecida</a:t>
            </a:r>
            <a:r>
              <a:rPr lang="pt-BR" dirty="0"/>
              <a:t>. Nos dias de flagelo e de provações coletivas, é para a sua Luz Eterna que a Humanidade se voltará, tomada de esperança.”</a:t>
            </a:r>
          </a:p>
          <a:p>
            <a:pPr lvl="4"/>
            <a:r>
              <a:rPr lang="pt-BR" dirty="0"/>
              <a:t>(EMMANUEL. </a:t>
            </a:r>
            <a:r>
              <a:rPr lang="pt-BR" i="1" dirty="0"/>
              <a:t>Emmanuel</a:t>
            </a:r>
            <a:r>
              <a:rPr lang="pt-BR" dirty="0"/>
              <a:t>, cap. 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3138206"/>
            <a:ext cx="2379026" cy="2379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771519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O que Jesus pede aos homens?</a:t>
            </a:r>
            <a:endParaRPr lang="pt-BR" dirty="0"/>
          </a:p>
        </p:txBody>
      </p:sp>
      <p:sp>
        <p:nvSpPr>
          <p:cNvPr id="6" name="Espaço Reservado para Conteúdo 5"/>
          <p:cNvSpPr>
            <a:spLocks noGrp="1"/>
          </p:cNvSpPr>
          <p:nvPr>
            <p:ph idx="1"/>
          </p:nvPr>
        </p:nvSpPr>
        <p:spPr>
          <a:xfrm>
            <a:off x="827583" y="2490135"/>
            <a:ext cx="5184577" cy="3675169"/>
          </a:xfrm>
        </p:spPr>
        <p:txBody>
          <a:bodyPr>
            <a:normAutofit fontScale="92500"/>
          </a:bodyPr>
          <a:lstStyle/>
          <a:p>
            <a:r>
              <a:rPr lang="pt-BR" dirty="0"/>
              <a:t>“Para isso, o Mestre não exige que os homens se façam heróis ou santos de um dia para outro. Não pede que os seguidores pratiquem milagres, nem lhes reclama o impossível. [...] </a:t>
            </a:r>
          </a:p>
          <a:p>
            <a:r>
              <a:rPr lang="pt-BR" dirty="0"/>
              <a:t>Contrariamente a todos os mentores da Humanidade, que viviam, até então, entre mistérios religiosos e dominações políticas, convive com a massa popular, convidando as criaturas a </a:t>
            </a:r>
            <a:r>
              <a:rPr lang="pt-BR" b="1" dirty="0"/>
              <a:t>levantarem o santuário do Senhor nos próprios corações</a:t>
            </a:r>
            <a:r>
              <a:rPr lang="pt-BR" dirty="0"/>
              <a:t>.”</a:t>
            </a:r>
          </a:p>
          <a:p>
            <a:pPr lvl="4"/>
            <a:r>
              <a:rPr lang="pt-BR" dirty="0"/>
              <a:t>(EMMANUEL. </a:t>
            </a:r>
            <a:r>
              <a:rPr lang="pt-BR" i="1" dirty="0"/>
              <a:t>Roteiro</a:t>
            </a:r>
            <a:r>
              <a:rPr lang="pt-BR" dirty="0"/>
              <a:t>, cap. 13)</a:t>
            </a:r>
          </a:p>
        </p:txBody>
      </p:sp>
      <p:pic>
        <p:nvPicPr>
          <p:cNvPr id="3" name="Imagem 2"/>
          <p:cNvPicPr>
            <a:picLocks noChangeAspect="1"/>
          </p:cNvPicPr>
          <p:nvPr/>
        </p:nvPicPr>
        <p:blipFill>
          <a:blip r:embed="rId3"/>
          <a:stretch>
            <a:fillRect/>
          </a:stretch>
        </p:blipFill>
        <p:spPr>
          <a:xfrm>
            <a:off x="6156176" y="2738371"/>
            <a:ext cx="2168706" cy="2788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78813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Jesus vai voltar?</a:t>
            </a:r>
            <a:endParaRPr lang="pt-BR" dirty="0"/>
          </a:p>
        </p:txBody>
      </p:sp>
      <p:sp>
        <p:nvSpPr>
          <p:cNvPr id="6" name="Espaço Reservado para Conteúdo 5"/>
          <p:cNvSpPr>
            <a:spLocks noGrp="1"/>
          </p:cNvSpPr>
          <p:nvPr>
            <p:ph idx="1"/>
          </p:nvPr>
        </p:nvSpPr>
        <p:spPr/>
        <p:txBody>
          <a:bodyPr>
            <a:normAutofit/>
          </a:bodyPr>
          <a:lstStyle/>
          <a:p>
            <a:r>
              <a:rPr lang="pt-BR" dirty="0"/>
              <a:t>Jesus nunca deixou de estar entre nós!</a:t>
            </a:r>
          </a:p>
          <a:p>
            <a:pPr lvl="1"/>
            <a:r>
              <a:rPr lang="pt-BR" dirty="0"/>
              <a:t>“Embora o Consolador já se encontre entre os homens, o luto e o desencanto, desenfreados, alastram-se, disseminando amargura e aflição.</a:t>
            </a:r>
          </a:p>
          <a:p>
            <a:pPr lvl="1"/>
            <a:r>
              <a:rPr lang="pt-BR" dirty="0"/>
              <a:t>As Esferas Sublimes, porém, recolhendo os apelos e as lágrimas que se erguem da Terra angustiada preparam a Grande Mensagem de consolação, em nome de Jesus e “O Evangelho”, [...] como há dois mil anos, se corporifica nas mãos de Allan Kardec para distender a esperança e o amor sobre toda a Terra.”</a:t>
            </a:r>
          </a:p>
          <a:p>
            <a:pPr lvl="4"/>
            <a:r>
              <a:rPr lang="pt-BR" dirty="0"/>
              <a:t>(VIANNA DE CARVALHO. </a:t>
            </a:r>
            <a:r>
              <a:rPr lang="pt-BR" i="1" dirty="0"/>
              <a:t>Crestomatia da imortalidade</a:t>
            </a:r>
            <a:r>
              <a:rPr lang="pt-BR" dirty="0"/>
              <a:t>, 3 ed., p. 66-67)</a:t>
            </a:r>
          </a:p>
        </p:txBody>
      </p:sp>
    </p:spTree>
    <p:extLst>
      <p:ext uri="{BB962C8B-B14F-4D97-AF65-F5344CB8AC3E}">
        <p14:creationId xmlns:p14="http://schemas.microsoft.com/office/powerpoint/2010/main" val="128269472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esuscristo.name/pt/fotos-de-jesus/images/jesus-amo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843" y="3195112"/>
            <a:ext cx="2994651" cy="2258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ítulo 1"/>
          <p:cNvSpPr>
            <a:spLocks noGrp="1"/>
          </p:cNvSpPr>
          <p:nvPr>
            <p:ph type="title"/>
          </p:nvPr>
        </p:nvSpPr>
        <p:spPr/>
        <p:txBody>
          <a:bodyPr>
            <a:normAutofit fontScale="90000"/>
          </a:bodyPr>
          <a:lstStyle/>
          <a:p>
            <a:r>
              <a:rPr lang="pt-BR"/>
              <a:t>O que representa o Evangelho Segundo o Espiritismo para os homens?</a:t>
            </a:r>
            <a:endParaRPr lang="pt-BR" dirty="0"/>
          </a:p>
        </p:txBody>
      </p:sp>
      <p:sp>
        <p:nvSpPr>
          <p:cNvPr id="6" name="Espaço Reservado para Conteúdo 5"/>
          <p:cNvSpPr>
            <a:spLocks noGrp="1"/>
          </p:cNvSpPr>
          <p:nvPr>
            <p:ph idx="1"/>
          </p:nvPr>
        </p:nvSpPr>
        <p:spPr>
          <a:xfrm>
            <a:off x="827583" y="2490135"/>
            <a:ext cx="4292804" cy="3675169"/>
          </a:xfrm>
        </p:spPr>
        <p:txBody>
          <a:bodyPr/>
          <a:lstStyle/>
          <a:p>
            <a:r>
              <a:rPr lang="pt-BR"/>
              <a:t>“[...] </a:t>
            </a:r>
            <a:r>
              <a:rPr lang="pt-BR" dirty="0"/>
              <a:t>corporifica a palavra imperecível do Excelso Enviado, é Ele mesmo de retorno, tomando os filhos e as filhas da dor nos seus amorosos braços para os conduzir aos </a:t>
            </a:r>
            <a:r>
              <a:rPr lang="pt-BR" dirty="0" err="1"/>
              <a:t>páramos</a:t>
            </a:r>
            <a:r>
              <a:rPr lang="pt-BR" dirty="0"/>
              <a:t> da luz gloriosa e inextinguível da Verdade.”</a:t>
            </a:r>
          </a:p>
          <a:p>
            <a:pPr lvl="4"/>
            <a:r>
              <a:rPr lang="pt-BR" dirty="0"/>
              <a:t>(VIANNA DE CARVALHO. </a:t>
            </a:r>
            <a:r>
              <a:rPr lang="pt-BR" i="1" dirty="0"/>
              <a:t>Crestomatia da imortalidade</a:t>
            </a:r>
            <a:r>
              <a:rPr lang="pt-BR" dirty="0"/>
              <a:t>, 3 ed., p. 66-67)</a:t>
            </a:r>
          </a:p>
        </p:txBody>
      </p:sp>
    </p:spTree>
    <p:extLst>
      <p:ext uri="{BB962C8B-B14F-4D97-AF65-F5344CB8AC3E}">
        <p14:creationId xmlns:p14="http://schemas.microsoft.com/office/powerpoint/2010/main" val="16270868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Jesus e a religião</a:t>
            </a:r>
            <a:endParaRPr lang="pt-BR" dirty="0"/>
          </a:p>
        </p:txBody>
      </p:sp>
      <p:sp>
        <p:nvSpPr>
          <p:cNvPr id="4" name="Espaço Reservado para Conteúdo 3"/>
          <p:cNvSpPr>
            <a:spLocks noGrp="1"/>
          </p:cNvSpPr>
          <p:nvPr>
            <p:ph idx="1"/>
          </p:nvPr>
        </p:nvSpPr>
        <p:spPr>
          <a:xfrm>
            <a:off x="4427984" y="2490135"/>
            <a:ext cx="3896898" cy="3675169"/>
          </a:xfrm>
        </p:spPr>
        <p:txBody>
          <a:bodyPr/>
          <a:lstStyle/>
          <a:p>
            <a:r>
              <a:rPr lang="pt-BR" dirty="0"/>
              <a:t>“A religião de Jesus não é exclusivista: une todas as almas crentes num vínculo comum; prende todos os seres que pensam, sentem, amam e sofrem, num mesmo amplexo e uma só comunhão de amor.” </a:t>
            </a:r>
          </a:p>
          <a:p>
            <a:pPr lvl="4"/>
            <a:r>
              <a:rPr lang="pt-BR" dirty="0"/>
              <a:t>(LÉON DENIS. </a:t>
            </a:r>
            <a:r>
              <a:rPr lang="pt-BR" i="1" dirty="0"/>
              <a:t>Cristianismo e Espiritismo</a:t>
            </a:r>
            <a:r>
              <a:rPr lang="pt-BR" dirty="0"/>
              <a:t>, “Conclusão”)</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3" y="3042937"/>
            <a:ext cx="3414353" cy="2570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4377586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O “Reino de Deus” é para todos</a:t>
            </a:r>
            <a:endParaRPr lang="pt-BR" dirty="0"/>
          </a:p>
        </p:txBody>
      </p:sp>
      <p:sp>
        <p:nvSpPr>
          <p:cNvPr id="4" name="Espaço Reservado para Conteúdo 3"/>
          <p:cNvSpPr>
            <a:spLocks noGrp="1"/>
          </p:cNvSpPr>
          <p:nvPr>
            <p:ph idx="1"/>
          </p:nvPr>
        </p:nvSpPr>
        <p:spPr>
          <a:xfrm>
            <a:off x="3491880" y="2490135"/>
            <a:ext cx="4833002" cy="3675169"/>
          </a:xfrm>
        </p:spPr>
        <p:txBody>
          <a:bodyPr/>
          <a:lstStyle/>
          <a:p>
            <a:r>
              <a:rPr lang="pt-BR" dirty="0"/>
              <a:t>“Assegurando a todos o direito de participar do "reino de Deus", isto é, da luz e da verdade, Jesus preparou a regeneração da Humanidade; colocou os marcos da revelação futura.”</a:t>
            </a:r>
          </a:p>
          <a:p>
            <a:pPr lvl="4"/>
            <a:r>
              <a:rPr lang="pt-BR" dirty="0"/>
              <a:t>(LÉON DENIS. </a:t>
            </a:r>
            <a:r>
              <a:rPr lang="pt-BR" i="1" dirty="0"/>
              <a:t>Cristianismo e Espiritismo</a:t>
            </a:r>
            <a:r>
              <a:rPr lang="pt-BR" dirty="0"/>
              <a:t>, “Conclusão”)</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773522"/>
            <a:ext cx="2376264" cy="3107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69498046"/>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608</TotalTime>
  <Words>1421</Words>
  <Application>Microsoft Macintosh PowerPoint</Application>
  <PresentationFormat>Apresentação na tela (4:3)</PresentationFormat>
  <Paragraphs>75</Paragraphs>
  <Slides>12</Slides>
  <Notes>11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Calibri</vt:lpstr>
      <vt:lpstr>Garamond</vt:lpstr>
      <vt:lpstr>Orgânico</vt:lpstr>
      <vt:lpstr>Terapia do Evangelho</vt:lpstr>
      <vt:lpstr>Jesus</vt:lpstr>
      <vt:lpstr>Todos os povos conhecem o Evangelho?</vt:lpstr>
      <vt:lpstr>O Evangelho e o futuro</vt:lpstr>
      <vt:lpstr>O que Jesus pede aos homens?</vt:lpstr>
      <vt:lpstr>Jesus vai voltar?</vt:lpstr>
      <vt:lpstr>O que representa o Evangelho Segundo o Espiritismo para os homens?</vt:lpstr>
      <vt:lpstr>Jesus e a religião</vt:lpstr>
      <vt:lpstr>O “Reino de Deus” é para todos</vt:lpstr>
      <vt:lpstr>Quem é Jesus?</vt:lpstr>
      <vt:lpstr>Evangelho – base das reformas sociais</vt:lpstr>
      <vt:lpstr>Proposta de reforma íntima</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Paula</dc:creator>
  <cp:lastModifiedBy>Adriano Alves</cp:lastModifiedBy>
  <cp:revision>59</cp:revision>
  <dcterms:created xsi:type="dcterms:W3CDTF">2012-06-19T12:14:59Z</dcterms:created>
  <dcterms:modified xsi:type="dcterms:W3CDTF">2018-05-03T02:13:47Z</dcterms:modified>
</cp:coreProperties>
</file>