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256" r:id="rId2"/>
    <p:sldId id="257" r:id="rId3"/>
    <p:sldId id="258" r:id="rId4"/>
    <p:sldId id="260" r:id="rId5"/>
    <p:sldId id="261" r:id="rId6"/>
    <p:sldId id="262" r:id="rId7"/>
    <p:sldId id="264" r:id="rId8"/>
    <p:sldId id="267" r:id="rId9"/>
    <p:sldId id="268" r:id="rId10"/>
    <p:sldId id="265" r:id="rId11"/>
    <p:sldId id="266"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96"/>
    <p:restoredTop sz="74451" autoAdjust="0"/>
  </p:normalViewPr>
  <p:slideViewPr>
    <p:cSldViewPr showGuides="1">
      <p:cViewPr varScale="1">
        <p:scale>
          <a:sx n="88" d="100"/>
          <a:sy n="88" d="100"/>
        </p:scale>
        <p:origin x="61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790E6-00AA-4961-8572-D6A0AE39AE74}" type="datetimeFigureOut">
              <a:rPr lang="pt-BR" smtClean="0"/>
              <a:t>01/05/16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555FB-9A21-4327-8E79-8586CD96C905}" type="slidenum">
              <a:rPr lang="pt-BR" smtClean="0"/>
              <a:t>‹n.º›</a:t>
            </a:fld>
            <a:endParaRPr lang="pt-BR"/>
          </a:p>
        </p:txBody>
      </p:sp>
    </p:spTree>
    <p:extLst>
      <p:ext uri="{BB962C8B-B14F-4D97-AF65-F5344CB8AC3E}">
        <p14:creationId xmlns:p14="http://schemas.microsoft.com/office/powerpoint/2010/main" val="427637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1</a:t>
            </a:fld>
            <a:endParaRPr lang="pt-BR"/>
          </a:p>
        </p:txBody>
      </p:sp>
    </p:spTree>
    <p:extLst>
      <p:ext uri="{BB962C8B-B14F-4D97-AF65-F5344CB8AC3E}">
        <p14:creationId xmlns:p14="http://schemas.microsoft.com/office/powerpoint/2010/main" val="318490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Finalizar a palestra relembrando as recomendações dadas no</a:t>
            </a:r>
            <a:r>
              <a:rPr lang="pt-BR" baseline="0" dirty="0" smtClean="0"/>
              <a:t> Evangelho Segundo o Espiritismo, mensagem de Santo Agostinho.</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11</a:t>
            </a:fld>
            <a:endParaRPr lang="pt-BR"/>
          </a:p>
        </p:txBody>
      </p:sp>
    </p:spTree>
    <p:extLst>
      <p:ext uri="{BB962C8B-B14F-4D97-AF65-F5344CB8AC3E}">
        <p14:creationId xmlns:p14="http://schemas.microsoft.com/office/powerpoint/2010/main" val="72014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Esclarecer que embora a criança se</a:t>
            </a:r>
            <a:r>
              <a:rPr lang="pt-BR" baseline="0" dirty="0" smtClean="0"/>
              <a:t> mostre frágil e indefesa, deveremos nos lembrar que é um espírito e que já teve sucessivas reencarnações. Em cada encarnação, o espírito acumula experiências que se traduzem nos ensinamentos que já adquiriu ou nas dificuldades que ainda precisa vencer para sua evolução. </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2</a:t>
            </a:fld>
            <a:endParaRPr lang="pt-BR"/>
          </a:p>
        </p:txBody>
      </p:sp>
    </p:spTree>
    <p:extLst>
      <p:ext uri="{BB962C8B-B14F-4D97-AF65-F5344CB8AC3E}">
        <p14:creationId xmlns:p14="http://schemas.microsoft.com/office/powerpoint/2010/main" val="115920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criança de hoje, é o espírito de ontem</a:t>
            </a:r>
            <a:r>
              <a:rPr lang="pt-BR" baseline="0" dirty="0" smtClean="0"/>
              <a:t> que necessita de aprender por meio da reencarnação. Quando está na </a:t>
            </a:r>
            <a:r>
              <a:rPr lang="pt-BR" baseline="0" dirty="0" err="1" smtClean="0"/>
              <a:t>erraticidade</a:t>
            </a:r>
            <a:r>
              <a:rPr lang="pt-BR" baseline="0" dirty="0" smtClean="0"/>
              <a:t>, planeja a próxima existência, vinculando-se àqueles com quem necessita de aprender. Os espíritos, assim, se vinculam por afinidades boas ou más dependendo do que escolheram ao longos de suas reencarnações. Em uma mesma família, podem se reencontrar espíritos amigos ou adversários de outros tempos.</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3</a:t>
            </a:fld>
            <a:endParaRPr lang="pt-BR"/>
          </a:p>
        </p:txBody>
      </p:sp>
    </p:spTree>
    <p:extLst>
      <p:ext uri="{BB962C8B-B14F-4D97-AF65-F5344CB8AC3E}">
        <p14:creationId xmlns:p14="http://schemas.microsoft.com/office/powerpoint/2010/main" val="379977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tipo de vínculo que envolvem</a:t>
            </a:r>
            <a:r>
              <a:rPr lang="pt-BR" baseline="0" dirty="0" smtClean="0"/>
              <a:t> pais e filhos marcam os espíritos que reencarnam em uma mesma família gerando simpatias ou despertando ódios ou rancores que se explicam por meio da reencarnação. Desta forma, pais e filhos reencarnam juntos e será necessário muito entendimento e renúncia, para que esses espíritos aprendam a se amar e a serem caridosos uns com os outros.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4</a:t>
            </a:fld>
            <a:endParaRPr lang="pt-BR"/>
          </a:p>
        </p:txBody>
      </p:sp>
    </p:spTree>
    <p:extLst>
      <p:ext uri="{BB962C8B-B14F-4D97-AF65-F5344CB8AC3E}">
        <p14:creationId xmlns:p14="http://schemas.microsoft.com/office/powerpoint/2010/main" val="378933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Devido ao antagonismo existente entre os pais</a:t>
            </a:r>
            <a:r>
              <a:rPr lang="pt-BR" baseline="0" dirty="0" smtClean="0"/>
              <a:t> e o futuro </a:t>
            </a:r>
            <a:r>
              <a:rPr lang="pt-BR" baseline="0" dirty="0" err="1" smtClean="0"/>
              <a:t>reencarnante</a:t>
            </a:r>
            <a:r>
              <a:rPr lang="pt-BR" baseline="0" dirty="0" smtClean="0"/>
              <a:t>, a mulher grávida pode ter uma séries de indisposições orgânicas que poderão desencadear um aborto espontâneo. Isso pode se dar por causa da rejeição dos pais em relação ao filho ou do espírito que reencarnará que desiste por medo de fracassar na futura existência ou por não suportar o desdém e rejeição de seus futuros pais. </a:t>
            </a:r>
          </a:p>
          <a:p>
            <a:endParaRPr lang="pt-BR" baseline="0" dirty="0" smtClean="0"/>
          </a:p>
          <a:p>
            <a:r>
              <a:rPr lang="pt-BR" baseline="0" dirty="0" smtClean="0"/>
              <a:t>Durante a gravidez, é aconselhável aos pais cultivarem a prece, rogando a Deus e aos bons espíritos que acompanham o processo </a:t>
            </a:r>
            <a:r>
              <a:rPr lang="pt-BR" baseline="0" dirty="0" err="1" smtClean="0"/>
              <a:t>reencarnatório</a:t>
            </a:r>
            <a:r>
              <a:rPr lang="pt-BR" baseline="0" dirty="0" smtClean="0"/>
              <a:t>, que os auxiliem durante todo o processo de ligação do espírito à sua família. </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5</a:t>
            </a:fld>
            <a:endParaRPr lang="pt-BR"/>
          </a:p>
        </p:txBody>
      </p:sp>
    </p:spTree>
    <p:extLst>
      <p:ext uri="{BB962C8B-B14F-4D97-AF65-F5344CB8AC3E}">
        <p14:creationId xmlns:p14="http://schemas.microsoft.com/office/powerpoint/2010/main" val="373511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 a vinculação do espírito não é somente ao corpo físico,</a:t>
            </a:r>
            <a:r>
              <a:rPr lang="pt-BR" baseline="0" dirty="0" smtClean="0"/>
              <a:t> mas também psiquicamente à mãe e ao pai, é necessário entender que todos podem sofrer processos obsessivos. Lembremos que fazemos parte de uma família universal e o fato de reencarnarmos não nos desvinculam daqueles que em outras existências foram nossos amigos ou inimigos. Durante a gravidez, devido a perseguições espirituais, o espírito que reencarna pode continuar sofrendo a influencia espiritual de antigos comparsas. As vibrações e conduta da mãe, neste sentido, se positivas, podem ajudar no tratamento de seu filho, bem como dos espíritos obsessores que o influenciam. </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6</a:t>
            </a:fld>
            <a:endParaRPr lang="pt-BR"/>
          </a:p>
        </p:txBody>
      </p:sp>
    </p:spTree>
    <p:extLst>
      <p:ext uri="{BB962C8B-B14F-4D97-AF65-F5344CB8AC3E}">
        <p14:creationId xmlns:p14="http://schemas.microsoft.com/office/powerpoint/2010/main" val="7736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As</a:t>
            </a:r>
            <a:r>
              <a:rPr lang="pt-BR" baseline="0" dirty="0" smtClean="0"/>
              <a:t> obsessões podem iniciar durante a infância. É importante lembrar que a criança está em um corpo novo, mas o espírito é milenar e traz inúmeras experiências de outras reencarnações. Traz também reminiscências de vidas anteriores, podendo se lembrar de tormentos e traumas que se revelam na atual existência.</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7</a:t>
            </a:fld>
            <a:endParaRPr lang="pt-BR"/>
          </a:p>
        </p:txBody>
      </p:sp>
    </p:spTree>
    <p:extLst>
      <p:ext uri="{BB962C8B-B14F-4D97-AF65-F5344CB8AC3E}">
        <p14:creationId xmlns:p14="http://schemas.microsoft.com/office/powerpoint/2010/main" val="248677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Os pais e adultos devem se lembrar que a criança aprende também pela observação. Desta forma, os pais devem buscar dar bons exemplos aos filhos. D</a:t>
            </a:r>
            <a:r>
              <a:rPr lang="pt-BR" baseline="0" dirty="0" smtClean="0"/>
              <a:t>eve-se seguir um máxima muito popular: “A palavra convence, mas o exemplo arrasta”.</a:t>
            </a:r>
          </a:p>
          <a:p>
            <a:endParaRPr lang="pt-BR" baseline="0" dirty="0" smtClean="0"/>
          </a:p>
          <a:p>
            <a:r>
              <a:rPr lang="pt-BR" baseline="0" dirty="0" smtClean="0"/>
              <a:t>Esclarecer aos ouvintes o quanto é contraditório para qualquer um, não somente para a criança, quando alguém diz que é necessário fazer algo, mas age de forma contrária ao que acabou de dizer. </a:t>
            </a:r>
            <a:r>
              <a:rPr lang="pt-BR" baseline="0" dirty="0" err="1" smtClean="0"/>
              <a:t>Mostar</a:t>
            </a:r>
            <a:r>
              <a:rPr lang="pt-BR" baseline="0" dirty="0" smtClean="0"/>
              <a:t> o vídeo “</a:t>
            </a:r>
            <a:r>
              <a:rPr lang="pt-BR" baseline="0" dirty="0" err="1" smtClean="0"/>
              <a:t>Children</a:t>
            </a:r>
            <a:r>
              <a:rPr lang="pt-BR" baseline="0" dirty="0" smtClean="0"/>
              <a:t> </a:t>
            </a:r>
            <a:r>
              <a:rPr lang="pt-BR" baseline="0" dirty="0" err="1" smtClean="0"/>
              <a:t>see</a:t>
            </a:r>
            <a:r>
              <a:rPr lang="pt-BR" baseline="0" dirty="0" smtClean="0"/>
              <a:t>, </a:t>
            </a:r>
            <a:r>
              <a:rPr lang="pt-BR" baseline="0" dirty="0" err="1" smtClean="0"/>
              <a:t>children</a:t>
            </a:r>
            <a:r>
              <a:rPr lang="pt-BR" baseline="0" dirty="0" smtClean="0"/>
              <a:t> do”.</a:t>
            </a:r>
          </a:p>
          <a:p>
            <a:endParaRPr lang="pt-BR" baseline="0" dirty="0" smtClean="0"/>
          </a:p>
          <a:p>
            <a:r>
              <a:rPr lang="pt-BR" baseline="0" dirty="0" smtClean="0"/>
              <a:t>Link: https://www.youtube.com/watch?v=5JrtpCM4yMM . (1 minuto de duração)</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9</a:t>
            </a:fld>
            <a:endParaRPr lang="pt-BR"/>
          </a:p>
        </p:txBody>
      </p:sp>
    </p:spTree>
    <p:extLst>
      <p:ext uri="{BB962C8B-B14F-4D97-AF65-F5344CB8AC3E}">
        <p14:creationId xmlns:p14="http://schemas.microsoft.com/office/powerpoint/2010/main" val="105761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Para o tratamento de obsessões de crianças, usar a mesma metodologia adotada para os adultos</a:t>
            </a:r>
            <a:r>
              <a:rPr lang="pt-BR" baseline="0" dirty="0" smtClean="0"/>
              <a:t> na Casa Espírita. </a:t>
            </a:r>
            <a:endParaRPr lang="pt-BR" dirty="0"/>
          </a:p>
        </p:txBody>
      </p:sp>
      <p:sp>
        <p:nvSpPr>
          <p:cNvPr id="4" name="Espaço Reservado para Número de Slide 3"/>
          <p:cNvSpPr>
            <a:spLocks noGrp="1"/>
          </p:cNvSpPr>
          <p:nvPr>
            <p:ph type="sldNum" sz="quarter" idx="10"/>
          </p:nvPr>
        </p:nvSpPr>
        <p:spPr/>
        <p:txBody>
          <a:bodyPr/>
          <a:lstStyle/>
          <a:p>
            <a:fld id="{B74555FB-9A21-4327-8E79-8586CD96C905}" type="slidenum">
              <a:rPr lang="pt-BR" smtClean="0"/>
              <a:t>10</a:t>
            </a:fld>
            <a:endParaRPr lang="pt-BR"/>
          </a:p>
        </p:txBody>
      </p:sp>
    </p:spTree>
    <p:extLst>
      <p:ext uri="{BB962C8B-B14F-4D97-AF65-F5344CB8AC3E}">
        <p14:creationId xmlns:p14="http://schemas.microsoft.com/office/powerpoint/2010/main" val="348014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22" name="Imagem 21"/>
          <p:cNvPicPr>
            <a:picLocks noChangeAspect="1"/>
          </p:cNvPicPr>
          <p:nvPr userDrawn="1"/>
        </p:nvPicPr>
        <p:blipFill>
          <a:blip r:embed="rId2"/>
          <a:stretch>
            <a:fillRect/>
          </a:stretch>
        </p:blipFill>
        <p:spPr>
          <a:xfrm>
            <a:off x="558800" y="457200"/>
            <a:ext cx="8026400" cy="5943600"/>
          </a:xfrm>
          <a:prstGeom prst="rect">
            <a:avLst/>
          </a:prstGeom>
        </p:spPr>
      </p:pic>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ctrTitle"/>
          </p:nvPr>
        </p:nvSpPr>
        <p:spPr>
          <a:xfrm>
            <a:off x="866440" y="548681"/>
            <a:ext cx="5917679" cy="2232248"/>
          </a:xfrm>
        </p:spPr>
        <p:txBody>
          <a:bodyPr anchor="b"/>
          <a:lstStyle>
            <a:lvl1pPr>
              <a:defRPr sz="4800"/>
            </a:lvl1pPr>
          </a:lstStyle>
          <a:p>
            <a:r>
              <a:rPr lang="pt-BR" dirty="0" smtClean="0"/>
              <a:t>Clique para editar estilo do título mestre</a:t>
            </a:r>
            <a:endParaRPr lang="en-US" dirty="0"/>
          </a:p>
        </p:txBody>
      </p:sp>
      <p:sp>
        <p:nvSpPr>
          <p:cNvPr id="3" name="Subtitle 2"/>
          <p:cNvSpPr>
            <a:spLocks noGrp="1"/>
          </p:cNvSpPr>
          <p:nvPr>
            <p:ph type="subTitle" idx="1"/>
          </p:nvPr>
        </p:nvSpPr>
        <p:spPr>
          <a:xfrm>
            <a:off x="866441" y="2780928"/>
            <a:ext cx="2841464" cy="1944216"/>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pt-B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571098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4FA5DE11-6CF4-4056-A06A-49030C7FD34B}" type="datetimeFigureOut">
              <a:rPr lang="pt-BR" smtClean="0"/>
              <a:t>01/05/16</a:t>
            </a:fld>
            <a:endParaRPr lang="pt-BR"/>
          </a:p>
        </p:txBody>
      </p:sp>
      <p:sp>
        <p:nvSpPr>
          <p:cNvPr id="6" name="Footer Placeholder 5"/>
          <p:cNvSpPr>
            <a:spLocks noGrp="1"/>
          </p:cNvSpPr>
          <p:nvPr>
            <p:ph type="ftr" sz="quarter" idx="11"/>
          </p:nvPr>
        </p:nvSpPr>
        <p:spPr/>
        <p:txBody>
          <a:bodyPr/>
          <a:lstStyle/>
          <a:p>
            <a:endParaRPr lang="pt-B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9979811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pt-BR" smtClean="0"/>
              <a:t>Clique para editar estilo do título mestre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p:txBody>
          <a:bodyPr/>
          <a:lstStyle/>
          <a:p>
            <a:endParaRPr lang="pt-B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1583812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pt-BR" smtClean="0"/>
              <a:t>Clique para editar estilo do título mestre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333562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p:txBody>
          <a:bodyPr/>
          <a:lstStyle/>
          <a:p>
            <a:endParaRPr lang="pt-B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5811069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A5DE11-6CF4-4056-A06A-49030C7FD34B}" type="datetimeFigureOut">
              <a:rPr lang="pt-BR" smtClean="0"/>
              <a:t>01/05/16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335963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Arraste a imagem para o espaço reservado ou clique no ícone para adicionar</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Arraste a imagem para o espaço reservado ou clique no ícone para adicionar</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Arraste a imagem para o espaço reservado ou clique no ícone para adicionar</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A5DE11-6CF4-4056-A06A-49030C7FD34B}" type="datetimeFigureOut">
              <a:rPr lang="pt-BR" smtClean="0"/>
              <a:t>01/05/16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877420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a:xfrm>
            <a:off x="516133" y="6387910"/>
            <a:ext cx="3859795" cy="228660"/>
          </a:xfrm>
        </p:spPr>
        <p:txBody>
          <a:bodyPr/>
          <a:lstStyle/>
          <a:p>
            <a:endParaRPr lang="pt-B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38209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a:xfrm>
            <a:off x="538546" y="6365498"/>
            <a:ext cx="3859795" cy="228660"/>
          </a:xfrm>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553257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pt-BR" smtClean="0"/>
              <a:t>Clique para editar estilo do título mestre</a:t>
            </a:r>
            <a:endParaRPr lang="en-US" dirty="0"/>
          </a:p>
        </p:txBody>
      </p:sp>
      <p:sp>
        <p:nvSpPr>
          <p:cNvPr id="3" name="Content Placeholder 2"/>
          <p:cNvSpPr>
            <a:spLocks noGrp="1"/>
          </p:cNvSpPr>
          <p:nvPr>
            <p:ph idx="1"/>
          </p:nvPr>
        </p:nvSpPr>
        <p:spPr/>
        <p:txBody>
          <a:bodyPr anchor="ctr"/>
          <a:lstStyle>
            <a:lvl1pPr marL="342900" indent="-342900" algn="just">
              <a:spcBef>
                <a:spcPts val="800"/>
              </a:spcBef>
              <a:buSzPct val="100000"/>
              <a:buFont typeface="AppleSymbols" charset="0"/>
              <a:buChar char="⎖"/>
              <a:defRPr sz="2000"/>
            </a:lvl1pPr>
            <a:lvl2pPr marL="685800" indent="-283464" algn="just">
              <a:spcBef>
                <a:spcPts val="600"/>
              </a:spcBef>
              <a:buSzPct val="100000"/>
              <a:buFont typeface="AppleSymbols" charset="0"/>
              <a:buChar char="⎖"/>
              <a:defRPr sz="1800"/>
            </a:lvl2pPr>
            <a:lvl3pPr marL="960120" indent="-228600" algn="just">
              <a:spcBef>
                <a:spcPts val="500"/>
              </a:spcBef>
              <a:buSzPct val="100000"/>
              <a:buFont typeface="AppleSymbols" charset="0"/>
              <a:buChar char="⎖"/>
              <a:defRPr sz="1600"/>
            </a:lvl3pPr>
            <a:lvl4pPr marL="1234440" indent="-228600" algn="just">
              <a:spcBef>
                <a:spcPts val="400"/>
              </a:spcBef>
              <a:buSzPct val="100000"/>
              <a:buFont typeface="AppleSymbols" charset="0"/>
              <a:buChar char="⎖"/>
              <a:defRPr sz="1500"/>
            </a:lvl4pPr>
            <a:lvl5pPr marL="1280160" indent="0" algn="r">
              <a:spcBef>
                <a:spcPts val="600"/>
              </a:spcBef>
              <a:spcAft>
                <a:spcPts val="1200"/>
              </a:spcAft>
              <a:buNone/>
              <a:defRPr sz="1300"/>
            </a:lvl5pPr>
          </a:lstStyle>
          <a:p>
            <a:pPr lvl="0"/>
            <a:r>
              <a:rPr lang="pt-BR" dirty="0" smtClean="0"/>
              <a:t>Clique para editar os estilos de texto mestres</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845363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2"/>
          <a:stretch>
            <a:fillRect/>
          </a:stretch>
        </p:blipFill>
        <p:spPr>
          <a:xfrm>
            <a:off x="260599" y="381000"/>
            <a:ext cx="4521200" cy="6096000"/>
          </a:xfrm>
          <a:prstGeom prst="rect">
            <a:avLst/>
          </a:prstGeom>
        </p:spPr>
      </p:pic>
      <p:sp>
        <p:nvSpPr>
          <p:cNvPr id="11" name="Freeform 10"/>
          <p:cNvSpPr/>
          <p:nvPr userDrawn="1"/>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1"/>
          <p:cNvSpPr>
            <a:spLocks noGrp="1"/>
          </p:cNvSpPr>
          <p:nvPr>
            <p:ph type="title"/>
          </p:nvPr>
        </p:nvSpPr>
        <p:spPr>
          <a:xfrm>
            <a:off x="5111105" y="1391452"/>
            <a:ext cx="3090672" cy="2469596"/>
          </a:xfrm>
        </p:spPr>
        <p:txBody>
          <a:bodyPr anchor="b"/>
          <a:lstStyle>
            <a:lvl1pPr algn="l">
              <a:defRPr sz="3200" b="0" cap="none">
                <a:solidFill>
                  <a:schemeClr val="tx1"/>
                </a:solidFill>
              </a:defRPr>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5119261" y="3874060"/>
            <a:ext cx="3082516" cy="2195959"/>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p:txBody>
          <a:bodyPr/>
          <a:lstStyle/>
          <a:p>
            <a:fld id="{4FA5DE11-6CF4-4056-A06A-49030C7FD34B}" type="datetimeFigureOut">
              <a:rPr lang="pt-BR" smtClean="0"/>
              <a:t>01/05/16</a:t>
            </a:fld>
            <a:endParaRPr lang="pt-BR"/>
          </a:p>
        </p:txBody>
      </p:sp>
      <p:sp>
        <p:nvSpPr>
          <p:cNvPr id="5" name="Footer Placeholder 4"/>
          <p:cNvSpPr>
            <a:spLocks noGrp="1"/>
          </p:cNvSpPr>
          <p:nvPr>
            <p:ph type="ftr" sz="quarter" idx="11"/>
          </p:nvPr>
        </p:nvSpPr>
        <p:spPr/>
        <p:txBody>
          <a:bodyPr/>
          <a:lstStyle/>
          <a:p>
            <a:endParaRPr lang="pt-B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678594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BR" smtClean="0"/>
              <a:t>Clique para editar estilo do título mestre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FA5DE11-6CF4-4056-A06A-49030C7FD34B}" type="datetimeFigureOut">
              <a:rPr lang="pt-BR" smtClean="0"/>
              <a:t>01/05/16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30979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FA5DE11-6CF4-4056-A06A-49030C7FD34B}" type="datetimeFigureOut">
              <a:rPr lang="pt-BR" smtClean="0"/>
              <a:t>01/05/16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793307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Date Placeholder 2"/>
          <p:cNvSpPr>
            <a:spLocks noGrp="1"/>
          </p:cNvSpPr>
          <p:nvPr>
            <p:ph type="dt" sz="half" idx="10"/>
          </p:nvPr>
        </p:nvSpPr>
        <p:spPr/>
        <p:txBody>
          <a:bodyPr/>
          <a:lstStyle/>
          <a:p>
            <a:fld id="{4FA5DE11-6CF4-4056-A06A-49030C7FD34B}" type="datetimeFigureOut">
              <a:rPr lang="pt-BR" smtClean="0"/>
              <a:t>01/05/16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2126899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FA5DE11-6CF4-4056-A06A-49030C7FD34B}" type="datetimeFigureOut">
              <a:rPr lang="pt-BR" smtClean="0"/>
              <a:t>01/05/16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423792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pt-BR" smtClean="0"/>
              <a:t>Clique para editar estilo do título mestre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4FA5DE11-6CF4-4056-A06A-49030C7FD34B}" type="datetimeFigureOut">
              <a:rPr lang="pt-BR" smtClean="0"/>
              <a:t>01/05/16</a:t>
            </a:fld>
            <a:endParaRPr lang="pt-BR"/>
          </a:p>
        </p:txBody>
      </p:sp>
      <p:sp>
        <p:nvSpPr>
          <p:cNvPr id="6" name="Footer Placeholder 5"/>
          <p:cNvSpPr>
            <a:spLocks noGrp="1"/>
          </p:cNvSpPr>
          <p:nvPr>
            <p:ph type="ftr" sz="quarter" idx="11"/>
          </p:nvPr>
        </p:nvSpPr>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301672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pt-BR" smtClean="0"/>
              <a:t>Clique para editar estilo do título mestre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4FA5DE11-6CF4-4056-A06A-49030C7FD34B}" type="datetimeFigureOut">
              <a:rPr lang="pt-BR" smtClean="0"/>
              <a:t>01/05/16</a:t>
            </a:fld>
            <a:endParaRPr lang="pt-BR"/>
          </a:p>
        </p:txBody>
      </p:sp>
      <p:sp>
        <p:nvSpPr>
          <p:cNvPr id="6" name="Footer Placeholder 5"/>
          <p:cNvSpPr>
            <a:spLocks noGrp="1"/>
          </p:cNvSpPr>
          <p:nvPr>
            <p:ph type="ftr" sz="quarter" idx="11"/>
          </p:nvPr>
        </p:nvSpPr>
        <p:spPr/>
        <p:txBody>
          <a:bodyPr/>
          <a:lstStyle/>
          <a:p>
            <a:endParaRPr lang="pt-B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A1D41BB-FCA0-4561-B215-F83FB232ACBB}" type="slidenum">
              <a:rPr lang="pt-BR" smtClean="0"/>
              <a:t>‹n.º›</a:t>
            </a:fld>
            <a:endParaRPr lang="pt-BR"/>
          </a:p>
        </p:txBody>
      </p:sp>
    </p:spTree>
    <p:extLst>
      <p:ext uri="{BB962C8B-B14F-4D97-AF65-F5344CB8AC3E}">
        <p14:creationId xmlns:p14="http://schemas.microsoft.com/office/powerpoint/2010/main" val="846909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microsoft.com/office/2007/relationships/hdphoto" Target="../media/hdphoto1.wdp"/><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19">
            <a:extLst>
              <a:ext uri="{BEBA8EAE-BF5A-486C-A8C5-ECC9F3942E4B}">
                <a14:imgProps xmlns:a14="http://schemas.microsoft.com/office/drawing/2010/main">
                  <a14:imgLayer r:embed="rId20">
                    <a14:imgEffect>
                      <a14:brightnessContrast bright="-40000" contrast="20000"/>
                    </a14:imgEffect>
                  </a14:imgLayer>
                </a14:imgProps>
              </a:ext>
            </a:extLst>
          </a:blip>
          <a:stretch>
            <a:fillRect/>
          </a:stretch>
        </p:blipFill>
        <p:spPr>
          <a:xfrm>
            <a:off x="476250" y="465415"/>
            <a:ext cx="8191500" cy="1752600"/>
          </a:xfrm>
          <a:prstGeom prst="rect">
            <a:avLst/>
          </a:prstGeom>
        </p:spPr>
      </p:pic>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864382" y="2489200"/>
            <a:ext cx="7567062" cy="4034762"/>
          </a:xfrm>
          <a:prstGeom prst="rect">
            <a:avLst/>
          </a:prstGeom>
        </p:spPr>
        <p:txBody>
          <a:bodyPr vert="horz" lIns="91440" tIns="45720" rIns="91440" bIns="45720" rtlCol="0">
            <a:normAutofit/>
          </a:bodyPr>
          <a:lstStyle/>
          <a:p>
            <a:pPr lvl="0"/>
            <a:r>
              <a:rPr lang="pt-BR" dirty="0" smtClean="0"/>
              <a:t>Clique para editar os estilos de texto mestres</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2"/>
          </p:nvPr>
        </p:nvSpPr>
        <p:spPr>
          <a:xfrm>
            <a:off x="7574443" y="6523963"/>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FA5DE11-6CF4-4056-A06A-49030C7FD34B}" type="datetimeFigureOut">
              <a:rPr lang="pt-BR" smtClean="0"/>
              <a:t>01/05/16</a:t>
            </a:fld>
            <a:endParaRPr lang="pt-BR"/>
          </a:p>
        </p:txBody>
      </p:sp>
      <p:sp>
        <p:nvSpPr>
          <p:cNvPr id="5" name="Footer Placeholder 4"/>
          <p:cNvSpPr>
            <a:spLocks noGrp="1"/>
          </p:cNvSpPr>
          <p:nvPr>
            <p:ph type="ftr" sz="quarter" idx="3"/>
          </p:nvPr>
        </p:nvSpPr>
        <p:spPr>
          <a:xfrm>
            <a:off x="590843" y="6523962"/>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pt-B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A1D41BB-FCA0-4561-B215-F83FB232ACBB}" type="slidenum">
              <a:rPr lang="pt-BR" smtClean="0"/>
              <a:t>‹n.º›</a:t>
            </a:fld>
            <a:endParaRPr lang="pt-BR"/>
          </a:p>
        </p:txBody>
      </p:sp>
    </p:spTree>
    <p:extLst>
      <p:ext uri="{BB962C8B-B14F-4D97-AF65-F5344CB8AC3E}">
        <p14:creationId xmlns:p14="http://schemas.microsoft.com/office/powerpoint/2010/main" val="11121834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file:///C:\Users\PaulaQE\Videos\Children%20See,%20Children%20Do.%20HIGH%20QUALITY.mp4"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66440" y="836712"/>
            <a:ext cx="5917679" cy="2232248"/>
          </a:xfrm>
        </p:spPr>
        <p:txBody>
          <a:bodyPr/>
          <a:lstStyle/>
          <a:p>
            <a:r>
              <a:rPr lang="pt-BR" dirty="0" smtClean="0"/>
              <a:t>Obsessão e conflitos na infância</a:t>
            </a:r>
            <a:endParaRPr lang="pt-BR" dirty="0"/>
          </a:p>
        </p:txBody>
      </p:sp>
      <p:sp>
        <p:nvSpPr>
          <p:cNvPr id="5" name="Subtítulo 4"/>
          <p:cNvSpPr>
            <a:spLocks noGrp="1"/>
          </p:cNvSpPr>
          <p:nvPr>
            <p:ph type="subTitle" idx="1"/>
          </p:nvPr>
        </p:nvSpPr>
        <p:spPr>
          <a:xfrm>
            <a:off x="866441" y="3068959"/>
            <a:ext cx="2841464" cy="1944216"/>
          </a:xfrm>
        </p:spPr>
        <p:txBody>
          <a:bodyPr/>
          <a:lstStyle/>
          <a:p>
            <a:r>
              <a:rPr lang="pt-BR" dirty="0" smtClean="0"/>
              <a:t>Compreendendo a dor humana</a:t>
            </a:r>
            <a:endParaRPr lang="pt-BR" dirty="0"/>
          </a:p>
        </p:txBody>
      </p:sp>
      <p:sp>
        <p:nvSpPr>
          <p:cNvPr id="6" name="Subtítulo 4"/>
          <p:cNvSpPr txBox="1">
            <a:spLocks/>
          </p:cNvSpPr>
          <p:nvPr/>
        </p:nvSpPr>
        <p:spPr>
          <a:xfrm>
            <a:off x="825038" y="4869160"/>
            <a:ext cx="3746962" cy="70200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pt-BR" sz="1400" cap="none" spc="0" dirty="0" smtClean="0">
                <a:solidFill>
                  <a:schemeClr val="bg1">
                    <a:lumMod val="50000"/>
                  </a:schemeClr>
                </a:solidFill>
              </a:rPr>
              <a:t>Escola </a:t>
            </a:r>
            <a:r>
              <a:rPr lang="pt-BR" sz="1400" cap="none" spc="0" dirty="0">
                <a:solidFill>
                  <a:schemeClr val="bg1">
                    <a:lumMod val="50000"/>
                  </a:schemeClr>
                </a:solidFill>
              </a:rPr>
              <a:t>de </a:t>
            </a:r>
            <a:r>
              <a:rPr lang="pt-BR" sz="1400" cap="none" spc="0" dirty="0" smtClean="0">
                <a:solidFill>
                  <a:schemeClr val="bg1">
                    <a:lumMod val="50000"/>
                  </a:schemeClr>
                </a:solidFill>
              </a:rPr>
              <a:t>Evangelização </a:t>
            </a:r>
            <a:r>
              <a:rPr lang="pt-BR" sz="1400" cap="none" spc="0" dirty="0">
                <a:solidFill>
                  <a:schemeClr val="bg1">
                    <a:lumMod val="50000"/>
                  </a:schemeClr>
                </a:solidFill>
              </a:rPr>
              <a:t>de </a:t>
            </a:r>
            <a:r>
              <a:rPr lang="pt-BR" sz="1400" cap="none" spc="0" dirty="0" smtClean="0">
                <a:solidFill>
                  <a:schemeClr val="bg1">
                    <a:lumMod val="50000"/>
                  </a:schemeClr>
                </a:solidFill>
              </a:rPr>
              <a:t>Pacientes</a:t>
            </a:r>
          </a:p>
          <a:p>
            <a:pPr>
              <a:lnSpc>
                <a:spcPct val="100000"/>
              </a:lnSpc>
              <a:spcBef>
                <a:spcPts val="0"/>
              </a:spcBef>
              <a:spcAft>
                <a:spcPts val="0"/>
              </a:spcAft>
            </a:pPr>
            <a:r>
              <a:rPr lang="pt-BR" sz="1200" cap="none" spc="0" dirty="0">
                <a:solidFill>
                  <a:schemeClr val="bg1">
                    <a:lumMod val="50000"/>
                  </a:schemeClr>
                </a:solidFill>
              </a:rPr>
              <a:t>Grupo </a:t>
            </a:r>
            <a:r>
              <a:rPr lang="pt-BR" sz="1200" cap="none" spc="0" dirty="0" smtClean="0">
                <a:solidFill>
                  <a:schemeClr val="bg1">
                    <a:lumMod val="50000"/>
                  </a:schemeClr>
                </a:solidFill>
              </a:rPr>
              <a:t>Espírita </a:t>
            </a:r>
            <a:r>
              <a:rPr lang="pt-BR" sz="1200" cap="none" spc="0" dirty="0" err="1">
                <a:solidFill>
                  <a:schemeClr val="bg1">
                    <a:lumMod val="50000"/>
                  </a:schemeClr>
                </a:solidFill>
              </a:rPr>
              <a:t>Guillon</a:t>
            </a:r>
            <a:r>
              <a:rPr lang="pt-BR" sz="1200" cap="none" spc="0" dirty="0">
                <a:solidFill>
                  <a:schemeClr val="bg1">
                    <a:lumMod val="50000"/>
                  </a:schemeClr>
                </a:solidFill>
              </a:rPr>
              <a:t> </a:t>
            </a:r>
            <a:r>
              <a:rPr lang="pt-BR" sz="1200" cap="none" spc="0" dirty="0" smtClean="0">
                <a:solidFill>
                  <a:schemeClr val="bg1">
                    <a:lumMod val="50000"/>
                  </a:schemeClr>
                </a:solidFill>
              </a:rPr>
              <a:t>Ribeiro</a:t>
            </a:r>
            <a:endParaRPr lang="pt-BR" sz="1200" cap="none" spc="0" dirty="0">
              <a:solidFill>
                <a:schemeClr val="bg1">
                  <a:lumMod val="50000"/>
                </a:schemeClr>
              </a:solidFill>
            </a:endParaRPr>
          </a:p>
        </p:txBody>
      </p:sp>
    </p:spTree>
    <p:extLst>
      <p:ext uri="{BB962C8B-B14F-4D97-AF65-F5344CB8AC3E}">
        <p14:creationId xmlns:p14="http://schemas.microsoft.com/office/powerpoint/2010/main" val="398386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Terapêutica espírita</a:t>
            </a:r>
            <a:endParaRPr lang="pt-BR" dirty="0"/>
          </a:p>
        </p:txBody>
      </p:sp>
      <p:sp>
        <p:nvSpPr>
          <p:cNvPr id="3" name="Espaço Reservado para Conteúdo 2"/>
          <p:cNvSpPr>
            <a:spLocks noGrp="1"/>
          </p:cNvSpPr>
          <p:nvPr>
            <p:ph idx="1"/>
          </p:nvPr>
        </p:nvSpPr>
        <p:spPr/>
        <p:txBody>
          <a:bodyPr>
            <a:normAutofit/>
          </a:bodyPr>
          <a:lstStyle/>
          <a:p>
            <a:r>
              <a:rPr lang="pt-BR" dirty="0" smtClean="0"/>
              <a:t>Terapêutica bioenergética (passes);</a:t>
            </a:r>
          </a:p>
          <a:p>
            <a:r>
              <a:rPr lang="pt-BR" dirty="0" smtClean="0"/>
              <a:t>Participação de pais e de crianças nas aulas de orientação evangélica;</a:t>
            </a:r>
          </a:p>
          <a:p>
            <a:r>
              <a:rPr lang="pt-BR" dirty="0" smtClean="0"/>
              <a:t>Água magnetizada;</a:t>
            </a:r>
          </a:p>
          <a:p>
            <a:r>
              <a:rPr lang="pt-BR" dirty="0" smtClean="0"/>
              <a:t>Psicoterapia da bondade, do esclarecimento, da paciência dos genitores;</a:t>
            </a:r>
          </a:p>
          <a:p>
            <a:r>
              <a:rPr lang="pt-BR" dirty="0" smtClean="0"/>
              <a:t>Tratamento </a:t>
            </a:r>
            <a:r>
              <a:rPr lang="pt-BR" dirty="0" err="1" smtClean="0"/>
              <a:t>desobsessivo</a:t>
            </a:r>
            <a:r>
              <a:rPr lang="pt-BR" dirty="0" smtClean="0"/>
              <a:t>;</a:t>
            </a:r>
          </a:p>
          <a:p>
            <a:r>
              <a:rPr lang="pt-BR" dirty="0" smtClean="0"/>
              <a:t> Prática no bem (liquidação das dívidas e compromissos infelizes de reencarnações passadas).</a:t>
            </a:r>
          </a:p>
          <a:p>
            <a:pPr lvl="4"/>
            <a:r>
              <a:rPr lang="pt-BR" dirty="0" smtClean="0"/>
              <a:t>(MANOEL P. DE MIRANDA. </a:t>
            </a:r>
            <a:r>
              <a:rPr lang="pt-BR" i="1" dirty="0" smtClean="0"/>
              <a:t>Sexo e obsessão</a:t>
            </a:r>
            <a:r>
              <a:rPr lang="pt-BR" dirty="0" smtClean="0"/>
              <a:t>, cap. 4)</a:t>
            </a:r>
            <a:endParaRPr lang="pt-BR" dirty="0"/>
          </a:p>
        </p:txBody>
      </p:sp>
    </p:spTree>
    <p:extLst>
      <p:ext uri="{BB962C8B-B14F-4D97-AF65-F5344CB8AC3E}">
        <p14:creationId xmlns:p14="http://schemas.microsoft.com/office/powerpoint/2010/main" val="813661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Responsabilidade dos pais</a:t>
            </a:r>
            <a:endParaRPr lang="pt-BR" dirty="0"/>
          </a:p>
        </p:txBody>
      </p:sp>
      <p:sp>
        <p:nvSpPr>
          <p:cNvPr id="3" name="Espaço Reservado para Conteúdo 2"/>
          <p:cNvSpPr>
            <a:spLocks noGrp="1"/>
          </p:cNvSpPr>
          <p:nvPr>
            <p:ph idx="1"/>
          </p:nvPr>
        </p:nvSpPr>
        <p:spPr>
          <a:xfrm>
            <a:off x="864382" y="4293096"/>
            <a:ext cx="7567062" cy="2230866"/>
          </a:xfrm>
        </p:spPr>
        <p:txBody>
          <a:bodyPr>
            <a:normAutofit fontScale="92500" lnSpcReduction="10000"/>
          </a:bodyPr>
          <a:lstStyle/>
          <a:p>
            <a:r>
              <a:rPr lang="pt-BR" smtClean="0"/>
              <a:t>“[...] </a:t>
            </a:r>
            <a:r>
              <a:rPr lang="pt-BR" dirty="0" smtClean="0"/>
              <a:t>inteirai-vos dos vossos deveres  e ponde todo o vosso amor em </a:t>
            </a:r>
            <a:r>
              <a:rPr lang="pt-BR" b="1" dirty="0" smtClean="0">
                <a:solidFill>
                  <a:schemeClr val="accent1"/>
                </a:solidFill>
              </a:rPr>
              <a:t>aproximar de Deus </a:t>
            </a:r>
            <a:r>
              <a:rPr lang="pt-BR" dirty="0" smtClean="0"/>
              <a:t>essa </a:t>
            </a:r>
            <a:r>
              <a:rPr lang="pt-BR" smtClean="0"/>
              <a:t>alma; [...] </a:t>
            </a:r>
            <a:r>
              <a:rPr lang="pt-BR" dirty="0" smtClean="0"/>
              <a:t>Os vossos </a:t>
            </a:r>
            <a:r>
              <a:rPr lang="pt-BR" b="1" dirty="0" smtClean="0">
                <a:solidFill>
                  <a:schemeClr val="accent1"/>
                </a:solidFill>
              </a:rPr>
              <a:t>cuidados</a:t>
            </a:r>
            <a:r>
              <a:rPr lang="pt-BR" dirty="0" smtClean="0">
                <a:solidFill>
                  <a:schemeClr val="accent1"/>
                </a:solidFill>
              </a:rPr>
              <a:t> </a:t>
            </a:r>
            <a:r>
              <a:rPr lang="pt-BR" dirty="0" smtClean="0"/>
              <a:t>e a </a:t>
            </a:r>
            <a:r>
              <a:rPr lang="pt-BR" b="1" dirty="0" smtClean="0">
                <a:solidFill>
                  <a:schemeClr val="accent1"/>
                </a:solidFill>
              </a:rPr>
              <a:t>educação</a:t>
            </a:r>
            <a:r>
              <a:rPr lang="pt-BR" dirty="0" smtClean="0">
                <a:solidFill>
                  <a:schemeClr val="accent1"/>
                </a:solidFill>
              </a:rPr>
              <a:t> </a:t>
            </a:r>
            <a:r>
              <a:rPr lang="pt-BR" dirty="0" smtClean="0"/>
              <a:t>que lhe dareis auxiliarão o seu aperfeiçoamento e o seu bem-estar futuro.  Lembrai-vos de que a cada pai e a cada mãe perguntará Deus: Que fizestes do filho confiado à vossa guarda?”</a:t>
            </a:r>
          </a:p>
          <a:p>
            <a:pPr lvl="1"/>
            <a:r>
              <a:rPr lang="pt-BR" i="1" dirty="0" smtClean="0"/>
              <a:t>Santo Agostinho</a:t>
            </a:r>
          </a:p>
          <a:p>
            <a:pPr lvl="4"/>
            <a:r>
              <a:rPr lang="pt-BR" dirty="0" smtClean="0"/>
              <a:t>(ALLAN KARDEC. </a:t>
            </a:r>
            <a:r>
              <a:rPr lang="pt-BR" i="1" dirty="0" smtClean="0"/>
              <a:t>O Evangelho Segundo o Espiritismo</a:t>
            </a:r>
            <a:r>
              <a:rPr lang="pt-BR" dirty="0" smtClean="0"/>
              <a:t>, cap. 14, item 9)</a:t>
            </a:r>
            <a:endParaRPr lang="pt-BR" dirty="0"/>
          </a:p>
        </p:txBody>
      </p:sp>
      <p:pic>
        <p:nvPicPr>
          <p:cNvPr id="5122" name="Picture 2" descr="https://encrypted-tbn0.google.com/images?q=tbn:ANd9GcRcfubn75LZpRn8fJDJmkSVfay5WabZsL6zAO8g5dFDJv6BCPdl2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217" y="2310168"/>
            <a:ext cx="2763391" cy="1838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01580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Almas em reajuste</a:t>
            </a:r>
            <a:endParaRPr lang="pt-BR" dirty="0"/>
          </a:p>
        </p:txBody>
      </p:sp>
      <p:sp>
        <p:nvSpPr>
          <p:cNvPr id="3" name="Espaço Reservado para Conteúdo 2"/>
          <p:cNvSpPr>
            <a:spLocks noGrp="1"/>
          </p:cNvSpPr>
          <p:nvPr>
            <p:ph idx="1"/>
          </p:nvPr>
        </p:nvSpPr>
        <p:spPr>
          <a:xfrm>
            <a:off x="864382" y="2489200"/>
            <a:ext cx="4427698" cy="4034762"/>
          </a:xfrm>
        </p:spPr>
        <p:txBody>
          <a:bodyPr/>
          <a:lstStyle/>
          <a:p>
            <a:r>
              <a:rPr lang="pt-BR" dirty="0" smtClean="0"/>
              <a:t>“Quando deixa a Terra, o Espírito leva consigo as paixões ou as virtudes inerentes à sua natureza e se aperfeiçoa no espaço, ou permanece estacionário, até que deseje receber a luz.”</a:t>
            </a:r>
          </a:p>
          <a:p>
            <a:pPr marL="981075" lvl="4"/>
            <a:r>
              <a:rPr lang="pt-BR" dirty="0" smtClean="0"/>
              <a:t>(ALLAN KARDEC. </a:t>
            </a:r>
            <a:r>
              <a:rPr lang="pt-BR" i="1" dirty="0" smtClean="0"/>
              <a:t>O Evangelho Segundo o Espiritismo</a:t>
            </a:r>
            <a:r>
              <a:rPr lang="pt-BR" dirty="0" smtClean="0"/>
              <a:t>, cap. 14, item 9)</a:t>
            </a:r>
            <a:endParaRPr lang="pt-BR" dirty="0"/>
          </a:p>
        </p:txBody>
      </p:sp>
      <p:pic>
        <p:nvPicPr>
          <p:cNvPr id="4" name="Imagem 3"/>
          <p:cNvPicPr>
            <a:picLocks noChangeAspect="1"/>
          </p:cNvPicPr>
          <p:nvPr/>
        </p:nvPicPr>
        <p:blipFill rotWithShape="1">
          <a:blip r:embed="rId3"/>
          <a:srcRect l="20943" r="10517"/>
          <a:stretch/>
        </p:blipFill>
        <p:spPr>
          <a:xfrm>
            <a:off x="5578980" y="2945933"/>
            <a:ext cx="2852464" cy="3121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0478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Renascendo entre os que odiou</a:t>
            </a:r>
            <a:endParaRPr lang="pt-BR" dirty="0"/>
          </a:p>
        </p:txBody>
      </p:sp>
      <p:sp>
        <p:nvSpPr>
          <p:cNvPr id="3" name="Espaço Reservado para Conteúdo 2"/>
          <p:cNvSpPr>
            <a:spLocks noGrp="1"/>
          </p:cNvSpPr>
          <p:nvPr>
            <p:ph idx="1"/>
          </p:nvPr>
        </p:nvSpPr>
        <p:spPr>
          <a:xfrm>
            <a:off x="3347864" y="2489200"/>
            <a:ext cx="5083580" cy="4034762"/>
          </a:xfrm>
        </p:spPr>
        <p:txBody>
          <a:bodyPr>
            <a:normAutofit fontScale="92500" lnSpcReduction="10000"/>
          </a:bodyPr>
          <a:lstStyle/>
          <a:p>
            <a:r>
              <a:rPr lang="pt-BR" dirty="0" smtClean="0"/>
              <a:t>“Por fim, após anos de meditações e preces, o Espírito se aproveita de um corpo em preparo na família daquele a quem detestou, e pede aos Espíritos incumbidos de transmitir as ordens superiores permissão para ir preencher na Terra os destinos daquele corpo que acaba de formar-se. [...]</a:t>
            </a:r>
          </a:p>
          <a:p>
            <a:r>
              <a:rPr lang="pt-BR" dirty="0" smtClean="0"/>
              <a:t>E como se explicam esses ódios, essas repulsões instintivas que se notam da parte de certas crianças e que parecem injustificáveis.” </a:t>
            </a:r>
          </a:p>
          <a:p>
            <a:pPr lvl="4"/>
            <a:r>
              <a:rPr lang="pt-BR" dirty="0" smtClean="0"/>
              <a:t>(ALLAN KARDEC. </a:t>
            </a:r>
            <a:r>
              <a:rPr lang="pt-BR" i="1" dirty="0" smtClean="0"/>
              <a:t>O Evangelho Segundo o Espiritismo</a:t>
            </a:r>
            <a:r>
              <a:rPr lang="pt-BR" dirty="0" smtClean="0"/>
              <a:t>, cap. 14, item 9)</a:t>
            </a:r>
            <a:endParaRPr lang="pt-B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83" y="3030417"/>
            <a:ext cx="2267458" cy="2537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89071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Desejo e recusa do filho</a:t>
            </a:r>
            <a:endParaRPr lang="pt-BR" dirty="0"/>
          </a:p>
        </p:txBody>
      </p:sp>
      <p:sp>
        <p:nvSpPr>
          <p:cNvPr id="3" name="Espaço Reservado para Conteúdo 2"/>
          <p:cNvSpPr>
            <a:spLocks noGrp="1"/>
          </p:cNvSpPr>
          <p:nvPr>
            <p:ph idx="1"/>
          </p:nvPr>
        </p:nvSpPr>
        <p:spPr>
          <a:xfrm>
            <a:off x="864382" y="2489201"/>
            <a:ext cx="7567062" cy="2019920"/>
          </a:xfrm>
        </p:spPr>
        <p:txBody>
          <a:bodyPr>
            <a:normAutofit fontScale="92500" lnSpcReduction="10000"/>
          </a:bodyPr>
          <a:lstStyle/>
          <a:p>
            <a:r>
              <a:rPr lang="pt-BR" dirty="0" smtClean="0"/>
              <a:t>“Graças à simpatia ou animosidade que o vinculam aos futuros genitores, estes (os filhos) reagem de forma positiva ou não, envolvendo o filho em ondas de ternura ou revolta que o mesmo assimila, transformando-se essas impressões em </a:t>
            </a:r>
            <a:r>
              <a:rPr lang="pt-BR" b="1" dirty="0" smtClean="0">
                <a:solidFill>
                  <a:schemeClr val="accent1"/>
                </a:solidFill>
              </a:rPr>
              <a:t>fobias</a:t>
            </a:r>
            <a:r>
              <a:rPr lang="pt-BR" dirty="0" smtClean="0">
                <a:solidFill>
                  <a:schemeClr val="accent1"/>
                </a:solidFill>
              </a:rPr>
              <a:t> </a:t>
            </a:r>
            <a:r>
              <a:rPr lang="pt-BR" dirty="0" smtClean="0"/>
              <a:t>ou </a:t>
            </a:r>
            <a:r>
              <a:rPr lang="pt-BR" b="1" dirty="0" smtClean="0">
                <a:solidFill>
                  <a:schemeClr val="accent1"/>
                </a:solidFill>
              </a:rPr>
              <a:t>desejos</a:t>
            </a:r>
            <a:r>
              <a:rPr lang="pt-BR" dirty="0" smtClean="0">
                <a:solidFill>
                  <a:schemeClr val="accent1"/>
                </a:solidFill>
              </a:rPr>
              <a:t> </a:t>
            </a:r>
            <a:r>
              <a:rPr lang="pt-BR" dirty="0" smtClean="0"/>
              <a:t>que exteriorizará na infância e poderá fixar, indelevelmente, na idade adulta.”</a:t>
            </a:r>
          </a:p>
          <a:p>
            <a:pPr lvl="4"/>
            <a:r>
              <a:rPr lang="pt-BR" dirty="0" smtClean="0"/>
              <a:t>(MANOEL P. MIRANDA. </a:t>
            </a:r>
            <a:r>
              <a:rPr lang="pt-BR" i="1" dirty="0" smtClean="0"/>
              <a:t>Temas da vida e da morte</a:t>
            </a:r>
            <a:r>
              <a:rPr lang="pt-BR" dirty="0" smtClean="0"/>
              <a:t>, 4ª ed., p. 20)</a:t>
            </a:r>
            <a:endParaRPr lang="pt-B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57" y="4667650"/>
            <a:ext cx="2853712" cy="1899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70087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Aborto espontâneo</a:t>
            </a:r>
            <a:endParaRPr lang="pt-BR" dirty="0"/>
          </a:p>
        </p:txBody>
      </p:sp>
      <p:sp>
        <p:nvSpPr>
          <p:cNvPr id="3" name="Espaço Reservado para Conteúdo 2"/>
          <p:cNvSpPr>
            <a:spLocks noGrp="1"/>
          </p:cNvSpPr>
          <p:nvPr>
            <p:ph idx="1"/>
          </p:nvPr>
        </p:nvSpPr>
        <p:spPr>
          <a:xfrm>
            <a:off x="864382" y="2489200"/>
            <a:ext cx="5147778" cy="1769345"/>
          </a:xfrm>
        </p:spPr>
        <p:txBody>
          <a:bodyPr>
            <a:normAutofit fontScale="92500" lnSpcReduction="20000"/>
          </a:bodyPr>
          <a:lstStyle/>
          <a:p>
            <a:r>
              <a:rPr lang="pt-BR" dirty="0" smtClean="0"/>
              <a:t>“Vezes ocorrem, em que o pavor se torna tão grande, que o Espírito </a:t>
            </a:r>
            <a:r>
              <a:rPr lang="pt-BR" b="1" dirty="0" smtClean="0">
                <a:solidFill>
                  <a:schemeClr val="accent1"/>
                </a:solidFill>
              </a:rPr>
              <a:t>desiste</a:t>
            </a:r>
            <a:r>
              <a:rPr lang="pt-BR" dirty="0" smtClean="0">
                <a:solidFill>
                  <a:schemeClr val="accent1"/>
                </a:solidFill>
              </a:rPr>
              <a:t> </a:t>
            </a:r>
            <a:r>
              <a:rPr lang="pt-BR" dirty="0" smtClean="0"/>
              <a:t>da reencarnação ou, em desespero, interrompe inconscientemente o programa traçado, resultando em aborto natural a gestação em andamento.</a:t>
            </a:r>
            <a:endParaRPr lang="pt-BR" dirty="0"/>
          </a:p>
        </p:txBody>
      </p:sp>
      <p:pic>
        <p:nvPicPr>
          <p:cNvPr id="3077" name="Picture 5" descr="https://encrypted-tbn3.google.com/images?q=tbn:ANd9GcQqbMWl_2M0VX6jkfCKf8i8m8VFqssExdTyobOYXI_TKR79PzgQ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599" y="2489200"/>
            <a:ext cx="2249467" cy="17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9" name="Picture 7" descr="https://encrypted-tbn0.google.com/images?q=tbn:ANd9GcQvHXr7uFuWrWdE4jWcmLFmmB3qxZFJAADFJdC8xsCG636VDhmdkA"/>
          <p:cNvPicPr>
            <a:picLocks noChangeAspect="1" noChangeArrowheads="1"/>
          </p:cNvPicPr>
          <p:nvPr/>
        </p:nvPicPr>
        <p:blipFill rotWithShape="1">
          <a:blip r:embed="rId4">
            <a:extLst>
              <a:ext uri="{28A0092B-C50C-407E-A947-70E740481C1C}">
                <a14:useLocalDpi xmlns:a14="http://schemas.microsoft.com/office/drawing/2010/main" val="0"/>
              </a:ext>
            </a:extLst>
          </a:blip>
          <a:srcRect l="16959" b="9589"/>
          <a:stretch/>
        </p:blipFill>
        <p:spPr bwMode="auto">
          <a:xfrm>
            <a:off x="512831" y="4457334"/>
            <a:ext cx="2859427" cy="207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Espaço Reservado para Conteúdo 2"/>
          <p:cNvSpPr txBox="1">
            <a:spLocks/>
          </p:cNvSpPr>
          <p:nvPr/>
        </p:nvSpPr>
        <p:spPr>
          <a:xfrm>
            <a:off x="3491880" y="4457334"/>
            <a:ext cx="4939564" cy="2212026"/>
          </a:xfrm>
          <a:prstGeom prst="rect">
            <a:avLst/>
          </a:prstGeom>
        </p:spPr>
        <p:txBody>
          <a:bodyPr vert="horz" lIns="91440" tIns="45720" rIns="91440" bIns="45720" rtlCol="0" anchor="ctr">
            <a:normAutofit fontScale="92500" lnSpcReduction="20000"/>
          </a:bodyPr>
          <a:lstStyle>
            <a:lvl1pPr marL="342900" indent="-342900" algn="just" defTabSz="457200" rtl="0" eaLnBrk="1" latinLnBrk="0" hangingPunct="1">
              <a:spcBef>
                <a:spcPts val="800"/>
              </a:spcBef>
              <a:spcAft>
                <a:spcPts val="0"/>
              </a:spcAft>
              <a:buClr>
                <a:schemeClr val="accent1"/>
              </a:buClr>
              <a:buSzPct val="100000"/>
              <a:buFont typeface="AppleSymbols" charset="0"/>
              <a:buChar char="⎖"/>
              <a:defRPr sz="2000" b="0" i="0" kern="1200">
                <a:solidFill>
                  <a:schemeClr val="tx1">
                    <a:lumMod val="75000"/>
                    <a:lumOff val="25000"/>
                  </a:schemeClr>
                </a:solidFill>
                <a:latin typeface="+mn-lt"/>
                <a:ea typeface="+mn-ea"/>
                <a:cs typeface="+mn-cs"/>
              </a:defRPr>
            </a:lvl1pPr>
            <a:lvl2pPr marL="685800" indent="-283464" algn="just" defTabSz="457200" rtl="0" eaLnBrk="1" latinLnBrk="0" hangingPunct="1">
              <a:spcBef>
                <a:spcPts val="600"/>
              </a:spcBef>
              <a:spcAft>
                <a:spcPts val="0"/>
              </a:spcAft>
              <a:buClr>
                <a:schemeClr val="accent1"/>
              </a:buClr>
              <a:buSzPct val="100000"/>
              <a:buFont typeface="AppleSymbols" charset="0"/>
              <a:buChar char="⎖"/>
              <a:defRPr sz="1800" b="0" i="0" kern="1200">
                <a:solidFill>
                  <a:schemeClr val="tx1">
                    <a:lumMod val="75000"/>
                    <a:lumOff val="25000"/>
                  </a:schemeClr>
                </a:solidFill>
                <a:latin typeface="+mn-lt"/>
                <a:ea typeface="+mn-ea"/>
                <a:cs typeface="+mn-cs"/>
              </a:defRPr>
            </a:lvl2pPr>
            <a:lvl3pPr marL="960120" indent="-228600" algn="just" defTabSz="457200" rtl="0" eaLnBrk="1" latinLnBrk="0" hangingPunct="1">
              <a:spcBef>
                <a:spcPts val="500"/>
              </a:spcBef>
              <a:spcAft>
                <a:spcPts val="0"/>
              </a:spcAft>
              <a:buClr>
                <a:schemeClr val="accent1"/>
              </a:buClr>
              <a:buSzPct val="100000"/>
              <a:buFont typeface="AppleSymbols" charset="0"/>
              <a:buChar char="⎖"/>
              <a:defRPr sz="1600" b="0" i="0" kern="1200">
                <a:solidFill>
                  <a:schemeClr val="tx1">
                    <a:lumMod val="75000"/>
                    <a:lumOff val="25000"/>
                  </a:schemeClr>
                </a:solidFill>
                <a:latin typeface="+mn-lt"/>
                <a:ea typeface="+mn-ea"/>
                <a:cs typeface="+mn-cs"/>
              </a:defRPr>
            </a:lvl3pPr>
            <a:lvl4pPr marL="1234440" indent="-228600" algn="just" defTabSz="457200" rtl="0" eaLnBrk="1" latinLnBrk="0" hangingPunct="1">
              <a:spcBef>
                <a:spcPts val="400"/>
              </a:spcBef>
              <a:spcAft>
                <a:spcPts val="0"/>
              </a:spcAft>
              <a:buClr>
                <a:schemeClr val="accent1"/>
              </a:buClr>
              <a:buSzPct val="100000"/>
              <a:buFont typeface="AppleSymbols" charset="0"/>
              <a:buChar char="⎖"/>
              <a:defRPr sz="1500" b="0" i="0" kern="1200">
                <a:solidFill>
                  <a:schemeClr val="tx1">
                    <a:lumMod val="75000"/>
                    <a:lumOff val="25000"/>
                  </a:schemeClr>
                </a:solidFill>
                <a:latin typeface="+mn-lt"/>
                <a:ea typeface="+mn-ea"/>
                <a:cs typeface="+mn-cs"/>
              </a:defRPr>
            </a:lvl4pPr>
            <a:lvl5pPr marL="1280160" indent="0" algn="r" defTabSz="457200" rtl="0" eaLnBrk="1" latinLnBrk="0" hangingPunct="1">
              <a:spcBef>
                <a:spcPts val="600"/>
              </a:spcBef>
              <a:spcAft>
                <a:spcPts val="1200"/>
              </a:spcAft>
              <a:buClr>
                <a:schemeClr val="accent1"/>
              </a:buClr>
              <a:buSzPct val="80000"/>
              <a:buFont typeface="Wingdings 3" charset="2"/>
              <a:buNone/>
              <a:defRPr sz="13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t-BR" dirty="0" smtClean="0"/>
              <a:t>Os meses de ligação física com a mãe são, também, de </a:t>
            </a:r>
            <a:r>
              <a:rPr lang="pt-BR" b="1" dirty="0" smtClean="0">
                <a:solidFill>
                  <a:schemeClr val="accent1"/>
                </a:solidFill>
              </a:rPr>
              <a:t>vinculação psíquica</a:t>
            </a:r>
            <a:r>
              <a:rPr lang="pt-BR" dirty="0" smtClean="0"/>
              <a:t>, em quem o </a:t>
            </a:r>
            <a:r>
              <a:rPr lang="pt-BR" dirty="0" err="1" smtClean="0"/>
              <a:t>recomeçante</a:t>
            </a:r>
            <a:r>
              <a:rPr lang="pt-BR" dirty="0" smtClean="0"/>
              <a:t> em sofrimento pede apoio e amparo, ou, se ditoso, roga ternura para o fiel cumprimento do plano feliz que se encontra em execução.”</a:t>
            </a:r>
          </a:p>
          <a:p>
            <a:pPr lvl="4"/>
            <a:r>
              <a:rPr lang="pt-BR" dirty="0" smtClean="0"/>
              <a:t>(MANOEL P. MIRANDA. </a:t>
            </a:r>
            <a:r>
              <a:rPr lang="pt-BR" i="1" dirty="0" smtClean="0"/>
              <a:t>Temas da vida e da morte</a:t>
            </a:r>
            <a:r>
              <a:rPr lang="pt-BR" dirty="0" smtClean="0"/>
              <a:t>, 4ª ed., p. 20)</a:t>
            </a:r>
            <a:endParaRPr lang="pt-BR" dirty="0"/>
          </a:p>
        </p:txBody>
      </p:sp>
    </p:spTree>
    <p:extLst>
      <p:ext uri="{BB962C8B-B14F-4D97-AF65-F5344CB8AC3E}">
        <p14:creationId xmlns:p14="http://schemas.microsoft.com/office/powerpoint/2010/main" val="1917210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Obsessão desde o ventre materno</a:t>
            </a:r>
            <a:endParaRPr lang="pt-BR" dirty="0"/>
          </a:p>
        </p:txBody>
      </p:sp>
      <p:sp>
        <p:nvSpPr>
          <p:cNvPr id="3" name="Espaço Reservado para Conteúdo 2"/>
          <p:cNvSpPr>
            <a:spLocks noGrp="1"/>
          </p:cNvSpPr>
          <p:nvPr>
            <p:ph idx="1"/>
          </p:nvPr>
        </p:nvSpPr>
        <p:spPr>
          <a:xfrm>
            <a:off x="3131840" y="2489200"/>
            <a:ext cx="5299604" cy="4034762"/>
          </a:xfrm>
        </p:spPr>
        <p:txBody>
          <a:bodyPr>
            <a:normAutofit fontScale="92500" lnSpcReduction="20000"/>
          </a:bodyPr>
          <a:lstStyle/>
          <a:p>
            <a:r>
              <a:rPr lang="pt-BR" dirty="0" smtClean="0"/>
              <a:t>“[...] sofre a mulher, indicada por seus débitos à gravidez respectiva, o assédio de forças obscuras que, em muitas ocasiões, se lhe implantam no vaso genésico por simbiontes que influenciam o feto em gestação, estabelecendo-se, desde essa hora inicial da nova existência, ligações fluídicas através dos tecidos do corpo em formação, pelas quais a entidade </a:t>
            </a:r>
            <a:r>
              <a:rPr lang="pt-BR" dirty="0" err="1" smtClean="0"/>
              <a:t>reencarnante</a:t>
            </a:r>
            <a:r>
              <a:rPr lang="pt-BR" dirty="0" smtClean="0"/>
              <a:t>, </a:t>
            </a:r>
            <a:r>
              <a:rPr lang="pt-BR" b="1" dirty="0" smtClean="0">
                <a:solidFill>
                  <a:schemeClr val="accent1"/>
                </a:solidFill>
              </a:rPr>
              <a:t>a partir da infância</a:t>
            </a:r>
            <a:r>
              <a:rPr lang="pt-BR" dirty="0" smtClean="0"/>
              <a:t>, continua enlaçada ao companheiro ou aos companheiros menos felizes, que integram com ela toda uma equipe de almas culpadas em reajuste.”</a:t>
            </a:r>
          </a:p>
          <a:p>
            <a:pPr lvl="4"/>
            <a:r>
              <a:rPr lang="pt-BR" dirty="0" smtClean="0"/>
              <a:t>(ANDRÉ LUIZ. </a:t>
            </a:r>
            <a:r>
              <a:rPr lang="pt-BR" i="1" dirty="0" smtClean="0"/>
              <a:t>Evolu</a:t>
            </a:r>
            <a:r>
              <a:rPr lang="pt-BR" i="1" dirty="0" smtClean="0"/>
              <a:t>ção em dois mundos</a:t>
            </a:r>
            <a:r>
              <a:rPr lang="pt-BR" dirty="0" smtClean="0"/>
              <a:t>, cap. 15)</a:t>
            </a:r>
            <a:endParaRPr lang="pt-B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62" t="4378" r="17883" b="4378"/>
          <a:stretch/>
        </p:blipFill>
        <p:spPr bwMode="auto">
          <a:xfrm>
            <a:off x="539552" y="2555825"/>
            <a:ext cx="2384498" cy="3901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28684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Obsessão na infância</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“Pequeninos seres que se nos apresentam torturados, [...] são muita vez </a:t>
            </a:r>
            <a:r>
              <a:rPr lang="pt-BR" b="1" dirty="0" smtClean="0">
                <a:solidFill>
                  <a:schemeClr val="accent1"/>
                </a:solidFill>
              </a:rPr>
              <a:t>obsidiados de berço</a:t>
            </a:r>
            <a:r>
              <a:rPr lang="pt-BR" dirty="0" smtClean="0"/>
              <a:t>. </a:t>
            </a:r>
          </a:p>
          <a:p>
            <a:pPr marL="2798763" indent="-317500"/>
            <a:r>
              <a:rPr lang="pt-BR" dirty="0" smtClean="0"/>
              <a:t>São crianças que já nascem aprisionadas, trazendo nos olhos as visões dos panoramas apavorantes que tanto as inquietam. São </a:t>
            </a:r>
            <a:r>
              <a:rPr lang="pt-BR" b="1" dirty="0" smtClean="0"/>
              <a:t>reminiscências de vidas anteriores ou recordações de tormentos que sofreram ou fizeram sofrer no plano </a:t>
            </a:r>
            <a:r>
              <a:rPr lang="pt-BR" b="1" dirty="0" err="1" smtClean="0"/>
              <a:t>extrafísico</a:t>
            </a:r>
            <a:r>
              <a:rPr lang="pt-BR" dirty="0" smtClean="0"/>
              <a:t>, antes de serem encaminhadas para um novo corpo.”</a:t>
            </a:r>
          </a:p>
          <a:p>
            <a:pPr lvl="4"/>
            <a:r>
              <a:rPr lang="pt-BR" dirty="0" smtClean="0"/>
              <a:t>(SUELY C. SCHUBERT. </a:t>
            </a:r>
            <a:r>
              <a:rPr lang="pt-BR" i="1" dirty="0" smtClean="0"/>
              <a:t>Obsessão e </a:t>
            </a:r>
            <a:r>
              <a:rPr lang="pt-BR" i="1" dirty="0" err="1" smtClean="0"/>
              <a:t>Desobsessão</a:t>
            </a:r>
            <a:r>
              <a:rPr lang="pt-BR" dirty="0" smtClean="0"/>
              <a:t>, cap. 12)</a:t>
            </a:r>
            <a:endParaRPr lang="pt-BR"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42" r="12251"/>
          <a:stretch/>
        </p:blipFill>
        <p:spPr bwMode="auto">
          <a:xfrm>
            <a:off x="539552" y="3717032"/>
            <a:ext cx="2520280" cy="2381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73048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Fatores </a:t>
            </a:r>
            <a:r>
              <a:rPr lang="pt-BR" dirty="0" smtClean="0"/>
              <a:t>de agravamento da obsessão</a:t>
            </a:r>
            <a:endParaRPr lang="pt-BR" dirty="0"/>
          </a:p>
        </p:txBody>
      </p:sp>
      <p:sp>
        <p:nvSpPr>
          <p:cNvPr id="3" name="Espaço Reservado para Conteúdo 2"/>
          <p:cNvSpPr>
            <a:spLocks noGrp="1"/>
          </p:cNvSpPr>
          <p:nvPr>
            <p:ph idx="1"/>
          </p:nvPr>
        </p:nvSpPr>
        <p:spPr/>
        <p:txBody>
          <a:bodyPr/>
          <a:lstStyle/>
          <a:p>
            <a:r>
              <a:rPr lang="pt-BR" dirty="0" smtClean="0"/>
              <a:t>Corrigendas inadequadas (castigos físicos e morais injustificáveis);</a:t>
            </a:r>
          </a:p>
          <a:p>
            <a:r>
              <a:rPr lang="pt-BR" dirty="0" smtClean="0"/>
              <a:t>Ressentimentos, ódio, antipatia, injustiça por parte daqueles que cuidam da criança/pais;</a:t>
            </a:r>
          </a:p>
          <a:p>
            <a:r>
              <a:rPr lang="pt-BR" dirty="0" smtClean="0"/>
              <a:t>Falta de orientação evangélica;</a:t>
            </a:r>
          </a:p>
          <a:p>
            <a:r>
              <a:rPr lang="pt-BR" dirty="0" smtClean="0"/>
              <a:t>Ociosidade.</a:t>
            </a:r>
          </a:p>
        </p:txBody>
      </p:sp>
    </p:spTree>
    <p:extLst>
      <p:ext uri="{BB962C8B-B14F-4D97-AF65-F5344CB8AC3E}">
        <p14:creationId xmlns:p14="http://schemas.microsoft.com/office/powerpoint/2010/main" val="297382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Os pais devem ser os primeiros a dar o exemplo</a:t>
            </a:r>
            <a:endParaRPr lang="pt-BR" dirty="0"/>
          </a:p>
        </p:txBody>
      </p:sp>
      <p:pic>
        <p:nvPicPr>
          <p:cNvPr id="3" name="Imagem 2"/>
          <p:cNvPicPr>
            <a:picLocks noChangeAspect="1"/>
          </p:cNvPicPr>
          <p:nvPr/>
        </p:nvPicPr>
        <p:blipFill>
          <a:blip r:embed="rId3"/>
          <a:stretch>
            <a:fillRect/>
          </a:stretch>
        </p:blipFill>
        <p:spPr>
          <a:xfrm>
            <a:off x="1277888" y="2423432"/>
            <a:ext cx="6588224" cy="1873526"/>
          </a:xfrm>
          <a:prstGeom prst="rect">
            <a:avLst/>
          </a:prstGeom>
        </p:spPr>
      </p:pic>
      <p:sp>
        <p:nvSpPr>
          <p:cNvPr id="4" name="Botão de ação: Avançar ou Próximo 3">
            <a:hlinkClick r:id="rId4" action="ppaction://program" highlightClick="1"/>
          </p:cNvPr>
          <p:cNvSpPr/>
          <p:nvPr/>
        </p:nvSpPr>
        <p:spPr>
          <a:xfrm>
            <a:off x="4139952" y="5085184"/>
            <a:ext cx="864096" cy="8640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10156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toria de Íon">
  <a:themeElements>
    <a:clrScheme name="Diretoria de Í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toria de 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toria de 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223</TotalTime>
  <Words>1372</Words>
  <Application>Microsoft Macintosh PowerPoint</Application>
  <PresentationFormat>Apresentação na tela (4:3)</PresentationFormat>
  <Paragraphs>68</Paragraphs>
  <Slides>11</Slides>
  <Notes>10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AppleSymbols</vt:lpstr>
      <vt:lpstr>Calibri</vt:lpstr>
      <vt:lpstr>Century Gothic</vt:lpstr>
      <vt:lpstr>Wingdings 3</vt:lpstr>
      <vt:lpstr>Arial</vt:lpstr>
      <vt:lpstr>Diretoria de Íon</vt:lpstr>
      <vt:lpstr>Obsessão e conflitos na infância</vt:lpstr>
      <vt:lpstr>Almas em reajuste</vt:lpstr>
      <vt:lpstr>Renascendo entre os que odiou</vt:lpstr>
      <vt:lpstr>Desejo e recusa do filho</vt:lpstr>
      <vt:lpstr>Aborto espontâneo</vt:lpstr>
      <vt:lpstr>Obsessão desde o ventre materno</vt:lpstr>
      <vt:lpstr>Obsessão na infância</vt:lpstr>
      <vt:lpstr>Fatores de agravamento da obsessão</vt:lpstr>
      <vt:lpstr>Os pais devem ser os primeiros a dar o exemplo</vt:lpstr>
      <vt:lpstr>Terapêutica espírita</vt:lpstr>
      <vt:lpstr>Responsabilidade dos pais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dc:creator>
  <cp:lastModifiedBy>Adriano Alves</cp:lastModifiedBy>
  <cp:revision>42</cp:revision>
  <dcterms:created xsi:type="dcterms:W3CDTF">2012-07-11T20:24:17Z</dcterms:created>
  <dcterms:modified xsi:type="dcterms:W3CDTF">2016-05-01T04:54:10Z</dcterms:modified>
</cp:coreProperties>
</file>