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70" r:id="rId4"/>
    <p:sldId id="265" r:id="rId5"/>
    <p:sldId id="269" r:id="rId6"/>
    <p:sldId id="258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CFC"/>
    <a:srgbClr val="D9F2FE"/>
    <a:srgbClr val="79F7FF"/>
    <a:srgbClr val="FFF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636"/>
  </p:normalViewPr>
  <p:slideViewPr>
    <p:cSldViewPr snapToGrid="0" snapToObjects="1" showGuides="1">
      <p:cViewPr varScale="1">
        <p:scale>
          <a:sx n="107" d="100"/>
          <a:sy n="107" d="100"/>
        </p:scale>
        <p:origin x="7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07409-7D91-5140-ABB3-1EBCF7C0CA19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5192-8F34-884A-9DDB-3DF9D7AA69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1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capítulo 28 da obra em estudo, Emmanuel nos presenteia com considerações breves, mas repletas de conceitos que constituem princípios da Doutrina Espírita.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61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Logo no primeiro parágrafo, o mentor nos relembra que para a maioria de nós as dores são reflexos das próprias ações infelizes acumuladas em vidas passadas, mecanismo explicado pela REENCARNAÇÃO. Muitas denominações religiosas, entre as quais o Espiritismo, referem-se a esse processo por meio do termo “carma”, que nada mais é que a observância de uma lei divina... [próximo slide]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... a lei de AÇÃO E REAÇÃO!</a:t>
            </a:r>
          </a:p>
          <a:p>
            <a:r>
              <a:rPr lang="pt-BR" dirty="0"/>
              <a:t>Nesse texto, Joanna de </a:t>
            </a:r>
            <a:r>
              <a:rPr lang="pt-BR" dirty="0" err="1"/>
              <a:t>Ângelis</a:t>
            </a:r>
            <a:r>
              <a:rPr lang="pt-BR" dirty="0"/>
              <a:t> destaca o caráter pessoal e intransferível desse ajuste de contas perante a economia divina. Embora nunca sejamos cobrados numa medida que não tenhamos condições de pagar e ainda recebamos auxílio de diversos Espíritos – encarnados e desencarnados –, nos cabe enfrentar com resignação as dificuldades que a Vida nos impõe... [próximo slide]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06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Essas dificuldades podem ser de infinitas ordens, mas Emmanuel cita algumas nesse capítulo e que resumimos aqui. Veja que nosso desejo pessoal é sempre o de ter uma família unida, um emprego agradável, uma condição social que não nos imponha privações, uma situação financeira favorável e um corpo perfeito. No entanto, cada uma dessas posições são a ponte para a elevação moral, a regeneração de impulsos inferiores, a conquista da paciência e da humildade, o aprendizado do uso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 abuso e sem desperdício e o </a:t>
            </a:r>
            <a:r>
              <a:rPr lang="pt-BR" dirty="0"/>
              <a:t>trabalho para a Vida Superior.</a:t>
            </a:r>
          </a:p>
          <a:p>
            <a:r>
              <a:rPr lang="pt-BR" dirty="0"/>
              <a:t>Por isso, cabe-nos rememorar o que Kardec destaca em </a:t>
            </a:r>
            <a:r>
              <a:rPr lang="pt-BR" i="1" dirty="0"/>
              <a:t>O Evangelho Segundo o Espiritismo</a:t>
            </a:r>
            <a:r>
              <a:rPr lang="pt-BR" dirty="0"/>
              <a:t>... [próximo slide]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4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Cabe-nos decidir se vamos nos voltar contra a bondade e a justiça de Deus, revoltando-nos e estendendo nossas provas (como destacado no ponto inicial de nosso estudo), ou se vamos mudar de atitude, aceitando as provas, construtivamente.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0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o que assevera Joanna, quando nos diz que abandonar ideias e atitudes ultrapassadas exige disposição, isto é, vontade, esforço e perseverança, dado que essa renovação pode ser penosa, uma vez que enfrentaremos conceitos arraigados há séculos, talvez.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92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Emmanuel conclui seu comentário ressaltando o atributo que Deus nos outorgou, o LIVRE-ARBÍTRIO, para escolhermos o estado mental que conduzirá nossas ações de agora, com vistas ao futuro. Por acréscimo, ainda podemos destacar outro princípio correlato: a lei de SINTONIA, segundo a qual atraímos para nós as energias semelhantes às que emitimos por nossas ondas mentais, somando-se a estas. [próximo slide]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07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o que aponta Joanna, em consonância com vários outros autores da literatura espírita, reforçando, em outras palavras, a máxima de que os frutos são conforme a árvore que os produziu.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5192-8F34-884A-9DDB-3DF9D7AA695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17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D9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AFE1B17-7BFF-6346-B1C0-0C6200339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45890DD-8C8E-0348-B663-9F046D27B221}"/>
              </a:ext>
            </a:extLst>
          </p:cNvPr>
          <p:cNvSpPr/>
          <p:nvPr userDrawn="1"/>
        </p:nvSpPr>
        <p:spPr>
          <a:xfrm>
            <a:off x="0" y="1143000"/>
            <a:ext cx="9144000" cy="1234440"/>
          </a:xfrm>
          <a:prstGeom prst="rect">
            <a:avLst/>
          </a:prstGeom>
          <a:gradFill flip="none" rotWithShape="1">
            <a:gsLst>
              <a:gs pos="0">
                <a:srgbClr val="D9F2FE"/>
              </a:gs>
              <a:gs pos="100000">
                <a:srgbClr val="D9F2FE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590" y="685800"/>
            <a:ext cx="4157331" cy="3200880"/>
          </a:xfrm>
        </p:spPr>
        <p:txBody>
          <a:bodyPr anchor="b">
            <a:noAutofit/>
          </a:bodyPr>
          <a:lstStyle>
            <a:lvl1pPr algn="r">
              <a:defRPr sz="6000" b="1" i="0" cap="all" baseline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590" y="3956280"/>
            <a:ext cx="4157331" cy="1086237"/>
          </a:xfrm>
        </p:spPr>
        <p:txBody>
          <a:bodyPr>
            <a:noAutofit/>
          </a:bodyPr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9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4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00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rgbClr val="D9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5985315F-3DF4-634B-B9E0-7EDAE2F43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322897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9DA0E8D-4115-2C40-89C6-0521506C553A}"/>
              </a:ext>
            </a:extLst>
          </p:cNvPr>
          <p:cNvSpPr/>
          <p:nvPr userDrawn="1"/>
        </p:nvSpPr>
        <p:spPr>
          <a:xfrm flipV="1">
            <a:off x="0" y="1548384"/>
            <a:ext cx="9144000" cy="1680591"/>
          </a:xfrm>
          <a:prstGeom prst="rect">
            <a:avLst/>
          </a:prstGeom>
          <a:gradFill flip="none" rotWithShape="1">
            <a:gsLst>
              <a:gs pos="0">
                <a:srgbClr val="D9F2FE"/>
              </a:gs>
              <a:gs pos="100000">
                <a:srgbClr val="D9F2FE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>
            <a:lvl1pPr>
              <a:defRPr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732528" cy="4199860"/>
          </a:xfrm>
        </p:spPr>
        <p:txBody>
          <a:bodyPr/>
          <a:lstStyle>
            <a:lvl1pPr algn="just">
              <a:lnSpc>
                <a:spcPct val="100000"/>
              </a:lnSpc>
              <a:spcAft>
                <a:spcPts val="0"/>
              </a:spcAft>
              <a:defRPr sz="2400"/>
            </a:lvl1pPr>
            <a:lvl2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i="0">
                <a:solidFill>
                  <a:schemeClr val="accent2">
                    <a:lumMod val="75000"/>
                  </a:schemeClr>
                </a:solidFill>
              </a:defRPr>
            </a:lvl2pPr>
            <a:lvl3pPr algn="just">
              <a:lnSpc>
                <a:spcPct val="100000"/>
              </a:lnSpc>
              <a:spcAft>
                <a:spcPts val="0"/>
              </a:spcAft>
              <a:defRPr/>
            </a:lvl3pPr>
            <a:lvl4pPr marL="762000" indent="-2667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tabLst/>
              <a:defRPr>
                <a:solidFill>
                  <a:schemeClr val="accent2"/>
                </a:solidFill>
              </a:defRPr>
            </a:lvl4pPr>
            <a:lvl5pPr marL="942975" indent="0"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366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51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35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2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3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8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23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AD02B15B-9B8A-8949-BE64-AD7BA7C79D43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E11AD26-7150-2F46-A975-EAF9968A265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7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43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BD529-C437-1142-9350-1B060EEBC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/>
              <a:t>Estado 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2CC07-5348-7446-AD26-D8E557937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9590" y="3886680"/>
            <a:ext cx="4157331" cy="1086237"/>
          </a:xfrm>
        </p:spPr>
        <p:txBody>
          <a:bodyPr/>
          <a:lstStyle/>
          <a:p>
            <a:r>
              <a:rPr lang="pt-BR" i="1" dirty="0"/>
              <a:t>Ceifa de Luz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CDD8796-5523-6944-AE84-881783E9DAF2}"/>
              </a:ext>
            </a:extLst>
          </p:cNvPr>
          <p:cNvSpPr txBox="1">
            <a:spLocks/>
          </p:cNvSpPr>
          <p:nvPr/>
        </p:nvSpPr>
        <p:spPr>
          <a:xfrm>
            <a:off x="4699590" y="5577816"/>
            <a:ext cx="4157331" cy="10862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800" kern="1200" baseline="0">
                <a:solidFill>
                  <a:srgbClr val="79F7F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Escola de Evangelização de Pacientes</a:t>
            </a:r>
          </a:p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Grupo Espírita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Guillon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Ribeiro</a:t>
            </a:r>
          </a:p>
        </p:txBody>
      </p:sp>
    </p:spTree>
    <p:extLst>
      <p:ext uri="{BB962C8B-B14F-4D97-AF65-F5344CB8AC3E}">
        <p14:creationId xmlns:p14="http://schemas.microsoft.com/office/powerpoint/2010/main" val="329396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AA89065-B797-C546-876D-ED26C82EB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/>
          <a:p>
            <a:r>
              <a:rPr lang="pt-BR" dirty="0"/>
              <a:t>Impositivos </a:t>
            </a:r>
            <a:r>
              <a:rPr lang="pt-BR" dirty="0" err="1"/>
              <a:t>cármicos</a:t>
            </a:r>
            <a:endParaRPr lang="pt-BR" alt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3B666-F63D-184C-99A1-DA87A98B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1"/>
            <a:ext cx="7732713" cy="1627631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dirty="0"/>
              <a:t>“A carga de condições menos felizes que trazemos de vidas passadas pode, comumente, acarretar-nos difíceis provações e privações, de caráter negativo, quando de nossa permanência na terra.”</a:t>
            </a:r>
          </a:p>
          <a:p>
            <a:pPr lvl="4"/>
            <a:r>
              <a:rPr lang="pt-BR" altLang="pt-BR" dirty="0"/>
              <a:t>(EMMANUEL. Ceifa de Luz, cap. 28.)</a:t>
            </a:r>
          </a:p>
        </p:txBody>
      </p:sp>
      <p:pic>
        <p:nvPicPr>
          <p:cNvPr id="6" name="Picture 2" descr="Resultado de imagem para acao reacao">
            <a:extLst>
              <a:ext uri="{FF2B5EF4-FFF2-40B4-BE49-F238E27FC236}">
                <a16:creationId xmlns:a16="http://schemas.microsoft.com/office/drawing/2014/main" id="{8D6AEE58-8D3C-924E-BCC9-61B07864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392" y="4144830"/>
            <a:ext cx="4279392" cy="234169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A7E4E-4CBE-DC44-B18B-00E52B9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Ação e reação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2AFEED-883E-AF47-BE92-F7D676ED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“É da lei o axioma que ‘cada um evolui com o esforço próprio’ e que ‘a colheita é a resposta da sementeira’. [...]</a:t>
            </a:r>
          </a:p>
          <a:p>
            <a:r>
              <a:rPr lang="pt-BR" dirty="0"/>
              <a:t>Quando erra, repete o tentame até acertá-lo.</a:t>
            </a:r>
          </a:p>
          <a:p>
            <a:r>
              <a:rPr lang="pt-BR" dirty="0"/>
              <a:t>Quando prejudica, volve a reparar, auxiliando a quem afligiu.</a:t>
            </a:r>
          </a:p>
          <a:p>
            <a:r>
              <a:rPr lang="pt-BR" dirty="0"/>
              <a:t>Desse modo, o trabalho é pessoal e intransferível.</a:t>
            </a:r>
          </a:p>
          <a:p>
            <a:r>
              <a:rPr lang="pt-BR" dirty="0"/>
              <a:t>Embora receba ajuda, orientação e estímulo, a ação é de cada um.”</a:t>
            </a:r>
          </a:p>
          <a:p>
            <a:pPr lvl="4"/>
            <a:r>
              <a:rPr lang="pt-BR" altLang="pt-BR" dirty="0"/>
              <a:t>(</a:t>
            </a:r>
            <a:r>
              <a:rPr lang="pt-BR" dirty="0"/>
              <a:t>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Episódios Diários</a:t>
            </a:r>
            <a:r>
              <a:rPr lang="pt-BR" dirty="0"/>
              <a:t>, cap. 32.</a:t>
            </a:r>
            <a:r>
              <a:rPr lang="pt-BR" alt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24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7A8A2C-9ED9-B44C-BF47-83AD99FFA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/>
          <a:p>
            <a:r>
              <a:rPr lang="pt-BR" altLang="pt-BR" dirty="0"/>
              <a:t>Dificuldades geralmente enfrentadas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3A32EF-74A5-C641-B26D-CA77319A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732528" cy="4199860"/>
          </a:xfrm>
        </p:spPr>
        <p:txBody>
          <a:bodyPr>
            <a:normAutofit fontScale="92500"/>
          </a:bodyPr>
          <a:lstStyle/>
          <a:p>
            <a:r>
              <a:rPr lang="pt-BR" dirty="0"/>
              <a:t>Família desunida;</a:t>
            </a:r>
          </a:p>
          <a:p>
            <a:pPr lvl="3"/>
            <a:r>
              <a:rPr lang="pt-BR" dirty="0"/>
              <a:t>elevação moral</a:t>
            </a:r>
          </a:p>
          <a:p>
            <a:r>
              <a:rPr lang="pt-BR" dirty="0"/>
              <a:t>Atividade profissional não é a que desejamos;</a:t>
            </a:r>
          </a:p>
          <a:p>
            <a:pPr lvl="3"/>
            <a:r>
              <a:rPr lang="pt-BR" dirty="0"/>
              <a:t>regeneração de impulsos inferiores</a:t>
            </a:r>
          </a:p>
          <a:p>
            <a:r>
              <a:rPr lang="pt-BR" dirty="0"/>
              <a:t>Situação social não é a que sonhamos;</a:t>
            </a:r>
          </a:p>
          <a:p>
            <a:pPr lvl="3"/>
            <a:r>
              <a:rPr lang="pt-BR" dirty="0"/>
              <a:t>conquista da paciência e da humildade</a:t>
            </a:r>
          </a:p>
          <a:p>
            <a:r>
              <a:rPr lang="pt-BR" dirty="0"/>
              <a:t>Obstáculos econômicos;</a:t>
            </a:r>
          </a:p>
          <a:p>
            <a:pPr lvl="3"/>
            <a:r>
              <a:rPr lang="pt-BR" dirty="0"/>
              <a:t>aprendizado do uso sem abuso e sem desperdício</a:t>
            </a:r>
          </a:p>
          <a:p>
            <a:r>
              <a:rPr lang="pt-BR" dirty="0"/>
              <a:t>Corpo físico não corresponde à estrutura psicológica.</a:t>
            </a:r>
          </a:p>
          <a:p>
            <a:pPr lvl="3"/>
            <a:r>
              <a:rPr lang="pt-BR" dirty="0"/>
              <a:t>trabalho para a Vida Superior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28.)</a:t>
            </a:r>
          </a:p>
        </p:txBody>
      </p:sp>
    </p:spTree>
    <p:extLst>
      <p:ext uri="{BB962C8B-B14F-4D97-AF65-F5344CB8AC3E}">
        <p14:creationId xmlns:p14="http://schemas.microsoft.com/office/powerpoint/2010/main" val="42010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DD085-8AFE-4D42-A20B-2DAC441B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encaramos a vida terrena?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13400-9725-DD40-AEE7-E263D115D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4079748" cy="4199860"/>
          </a:xfrm>
        </p:spPr>
        <p:txBody>
          <a:bodyPr/>
          <a:lstStyle/>
          <a:p>
            <a:r>
              <a:rPr lang="pt-BR" dirty="0"/>
              <a:t>“O homem pode suavizar ou aumentar o amargor de suas provas, conforme o modo por que encare a vida terrena.”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o Espiritismo</a:t>
            </a:r>
            <a:r>
              <a:rPr lang="pt-BR" dirty="0"/>
              <a:t>, cap. 5, item 13.)</a:t>
            </a:r>
          </a:p>
        </p:txBody>
      </p:sp>
      <p:pic>
        <p:nvPicPr>
          <p:cNvPr id="14338" name="Picture 2" descr="Resultado de imagem para acao e reacao">
            <a:extLst>
              <a:ext uri="{FF2B5EF4-FFF2-40B4-BE49-F238E27FC236}">
                <a16:creationId xmlns:a16="http://schemas.microsoft.com/office/drawing/2014/main" id="{7AC87459-2E7E-EC4F-90C4-1A1AD8600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161" y="2414016"/>
            <a:ext cx="3403067" cy="321840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86BF3D-6BD1-8740-9716-8EA9E94C7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/>
          <a:p>
            <a:r>
              <a:rPr lang="pt-BR" altLang="pt-BR" dirty="0"/>
              <a:t>Revolução íntima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B1DF8-D837-A942-A231-3B804D50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4567427" cy="4200525"/>
          </a:xfrm>
        </p:spPr>
        <p:txBody>
          <a:bodyPr/>
          <a:lstStyle/>
          <a:p>
            <a:r>
              <a:rPr lang="pt-BR" dirty="0"/>
              <a:t>“Renovação é, também, disposição para abandonar os conceitos ultrapassados, produzindo revolução íntima, a penoso esforço...”</a:t>
            </a:r>
          </a:p>
          <a:p>
            <a:pPr lvl="4"/>
            <a:r>
              <a:rPr lang="pt-BR" altLang="pt-BR" dirty="0"/>
              <a:t>(</a:t>
            </a:r>
            <a:r>
              <a:rPr lang="pt-BR" dirty="0"/>
              <a:t>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Convites da Vida</a:t>
            </a:r>
            <a:r>
              <a:rPr lang="pt-BR" dirty="0"/>
              <a:t>, cap. 49.</a:t>
            </a:r>
            <a:r>
              <a:rPr lang="pt-BR" altLang="pt-BR" dirty="0"/>
              <a:t>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F043FF-500E-6F42-86EB-1118A07AE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24" y="2388107"/>
            <a:ext cx="2701989" cy="3649807"/>
          </a:xfrm>
          <a:prstGeom prst="rect">
            <a:avLst/>
          </a:prstGeom>
          <a:solidFill>
            <a:srgbClr val="A6ECFC"/>
          </a:solidFill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3288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01F0D7-13EE-C745-8CFE-D78590AC5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/>
          <a:p>
            <a:r>
              <a:rPr lang="pt-BR" altLang="pt-BR"/>
              <a:t>Escolha do estado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A49B83-046B-6445-BC2E-B240E8A5F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1"/>
            <a:ext cx="7732713" cy="2023874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dirty="0"/>
              <a:t>“Indiscutivelmente, nem sempre conseguimos eleger as ocorrências que nos favoreçam os melhores desejos, mas podemos, em qualquer posição, escolher o estado mental justo para aceitá-las com a possibilidade de convertê-las, em trilhas de acesso ao infinito Bem...”</a:t>
            </a:r>
          </a:p>
          <a:p>
            <a:pPr lvl="4"/>
            <a:r>
              <a:rPr lang="pt-BR" altLang="pt-BR" dirty="0"/>
              <a:t>(EMMANUEL. </a:t>
            </a:r>
            <a:r>
              <a:rPr lang="pt-BR" altLang="pt-BR" i="1" dirty="0"/>
              <a:t>Ceifa de Luz</a:t>
            </a:r>
            <a:r>
              <a:rPr lang="pt-BR" altLang="pt-BR" dirty="0"/>
              <a:t>, cap. 28.)</a:t>
            </a:r>
          </a:p>
        </p:txBody>
      </p:sp>
      <p:pic>
        <p:nvPicPr>
          <p:cNvPr id="157698" name="Picture 2">
            <a:extLst>
              <a:ext uri="{FF2B5EF4-FFF2-40B4-BE49-F238E27FC236}">
                <a16:creationId xmlns:a16="http://schemas.microsoft.com/office/drawing/2014/main" id="{17E65897-D4AA-C745-B3B3-2A60DA858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2851" y="4462652"/>
            <a:ext cx="5104409" cy="202387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8539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81E944-ABC4-7945-A676-3F882C987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/>
          <a:p>
            <a:r>
              <a:rPr lang="pt-BR" altLang="pt-BR" dirty="0"/>
              <a:t>No campo da mente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93155F-BC15-0748-BA17-A30A013E2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“O homem se torna aquilo que cultiva na mente.</a:t>
            </a:r>
          </a:p>
          <a:p>
            <a:r>
              <a:rPr lang="pt-BR" dirty="0"/>
              <a:t>A usina mental é dínamo gerador de que o espírito se utiliza para a viagem carnal...</a:t>
            </a:r>
          </a:p>
          <a:p>
            <a:r>
              <a:rPr lang="pt-BR" dirty="0"/>
              <a:t>[...] Se embalas pesadelos, defrontarás sempre sofrimentos.</a:t>
            </a:r>
          </a:p>
          <a:p>
            <a:r>
              <a:rPr lang="pt-BR" dirty="0"/>
              <a:t>Se vitalizas esperanças de paz, encontrarás tranquilidade.”</a:t>
            </a:r>
          </a:p>
          <a:p>
            <a:pPr lvl="4"/>
            <a:r>
              <a:rPr lang="pt-BR" altLang="pt-BR" dirty="0"/>
              <a:t>(</a:t>
            </a:r>
            <a:r>
              <a:rPr lang="pt-BR" dirty="0"/>
              <a:t>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Momentos de Felicidade</a:t>
            </a:r>
            <a:r>
              <a:rPr lang="pt-BR" dirty="0"/>
              <a:t>, cap. 20.</a:t>
            </a:r>
            <a:r>
              <a:rPr lang="pt-BR" alt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023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87C177AC-3A82-FB4B-8422-AB4C76980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732528" cy="1485900"/>
          </a:xfrm>
        </p:spPr>
        <p:txBody>
          <a:bodyPr/>
          <a:lstStyle/>
          <a:p>
            <a:r>
              <a:rPr lang="pt-BR" altLang="pt-BR" dirty="0"/>
              <a:t>Reflita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299857-876F-DC4B-8312-BF34A61D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1" y="2286000"/>
            <a:ext cx="4201668" cy="4200525"/>
          </a:xfrm>
        </p:spPr>
        <p:txBody>
          <a:bodyPr/>
          <a:lstStyle/>
          <a:p>
            <a:r>
              <a:rPr lang="pt-BR" dirty="0"/>
              <a:t>Qual estado mental você tem escolhido?</a:t>
            </a:r>
          </a:p>
          <a:p>
            <a:r>
              <a:rPr lang="pt-BR" dirty="0"/>
              <a:t>Qual tem sido sua postura diante das dificuldades?</a:t>
            </a:r>
          </a:p>
          <a:p>
            <a:r>
              <a:rPr lang="pt-BR" dirty="0"/>
              <a:t>Você tem recorrido à queixa e à lamentação?</a:t>
            </a:r>
          </a:p>
          <a:p>
            <a:r>
              <a:rPr lang="pt-BR" dirty="0"/>
              <a:t>Ou as tem aproveitado como oportunidade de crescimento?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821B2F-647F-5E4E-94F1-C4F3DCB24E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71743" y="2280367"/>
            <a:ext cx="3189669" cy="420615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443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Corta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357</TotalTime>
  <Words>949</Words>
  <Application>Microsoft Macintosh PowerPoint</Application>
  <PresentationFormat>Apresentação na tela (4:3)</PresentationFormat>
  <Paragraphs>64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Roboto</vt:lpstr>
      <vt:lpstr>Roboto Black</vt:lpstr>
      <vt:lpstr>Roboto Medium</vt:lpstr>
      <vt:lpstr>Cortar</vt:lpstr>
      <vt:lpstr>Estado mental</vt:lpstr>
      <vt:lpstr>Impositivos cármicos</vt:lpstr>
      <vt:lpstr>Ação e reação</vt:lpstr>
      <vt:lpstr>Dificuldades geralmente enfrentadas</vt:lpstr>
      <vt:lpstr>Como encaramos a vida terrena?</vt:lpstr>
      <vt:lpstr>Revolução íntima</vt:lpstr>
      <vt:lpstr>Escolha do estado mental</vt:lpstr>
      <vt:lpstr>No campo da mente</vt:lpstr>
      <vt:lpstr>Reflita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Alves</dc:creator>
  <cp:lastModifiedBy>Adriano Alves</cp:lastModifiedBy>
  <cp:revision>30</cp:revision>
  <dcterms:created xsi:type="dcterms:W3CDTF">2021-02-10T00:18:14Z</dcterms:created>
  <dcterms:modified xsi:type="dcterms:W3CDTF">2021-02-11T00:08:32Z</dcterms:modified>
</cp:coreProperties>
</file>