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1" r:id="rId6"/>
    <p:sldId id="272" r:id="rId7"/>
    <p:sldId id="275" r:id="rId8"/>
    <p:sldId id="273" r:id="rId9"/>
    <p:sldId id="27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3638" autoAdjust="0"/>
  </p:normalViewPr>
  <p:slideViewPr>
    <p:cSldViewPr showGuides="1">
      <p:cViewPr varScale="1">
        <p:scale>
          <a:sx n="98" d="100"/>
          <a:sy n="98" d="100"/>
        </p:scale>
        <p:origin x="9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ED3D7-5777-6F4C-9AAA-55467CB6C164}" type="datetimeFigureOut">
              <a:rPr lang="en-US" smtClean="0"/>
              <a:t>1/27/21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590F-34AC-EA4C-8F3E-4F58EE514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5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1º:</a:t>
            </a:r>
            <a:r>
              <a:rPr lang="pt-BR" baseline="0" dirty="0"/>
              <a:t> nosso primeiro propósito na Terra é o nosso próprio </a:t>
            </a:r>
            <a:r>
              <a:rPr lang="pt-BR" baseline="0" dirty="0" err="1"/>
              <a:t>burilamento</a:t>
            </a:r>
            <a:r>
              <a:rPr lang="pt-BR" baseline="0" dirty="0"/>
              <a:t> e, nesse sentido, enfrentaremos ainda provas e expiações;</a:t>
            </a:r>
          </a:p>
          <a:p>
            <a:r>
              <a:rPr lang="pt-BR" baseline="0" dirty="0"/>
              <a:t>2º: nesse processo atravessaremos muitas dificuldades (por nossas próprias limitações morais, pelas limitações da carne, perseguições, etc.), porém teremos também muito auxílio;</a:t>
            </a:r>
          </a:p>
          <a:p>
            <a:r>
              <a:rPr lang="pt-BR" baseline="0" dirty="0"/>
              <a:t>3º: Deus nos dá todas as ferramentas necessárias para alcançarmos a vitória nessas lutas pessoais.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590F-34AC-EA4C-8F3E-4F58EE5145A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20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Nosso lugar na família, na sociedade, no campo religioso, profissional, etc. é o lugar mais propício para nosso crescimento e para realizarmos aquilo que na maioria das vezes nós próprios escolhemos</a:t>
            </a:r>
            <a:r>
              <a:rPr lang="pt-BR" baseline="0" dirty="0"/>
              <a:t> ou consentimos realizar.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590F-34AC-EA4C-8F3E-4F58EE5145A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06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“companheiros” devemos entender todos</a:t>
            </a:r>
            <a:r>
              <a:rPr lang="pt-BR" baseline="0" dirty="0"/>
              <a:t> aqueles que contribuem para nosso melhoramento, mesmo (e principalmente) que seja mediante as dificuldades que nos trazem. Dificultosos ou não, todos </a:t>
            </a:r>
            <a:r>
              <a:rPr lang="en-US" baseline="0" dirty="0"/>
              <a:t>–</a:t>
            </a:r>
            <a:r>
              <a:rPr lang="pt-BR" baseline="0" dirty="0"/>
              <a:t> familiares, amigos, colegas de trabalho, obsessores, mentores, etc. </a:t>
            </a:r>
            <a:r>
              <a:rPr lang="en-US" baseline="0" dirty="0"/>
              <a:t>–</a:t>
            </a:r>
            <a:r>
              <a:rPr lang="pt-BR" baseline="0" dirty="0"/>
              <a:t> dão sua parcela de contribuição para nosso aprendizado.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590F-34AC-EA4C-8F3E-4F58EE5145A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98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Temos uma demanda: auto-sublimação, transformação íntima, auto-</a:t>
            </a:r>
            <a:r>
              <a:rPr lang="pt-BR" dirty="0" err="1"/>
              <a:t>burilamento</a:t>
            </a:r>
            <a:r>
              <a:rPr lang="pt-BR" dirty="0"/>
              <a:t>. Na criação divina,</a:t>
            </a:r>
            <a:r>
              <a:rPr lang="pt-BR" baseline="0" dirty="0"/>
              <a:t> nada é por acaso, portanto tudo que experimentamos é oportunidade profícua de crescimento.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590F-34AC-EA4C-8F3E-4F58EE5145A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7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Sendo nossos familiares aqueles</a:t>
            </a:r>
            <a:r>
              <a:rPr lang="pt-BR" baseline="0" dirty="0"/>
              <a:t> com os quais temos mais afeição, ou simpatia, ou semelhança de inclinações, são eles as criaturas mais habilitadas para impulsionarem nosso progresso moral!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590F-34AC-EA4C-8F3E-4F58EE5145A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21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Condição de saúde, financeira, familiar (papel de pai, mãe, filho, irmão, etc.), gênero, etc. Revoltarmo-nos perante essa verdade é transgredir a Lei Divina e adiar compromissos</a:t>
            </a:r>
            <a:r>
              <a:rPr lang="pt-BR" baseline="0" dirty="0"/>
              <a:t> assumidos.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590F-34AC-EA4C-8F3E-4F58EE5145A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15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Podemos fazer o bem do tanto que quisermos, do jeito que quisermos, como nos pareça mais justo, enfim, como nos aprouver. Porém devemos estar atentos que o</a:t>
            </a:r>
            <a:r>
              <a:rPr lang="pt-BR" baseline="0" dirty="0"/>
              <a:t> tempo que nos é dados para cumprir essa tarefa é precioso e, uma vez perdido, não nos pertence mais, não podemos recuperar.</a:t>
            </a:r>
          </a:p>
          <a:p>
            <a:r>
              <a:rPr lang="pt-BR" baseline="0" dirty="0"/>
              <a:t>Pode-se tocar na questão da transição planetária...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590F-34AC-EA4C-8F3E-4F58EE5145A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6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Tudo é uma questão, portanto, do movimento que realizamos (atitude) diante das oportunidades que nos são concedidas, pois as ferramentas estão todas em nossas mãos.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590F-34AC-EA4C-8F3E-4F58EE5145A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85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66360"/>
            <a:ext cx="9144000" cy="16916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9530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3429000"/>
            <a:ext cx="9144000" cy="1524000"/>
          </a:xfrm>
          <a:prstGeom prst="rect">
            <a:avLst/>
          </a:prstGeom>
          <a:solidFill>
            <a:srgbClr val="000000">
              <a:alpha val="850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9907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37310"/>
            <a:ext cx="9144000" cy="552069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000000">
              <a:alpha val="600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337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  <a:effectLst/>
        </p:spPr>
        <p:txBody>
          <a:bodyPr>
            <a:normAutofit/>
          </a:bodyPr>
          <a:lstStyle>
            <a:lvl1pPr>
              <a:defRPr sz="4400" b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457200" y="1524000"/>
            <a:ext cx="8229600" cy="4955624"/>
          </a:xfrm>
        </p:spPr>
        <p:txBody>
          <a:bodyPr anchor="ctr"/>
          <a:lstStyle>
            <a:lvl1pPr algn="just">
              <a:spcBef>
                <a:spcPts val="0"/>
              </a:spcBef>
              <a:spcAft>
                <a:spcPts val="600"/>
              </a:spcAft>
              <a:defRPr/>
            </a:lvl1pPr>
            <a:lvl2pPr algn="just">
              <a:spcBef>
                <a:spcPts val="0"/>
              </a:spcBef>
              <a:spcAft>
                <a:spcPts val="500"/>
              </a:spcAft>
              <a:defRPr/>
            </a:lvl2pPr>
            <a:lvl3pPr algn="just">
              <a:spcBef>
                <a:spcPts val="0"/>
              </a:spcBef>
              <a:spcAft>
                <a:spcPts val="400"/>
              </a:spcAft>
              <a:defRPr/>
            </a:lvl3pPr>
            <a:lvl4pPr algn="just">
              <a:spcBef>
                <a:spcPts val="0"/>
              </a:spcBef>
              <a:spcAft>
                <a:spcPts val="300"/>
              </a:spcAft>
              <a:defRPr/>
            </a:lvl4pPr>
            <a:lvl5pPr marL="274638" indent="0" algn="r">
              <a:spcBef>
                <a:spcPts val="0"/>
              </a:spcBef>
              <a:spcAft>
                <a:spcPts val="1200"/>
              </a:spcAft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5373216"/>
            <a:ext cx="9144000" cy="648072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068960"/>
            <a:ext cx="9144000" cy="2319136"/>
          </a:xfrm>
          <a:prstGeom prst="rect">
            <a:avLst/>
          </a:prstGeom>
          <a:solidFill>
            <a:srgbClr val="000000">
              <a:alpha val="850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37248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373216"/>
            <a:ext cx="7924800" cy="648072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58942DA5-0FCC-4454-9BB1-B859AA30F3AD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CDC042D4-241D-4770-A68D-B26BC3CE3D66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Britannic Bold"/>
          <a:ea typeface="+mj-ea"/>
          <a:cs typeface="Britannic Bold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8305800" cy="1512168"/>
          </a:xfrm>
        </p:spPr>
        <p:txBody>
          <a:bodyPr/>
          <a:lstStyle/>
          <a:p>
            <a:r>
              <a:rPr lang="pt-BR" dirty="0"/>
              <a:t>Em nossas mãos</a:t>
            </a:r>
            <a:br>
              <a:rPr lang="pt-BR" dirty="0"/>
            </a:br>
            <a:r>
              <a:rPr lang="pt-BR" sz="2000" spc="0" dirty="0"/>
              <a:t>Ceifa de luz</a:t>
            </a:r>
          </a:p>
        </p:txBody>
      </p:sp>
    </p:spTree>
    <p:extLst>
      <p:ext uri="{BB962C8B-B14F-4D97-AF65-F5344CB8AC3E}">
        <p14:creationId xmlns:p14="http://schemas.microsoft.com/office/powerpoint/2010/main" val="405050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Reflexão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Situando-nos na Terra, não podemos perder de vista que:</a:t>
            </a:r>
          </a:p>
          <a:p>
            <a:pPr lvl="1"/>
            <a:r>
              <a:rPr lang="en-US" dirty="0"/>
              <a:t>T</a:t>
            </a:r>
            <a:r>
              <a:rPr lang="x-none" dirty="0"/>
              <a:t>emos provas a enfrentar e expiações a cumprir;</a:t>
            </a:r>
          </a:p>
          <a:p>
            <a:pPr lvl="1"/>
            <a:r>
              <a:rPr lang="pt-BR" dirty="0"/>
              <a:t>Temos o amparo da Espiritualidade;</a:t>
            </a:r>
          </a:p>
          <a:p>
            <a:pPr lvl="1"/>
            <a:r>
              <a:rPr lang="pt-BR" dirty="0"/>
              <a:t>A Providência Divina nos confere todos os instrumentos.</a:t>
            </a:r>
          </a:p>
          <a:p>
            <a:r>
              <a:rPr lang="pt-BR" dirty="0"/>
              <a:t>“O fardo é proporcionado às forças, como a recompensa o será à resignação e à coragem.”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Evangelho Segundo o Espiritismo</a:t>
            </a:r>
            <a:r>
              <a:rPr lang="pt-BR" dirty="0"/>
              <a:t>, cap. 5, item 18.)</a:t>
            </a:r>
          </a:p>
        </p:txBody>
      </p:sp>
    </p:spTree>
    <p:extLst>
      <p:ext uri="{BB962C8B-B14F-4D97-AF65-F5344CB8AC3E}">
        <p14:creationId xmlns:p14="http://schemas.microsoft.com/office/powerpoint/2010/main" val="121515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/>
          <a:p>
            <a:r>
              <a:rPr lang="pt-BR" dirty="0"/>
              <a:t>Nosso lugar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60032" y="1524000"/>
            <a:ext cx="3826768" cy="4956175"/>
          </a:xfrm>
        </p:spPr>
        <p:txBody>
          <a:bodyPr/>
          <a:lstStyle/>
          <a:p>
            <a:r>
              <a:rPr lang="pt-BR" dirty="0"/>
              <a:t>“Encontras-te no lugar certo em que te habilitas a </a:t>
            </a:r>
            <a:r>
              <a:rPr lang="pt-BR" dirty="0" err="1"/>
              <a:t>desempe-nhar</a:t>
            </a:r>
            <a:r>
              <a:rPr lang="pt-BR" dirty="0"/>
              <a:t> os encargos próprios.”</a:t>
            </a:r>
          </a:p>
          <a:p>
            <a:pPr lvl="4"/>
            <a:r>
              <a:rPr lang="pt-BR" dirty="0"/>
              <a:t>(EMMANUEL. Ceifa de Luz, cap. 26.)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333"/>
          <a:stretch/>
        </p:blipFill>
        <p:spPr>
          <a:xfrm>
            <a:off x="457200" y="2559046"/>
            <a:ext cx="3960440" cy="28860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901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/>
          <a:p>
            <a:r>
              <a:rPr lang="pt-BR" dirty="0"/>
              <a:t>Nossos companheiros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194920" cy="4956175"/>
          </a:xfrm>
        </p:spPr>
        <p:txBody>
          <a:bodyPr/>
          <a:lstStyle/>
          <a:p>
            <a:r>
              <a:rPr lang="pt-BR" dirty="0"/>
              <a:t>“Tens contigo as criaturas mais adequadas a te impulsionarem nos caminhos à frente.”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26.)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160" y="1844903"/>
            <a:ext cx="2726680" cy="43143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55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/>
          <a:p>
            <a:r>
              <a:rPr lang="pt-BR" dirty="0"/>
              <a:t>Nossas experiências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55624"/>
          </a:xfrm>
        </p:spPr>
        <p:txBody>
          <a:bodyPr/>
          <a:lstStyle/>
          <a:p>
            <a:r>
              <a:rPr lang="pt-BR" dirty="0"/>
              <a:t>“Passas pelas experiências de que não prescindes para a conquista da sublimação que demandas.”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26.)</a:t>
            </a:r>
          </a:p>
          <a:p>
            <a:pPr marL="4676775" indent="-284163"/>
            <a:r>
              <a:rPr lang="pt-BR" dirty="0"/>
              <a:t>“Nada acontece por acaso e, embora te pareça o contrário, até mesmo o mal permanece a serviço do bem.”</a:t>
            </a:r>
          </a:p>
          <a:p>
            <a:pPr lvl="4"/>
            <a:r>
              <a:rPr lang="pt-BR" dirty="0"/>
              <a:t>(ANDRÉ LUIZ. </a:t>
            </a:r>
            <a:r>
              <a:rPr lang="pt-BR" i="1" dirty="0"/>
              <a:t>Brilhe Vossa Luz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mensagem “Sempre o Melhor”.)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84984"/>
            <a:ext cx="3692128" cy="2769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54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/>
          <a:p>
            <a:r>
              <a:rPr lang="pt-BR" dirty="0"/>
              <a:t>Nossos parentes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55624"/>
          </a:xfrm>
        </p:spPr>
        <p:txBody>
          <a:bodyPr>
            <a:normAutofit/>
          </a:bodyPr>
          <a:lstStyle/>
          <a:p>
            <a:r>
              <a:rPr lang="pt-BR" dirty="0"/>
              <a:t>“Recebes os parentes e afeições de que mais necessitas para resgatar as dívidas do passado ou renovar-te nos impulsos de elevação.”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26.)</a:t>
            </a:r>
          </a:p>
          <a:p>
            <a:pPr marL="4625975" indent="-258763"/>
            <a:r>
              <a:rPr lang="pt-BR" dirty="0"/>
              <a:t>“No espaço, os Espíritos formam grupos ou famílias entrelaçados pela afeição, pela simpatia e pela semelhança das inclinações.”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Evangelho Segundo </a:t>
            </a:r>
            <a:br>
              <a:rPr lang="pt-BR" i="1" dirty="0"/>
            </a:br>
            <a:r>
              <a:rPr lang="pt-BR" i="1" dirty="0"/>
              <a:t>o Espiritismo</a:t>
            </a:r>
            <a:r>
              <a:rPr lang="pt-BR" dirty="0"/>
              <a:t>, cap. 4, item 18.)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6" y="3356992"/>
            <a:ext cx="3890864" cy="25922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506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/>
          <a:p>
            <a:r>
              <a:rPr lang="pt-BR" dirty="0"/>
              <a:t>Nossa condição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3610744" cy="4956175"/>
          </a:xfrm>
        </p:spPr>
        <p:txBody>
          <a:bodyPr/>
          <a:lstStyle/>
          <a:p>
            <a:r>
              <a:rPr lang="pt-BR" dirty="0"/>
              <a:t>“Vives na condição certa na qual te compete efetuar as melhores aquisições de espírito.”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cap. 26.)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2649537"/>
            <a:ext cx="4064000" cy="2705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118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/>
          <a:p>
            <a:r>
              <a:rPr lang="pt-BR" dirty="0"/>
              <a:t>Nosso tempo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56175"/>
          </a:xfrm>
        </p:spPr>
        <p:txBody>
          <a:bodyPr/>
          <a:lstStyle/>
          <a:p>
            <a:r>
              <a:rPr lang="pt-BR" dirty="0"/>
              <a:t>“E em qualquer posição, na qual te vejas, dispões sempre de certa faixa de tempo a fim de fazer o bem aos outros, tanto quanto queiras, como julgues melhor, da maneira que te pareça mais justa e na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08" y="3789040"/>
            <a:ext cx="3379504" cy="2500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51ABD3-335D-7D4C-B078-05C51644F78B}"/>
              </a:ext>
            </a:extLst>
          </p:cNvPr>
          <p:cNvSpPr txBox="1">
            <a:spLocks/>
          </p:cNvSpPr>
          <p:nvPr/>
        </p:nvSpPr>
        <p:spPr>
          <a:xfrm>
            <a:off x="4665792" y="3212976"/>
            <a:ext cx="4021008" cy="296269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74320" indent="-274320" algn="just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640080" indent="-274320" algn="just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 2"/>
              <a:buChar char=""/>
              <a:defRPr sz="2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005840" indent="-228600" algn="just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5000"/>
              <a:buFont typeface="Wingdings 2"/>
              <a:buChar char="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280160" indent="-228600" algn="just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74638" indent="0" algn="r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/>
              <a:buNone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Wingdings 2"/>
              <a:buNone/>
            </a:pPr>
            <a:r>
              <a:rPr lang="pt-BR" dirty="0"/>
              <a:t>extensão que desejas, para que, auxiliando aos outros, recebas dos outros mais amplo auxílio, no instante oportuno.”</a:t>
            </a:r>
          </a:p>
          <a:p>
            <a:pPr marL="12700" indent="0" algn="r">
              <a:buNone/>
            </a:pPr>
            <a:r>
              <a:rPr lang="pt-BR" sz="1400" dirty="0"/>
              <a:t>(EMMANUEL. Ceifa de Luz, cap. 26.)</a:t>
            </a:r>
          </a:p>
        </p:txBody>
      </p:sp>
    </p:spTree>
    <p:extLst>
      <p:ext uri="{BB962C8B-B14F-4D97-AF65-F5344CB8AC3E}">
        <p14:creationId xmlns:p14="http://schemas.microsoft.com/office/powerpoint/2010/main" val="301782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 atitude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11760" y="1524000"/>
            <a:ext cx="6275040" cy="4955624"/>
          </a:xfrm>
        </p:spPr>
        <p:txBody>
          <a:bodyPr/>
          <a:lstStyle/>
          <a:p>
            <a:r>
              <a:rPr lang="pt-BR" dirty="0"/>
              <a:t>“... melhorar-nos e elevar-nos, educar-nos e, sobretudo, servir, são sempre medidas preciosas, invariavelmente em nossas próprias mãos.”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26.)</a:t>
            </a:r>
          </a:p>
        </p:txBody>
      </p:sp>
    </p:spTree>
    <p:extLst>
      <p:ext uri="{BB962C8B-B14F-4D97-AF65-F5344CB8AC3E}">
        <p14:creationId xmlns:p14="http://schemas.microsoft.com/office/powerpoint/2010/main" val="1962133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FFFFF"/>
      </a:hlink>
      <a:folHlink>
        <a:srgbClr val="CCCCCC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Moeda</Template>
  <TotalTime>2853</TotalTime>
  <Words>801</Words>
  <Application>Microsoft Macintosh PowerPoint</Application>
  <PresentationFormat>Apresentação na tela (4:3)</PresentationFormat>
  <Paragraphs>53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Britannic Bold</vt:lpstr>
      <vt:lpstr>Calibri</vt:lpstr>
      <vt:lpstr>Century Gothic</vt:lpstr>
      <vt:lpstr>Constantia</vt:lpstr>
      <vt:lpstr>Wingdings</vt:lpstr>
      <vt:lpstr>Wingdings 2</vt:lpstr>
      <vt:lpstr>Currency</vt:lpstr>
      <vt:lpstr>Em nossas mãos Ceifa de luz</vt:lpstr>
      <vt:lpstr>Reflexão</vt:lpstr>
      <vt:lpstr>Nosso lugar</vt:lpstr>
      <vt:lpstr>Nossos companheiros</vt:lpstr>
      <vt:lpstr>Nossas experiências</vt:lpstr>
      <vt:lpstr>Nossos parentes</vt:lpstr>
      <vt:lpstr>Nossa condição</vt:lpstr>
      <vt:lpstr>Nosso tempo</vt:lpstr>
      <vt:lpstr>Nossa atitude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MEDIUNIDADE Escola de Estudos Espíritas Allan Kardec - ESAK</dc:title>
  <dc:creator>Cris</dc:creator>
  <cp:lastModifiedBy>Adriano Alves</cp:lastModifiedBy>
  <cp:revision>90</cp:revision>
  <dcterms:created xsi:type="dcterms:W3CDTF">2011-05-14T18:51:50Z</dcterms:created>
  <dcterms:modified xsi:type="dcterms:W3CDTF">2021-01-27T23:49:18Z</dcterms:modified>
</cp:coreProperties>
</file>