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620000" cy="5715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5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3C39"/>
    <a:srgbClr val="744844"/>
    <a:srgbClr val="B4706A"/>
    <a:srgbClr val="FFCA0A"/>
    <a:srgbClr val="BBB2C5"/>
    <a:srgbClr val="DCAF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84551" autoAdjust="0"/>
  </p:normalViewPr>
  <p:slideViewPr>
    <p:cSldViewPr snapToGrid="0" snapToObjects="1" showGuides="1">
      <p:cViewPr varScale="1">
        <p:scale>
          <a:sx n="119" d="100"/>
          <a:sy n="119" d="100"/>
        </p:scale>
        <p:origin x="2104" y="192"/>
      </p:cViewPr>
      <p:guideLst>
        <p:guide orient="horz" pos="1800"/>
        <p:guide pos="3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60C2E-FF28-FE4F-B574-AEF1D67044A2}" type="datetimeFigureOut">
              <a:rPr lang="en-US" smtClean="0"/>
              <a:t>1/13/21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ABBAB-A1C1-1B41-BE41-F83654A4D66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415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Emmanuel inicia seus comentários asseverando que o trabalho realizado pelos intelectuais é necessário ao progresso das ciências, mas que o dos que promovem a paz é essencial.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ABBAB-A1C1-1B41-BE41-F83654A4D66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0902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Enfatizar que a paz é construída paulatinamente a partir dos tijolos das pequenas ações de pessoas – frequentemente anônimas – que aproveitam as oportunidades de cada dia. A paz será alcançada, segundo o mentor, por meio da atitude cotidiana... [próximos slides]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ABBAB-A1C1-1B41-BE41-F83654A4D66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836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Dois pontos a serem destacados: 1) não levar adiante, ou amplificar o azedume que porventura alguém nos direcione ou a maledicência que envolva terceiros; e 2) a compreensão do outro como chave para a tolerância e a paz (indulgência).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ABBAB-A1C1-1B41-BE41-F83654A4D66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7764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Os benfeitores espirituais salientam que é mais eficaz combater o mal, promovendo o bem do que condenando o mal, ou condenando quem pratica o mal, o que seria ainda pior. Em toda oportunidade, procuremos ser propositivos, ao invés de simplesmente críticos.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ABBAB-A1C1-1B41-BE41-F83654A4D66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6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esquecimento pressupõe nunca mais “visitar” a ofensa sofrida (que seria a lembrança), condição que se alcança quando se perdoa a cada hora e todo</a:t>
            </a:r>
            <a:r>
              <a:rPr lang="pt-BR" baseline="0" dirty="0"/>
              <a:t> instante, como diz Joanna de </a:t>
            </a:r>
            <a:r>
              <a:rPr lang="pt-BR" baseline="0" dirty="0" err="1"/>
              <a:t>Ângelis</a:t>
            </a:r>
            <a:r>
              <a:rPr lang="pt-BR" baseline="0" dirty="0"/>
              <a:t>, ou setenta vezes sete vezes, como falou Jesus, cada ofensa.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ABBAB-A1C1-1B41-BE41-F83654A4D66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2634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Utilizar com sabedoria as palavras. Procurar pensar antes de verbalizar: “o que Jesus falaria nessa situação?”.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7ABBAB-A1C1-1B41-BE41-F83654A4D66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4430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verdadeiro socorro, a verdadeira caridade, sem preconceitos com quem incorreu no erro, nem condenação de quem promoveu a queda, nem julgamento de ninguém.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ABBAB-A1C1-1B41-BE41-F83654A4D66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370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“Servir” nos mais diversos aspectos, sem queixas, especialmente aquelas (queixas) que se baseiem na condição do servidor (“não sou digno”, “não estou</a:t>
            </a:r>
            <a:r>
              <a:rPr lang="pt-BR" baseline="0" dirty="0"/>
              <a:t> apto”, “não quero”, “não mereço”...</a:t>
            </a:r>
            <a:r>
              <a:rPr lang="pt-BR" dirty="0"/>
              <a:t>) ou no</a:t>
            </a:r>
            <a:r>
              <a:rPr lang="pt-BR" baseline="0" dirty="0"/>
              <a:t> caráter do serviço, como esclarece </a:t>
            </a:r>
            <a:r>
              <a:rPr lang="pt-BR" baseline="0" dirty="0" err="1"/>
              <a:t>Neio</a:t>
            </a:r>
            <a:r>
              <a:rPr lang="pt-BR" baseline="0" dirty="0"/>
              <a:t> Lúcio.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ABBAB-A1C1-1B41-BE41-F83654A4D66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899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pacificador vai além do pacífico, pois não só possui a paz como a cultiva e a promove. Esse é o chamado de Jesus e o esforço a que nos </a:t>
            </a:r>
            <a:r>
              <a:rPr lang="pt-BR"/>
              <a:t>convida Emmanuel.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ABBAB-A1C1-1B41-BE41-F83654A4D66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3331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7BEC57EA-DA82-9145-B13A-66058DADE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7620000" cy="5715000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40F20326-34A2-9941-8FBA-0BD7C5467D3D}"/>
              </a:ext>
            </a:extLst>
          </p:cNvPr>
          <p:cNvSpPr/>
          <p:nvPr userDrawn="1"/>
        </p:nvSpPr>
        <p:spPr>
          <a:xfrm>
            <a:off x="2883877" y="0"/>
            <a:ext cx="4736123" cy="5715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08232" y="3637671"/>
            <a:ext cx="3078404" cy="1317625"/>
          </a:xfrm>
        </p:spPr>
        <p:txBody>
          <a:bodyPr>
            <a:normAutofit/>
          </a:bodyPr>
          <a:lstStyle>
            <a:lvl1pPr marL="0" indent="0" algn="r">
              <a:buNone/>
              <a:defRPr sz="2000" b="0" i="0" cap="none" spc="0" baseline="0">
                <a:solidFill>
                  <a:srgbClr val="FFCA0A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308231" y="1717431"/>
            <a:ext cx="3078404" cy="1920240"/>
          </a:xfrm>
        </p:spPr>
        <p:txBody>
          <a:bodyPr>
            <a:noAutofit/>
          </a:bodyPr>
          <a:lstStyle>
            <a:lvl1pPr algn="r">
              <a:lnSpc>
                <a:spcPts val="4583"/>
              </a:lnSpc>
              <a:defRPr sz="4800" cap="none" baseline="0">
                <a:solidFill>
                  <a:schemeClr val="bg1"/>
                </a:solidFill>
                <a:latin typeface="Tahu!" pitchFamily="2" charset="0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24500" y="228866"/>
            <a:ext cx="1714500" cy="4876271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28866"/>
            <a:ext cx="5016500" cy="4876271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2321" y="190501"/>
            <a:ext cx="6957492" cy="8890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 hasCustomPrompt="1"/>
          </p:nvPr>
        </p:nvSpPr>
        <p:spPr>
          <a:xfrm>
            <a:off x="430822" y="1206500"/>
            <a:ext cx="6960577" cy="4260164"/>
          </a:xfrm>
        </p:spPr>
        <p:txBody>
          <a:bodyPr anchor="ctr"/>
          <a:lstStyle>
            <a:lvl1pPr marL="285739" indent="-285739" algn="just">
              <a:spcBef>
                <a:spcPts val="0"/>
              </a:spcBef>
              <a:spcAft>
                <a:spcPts val="500"/>
              </a:spcAft>
              <a:buClr>
                <a:srgbClr val="744844"/>
              </a:buClr>
              <a:buFont typeface="Courier"/>
              <a:buChar char="‣"/>
              <a:defRPr sz="2000">
                <a:solidFill>
                  <a:schemeClr val="tx1"/>
                </a:solidFill>
              </a:defRPr>
            </a:lvl1pPr>
            <a:lvl2pPr marL="428026" indent="-285739" algn="just">
              <a:spcBef>
                <a:spcPts val="0"/>
              </a:spcBef>
              <a:spcAft>
                <a:spcPts val="417"/>
              </a:spcAft>
              <a:buClr>
                <a:srgbClr val="744844"/>
              </a:buClr>
              <a:buFont typeface="Courier"/>
              <a:buChar char="‣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23272" indent="-238115" algn="just">
              <a:spcBef>
                <a:spcPts val="0"/>
              </a:spcBef>
              <a:spcAft>
                <a:spcPts val="333"/>
              </a:spcAft>
              <a:buClr>
                <a:srgbClr val="744844"/>
              </a:buClr>
              <a:buFont typeface="Courier"/>
              <a:buChar char="‣"/>
              <a:defRPr sz="1600">
                <a:solidFill>
                  <a:schemeClr val="tx1"/>
                </a:solidFill>
              </a:defRPr>
            </a:lvl3pPr>
            <a:lvl4pPr marL="667464" indent="-238115" algn="just">
              <a:spcBef>
                <a:spcPts val="0"/>
              </a:spcBef>
              <a:spcAft>
                <a:spcPts val="250"/>
              </a:spcAft>
              <a:buClr>
                <a:srgbClr val="744844"/>
              </a:buClr>
              <a:buFont typeface="Courier"/>
              <a:buChar char="‣"/>
              <a:defRPr sz="1400">
                <a:solidFill>
                  <a:schemeClr val="tx1"/>
                </a:solidFill>
              </a:defRPr>
            </a:lvl4pPr>
            <a:lvl5pPr marL="300290" indent="0" algn="r">
              <a:spcBef>
                <a:spcPts val="0"/>
              </a:spcBef>
              <a:spcAft>
                <a:spcPts val="1000"/>
              </a:spcAft>
              <a:buFont typeface="Courier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2841625" cy="5715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CAEA93-55E7-4DA9-90C2-089A26EEFEC4}" type="datetime1">
              <a:rPr lang="en-US" smtClean="0"/>
              <a:t>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119437" y="1166813"/>
            <a:ext cx="4267200" cy="1230313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000" b="0" i="0" cap="none" spc="100" baseline="0">
                <a:solidFill>
                  <a:schemeClr val="tx2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111501" y="2413000"/>
            <a:ext cx="4274619" cy="2222501"/>
          </a:xfrm>
        </p:spPr>
        <p:txBody>
          <a:bodyPr anchor="t">
            <a:normAutofit/>
          </a:bodyPr>
          <a:lstStyle>
            <a:lvl1pPr>
              <a:defRPr kumimoji="0" lang="en-US" sz="3333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188" y="190501"/>
            <a:ext cx="7159625" cy="889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30188" y="1082040"/>
            <a:ext cx="3543300" cy="411480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500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3846513" y="1082040"/>
            <a:ext cx="3543300" cy="411480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500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30188" y="190501"/>
            <a:ext cx="7159625" cy="889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30188" y="1508760"/>
            <a:ext cx="3543300" cy="368808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500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3846513" y="1508760"/>
            <a:ext cx="3543300" cy="368808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500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188" y="1082040"/>
            <a:ext cx="3540125" cy="424656"/>
          </a:xfrm>
        </p:spPr>
        <p:txBody>
          <a:bodyPr anchor="ctr">
            <a:normAutofit/>
          </a:bodyPr>
          <a:lstStyle>
            <a:lvl1pPr marL="0" indent="0" algn="l">
              <a:buNone/>
              <a:defRPr sz="1667" b="0" i="0" spc="0" baseline="0">
                <a:solidFill>
                  <a:schemeClr val="tx2"/>
                </a:solidFill>
                <a:latin typeface="+mj-lt"/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3846513" y="1082040"/>
            <a:ext cx="3540125" cy="424656"/>
          </a:xfrm>
        </p:spPr>
        <p:txBody>
          <a:bodyPr anchor="ctr">
            <a:normAutofit/>
          </a:bodyPr>
          <a:lstStyle>
            <a:lvl1pPr marL="0" indent="0">
              <a:buNone/>
              <a:defRPr sz="1667" b="0" i="0" spc="0" baseline="0">
                <a:solidFill>
                  <a:schemeClr val="tx2"/>
                </a:solidFill>
                <a:latin typeface="+mj-lt"/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BAADF0-1749-4E8B-9691-B44A5F8C0895}" type="datetime1">
              <a:rPr lang="en-US" smtClean="0"/>
              <a:t>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30188" y="190501"/>
            <a:ext cx="7159625" cy="889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2841625" cy="5715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18BBB94-68E6-4675-A946-F1C5994EDBD7}" type="datetime1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30188" y="190501"/>
            <a:ext cx="2362200" cy="10820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146613" y="444500"/>
            <a:ext cx="4219388" cy="4752340"/>
          </a:xfrm>
        </p:spPr>
        <p:txBody>
          <a:bodyPr>
            <a:normAutofit/>
          </a:bodyPr>
          <a:lstStyle>
            <a:lvl1pPr>
              <a:defRPr sz="1667"/>
            </a:lvl1pPr>
            <a:lvl2pPr>
              <a:defRPr sz="1500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187" y="1282700"/>
            <a:ext cx="2362200" cy="3924300"/>
          </a:xfrm>
        </p:spPr>
        <p:txBody>
          <a:bodyPr>
            <a:normAutofit/>
          </a:bodyPr>
          <a:lstStyle>
            <a:lvl1pPr marL="0" indent="0">
              <a:buNone/>
              <a:defRPr lang="en-US" sz="1333" b="0" i="0" kern="1200" cap="none" spc="25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marL="0" lvl="0" indent="0" algn="l" defTabSz="761970" rtl="0" eaLnBrk="1" latinLnBrk="0" hangingPunct="1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x-none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2841625" cy="5715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25" y="0"/>
            <a:ext cx="4778375" cy="5715000"/>
          </a:xfrm>
        </p:spPr>
        <p:txBody>
          <a:bodyPr anchor="ctr" anchorCtr="0"/>
          <a:lstStyle>
            <a:lvl1pPr marL="0" indent="0" algn="ctr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x-none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C3B8377-21E3-4835-B75D-4E2847E2750F}" type="datetime1">
              <a:rPr lang="en-US" smtClean="0"/>
              <a:t>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30187" y="190502"/>
            <a:ext cx="2362200" cy="10794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28600" y="1280160"/>
            <a:ext cx="2362200" cy="3926840"/>
          </a:xfrm>
        </p:spPr>
        <p:txBody>
          <a:bodyPr>
            <a:normAutofit/>
          </a:bodyPr>
          <a:lstStyle>
            <a:lvl1pPr marL="0" indent="0">
              <a:buNone/>
              <a:defRPr sz="1333">
                <a:solidFill>
                  <a:schemeClr val="bg2"/>
                </a:solidFill>
              </a:defRPr>
            </a:lvl1pPr>
            <a:lvl2pPr marL="142869" indent="1323">
              <a:buNone/>
              <a:defRPr>
                <a:solidFill>
                  <a:schemeClr val="bg2"/>
                </a:solidFill>
              </a:defRPr>
            </a:lvl2pPr>
            <a:lvl3pPr marL="287062" indent="5291">
              <a:buNone/>
              <a:defRPr>
                <a:solidFill>
                  <a:schemeClr val="bg2"/>
                </a:solidFill>
              </a:defRPr>
            </a:lvl3pPr>
            <a:lvl4pPr marL="429931" indent="2646">
              <a:buNone/>
              <a:defRPr>
                <a:solidFill>
                  <a:schemeClr val="bg2"/>
                </a:solidFill>
              </a:defRPr>
            </a:lvl4pPr>
            <a:lvl5pPr marL="574123" indent="-1323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BBB2C5"/>
            </a:gs>
            <a:gs pos="50000">
              <a:srgbClr val="DCAFA8"/>
            </a:gs>
            <a:gs pos="100000">
              <a:srgbClr val="B4706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0D731762-9750-5A4B-B33E-7B09812B7F6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0000"/>
          </a:blip>
          <a:stretch>
            <a:fillRect/>
          </a:stretch>
        </p:blipFill>
        <p:spPr>
          <a:xfrm flipH="1">
            <a:off x="0" y="0"/>
            <a:ext cx="7620000" cy="5715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030" y="99787"/>
            <a:ext cx="7159625" cy="889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188" y="1079501"/>
            <a:ext cx="7159625" cy="4111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0188" y="5357813"/>
            <a:ext cx="1778000" cy="243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75" b="1">
                <a:solidFill>
                  <a:schemeClr val="tx2"/>
                </a:solidFill>
              </a:defRPr>
            </a:lvl1pPr>
          </a:lstStyle>
          <a:p>
            <a:fld id="{B0C4986D-6BE9-4264-908F-02DB36FD8D6C}" type="datetime1">
              <a:rPr lang="en-US" smtClean="0"/>
              <a:t>1/13/21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9438" y="5357813"/>
            <a:ext cx="3405188" cy="243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875" b="1">
                <a:solidFill>
                  <a:schemeClr val="tx2"/>
                </a:solidFill>
              </a:defRPr>
            </a:lvl1pPr>
          </a:lstStyle>
          <a:p>
            <a:r>
              <a:rPr lang="en-US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59563" y="5357813"/>
            <a:ext cx="730250" cy="243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333" b="1">
                <a:solidFill>
                  <a:schemeClr val="tx2"/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hf sldNum="0" hdr="0" ftr="0" dt="0"/>
  <p:txStyles>
    <p:titleStyle>
      <a:lvl1pPr algn="l" defTabSz="761970" rtl="0" eaLnBrk="1" latinLnBrk="0" hangingPunct="1">
        <a:spcBef>
          <a:spcPts val="333"/>
        </a:spcBef>
        <a:buNone/>
        <a:defRPr sz="3667" b="0" kern="1200" cap="none" spc="0" baseline="0">
          <a:solidFill>
            <a:schemeClr val="tx2"/>
          </a:solidFill>
          <a:latin typeface="Tahu!" pitchFamily="2" charset="0"/>
          <a:ea typeface="+mj-ea"/>
          <a:cs typeface="Tahu!" pitchFamily="2" charset="0"/>
        </a:defRPr>
      </a:lvl1pPr>
    </p:titleStyle>
    <p:bodyStyle>
      <a:lvl1pPr marL="142869" indent="-144774" algn="l" defTabSz="761970" rtl="0" eaLnBrk="1" latinLnBrk="0" hangingPunct="1">
        <a:spcBef>
          <a:spcPts val="5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1833" b="0" i="0" kern="1200" cap="none" spc="25" baseline="0">
          <a:solidFill>
            <a:schemeClr val="tx2"/>
          </a:solidFill>
          <a:latin typeface="Humanst521 Lt BT Light"/>
          <a:ea typeface="+mn-ea"/>
          <a:cs typeface="Humanst521 Lt BT Light"/>
        </a:defRPr>
      </a:lvl1pPr>
      <a:lvl2pPr marL="287062" indent="-144774" algn="l" defTabSz="761970" rtl="0" eaLnBrk="1" latinLnBrk="0" hangingPunct="1">
        <a:spcBef>
          <a:spcPts val="500"/>
        </a:spcBef>
        <a:buClr>
          <a:schemeClr val="accent1"/>
        </a:buClr>
        <a:buFont typeface="Arial" pitchFamily="34" charset="0"/>
        <a:buChar char="•"/>
        <a:defRPr sz="1667" kern="1200">
          <a:solidFill>
            <a:schemeClr val="tx2"/>
          </a:solidFill>
          <a:latin typeface="Humanst521 Lt BT Light"/>
          <a:ea typeface="+mn-ea"/>
          <a:cs typeface="Humanst521 Lt BT Light"/>
        </a:defRPr>
      </a:lvl2pPr>
      <a:lvl3pPr marL="429931" indent="-144774" algn="l" defTabSz="761970" rtl="0" eaLnBrk="1" latinLnBrk="0" hangingPunct="1">
        <a:spcBef>
          <a:spcPts val="5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Humanst521 Lt BT Light"/>
          <a:ea typeface="+mn-ea"/>
          <a:cs typeface="Humanst521 Lt BT Light"/>
        </a:defRPr>
      </a:lvl3pPr>
      <a:lvl4pPr marL="574123" indent="-144774" algn="l" defTabSz="761970" rtl="0" eaLnBrk="1" latinLnBrk="0" hangingPunct="1">
        <a:spcBef>
          <a:spcPts val="500"/>
        </a:spcBef>
        <a:buClr>
          <a:schemeClr val="accent1"/>
        </a:buClr>
        <a:buFont typeface="Arial" pitchFamily="34" charset="0"/>
        <a:buChar char="•"/>
        <a:defRPr sz="1333" kern="1200">
          <a:solidFill>
            <a:schemeClr val="tx2"/>
          </a:solidFill>
          <a:latin typeface="Humanst521 Lt BT Light"/>
          <a:ea typeface="+mn-ea"/>
          <a:cs typeface="Humanst521 Lt BT Light"/>
        </a:defRPr>
      </a:lvl4pPr>
      <a:lvl5pPr marL="716992" indent="-144774" algn="l" defTabSz="761970" rtl="0" eaLnBrk="1" latinLnBrk="0" hangingPunct="1">
        <a:spcBef>
          <a:spcPts val="500"/>
        </a:spcBef>
        <a:buClr>
          <a:schemeClr val="accent1"/>
        </a:buClr>
        <a:buFont typeface="Arial" pitchFamily="34" charset="0"/>
        <a:buChar char="•"/>
        <a:defRPr sz="1333" kern="1200" baseline="0">
          <a:solidFill>
            <a:schemeClr val="tx2"/>
          </a:solidFill>
          <a:latin typeface="Humanst521 Lt BT Light"/>
          <a:ea typeface="+mn-ea"/>
          <a:cs typeface="Humanst521 Lt BT Light"/>
        </a:defRPr>
      </a:lvl5pPr>
      <a:lvl6pPr marL="876265" indent="-14477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67" kern="1200">
          <a:solidFill>
            <a:schemeClr val="tx2"/>
          </a:solidFill>
          <a:latin typeface="+mn-lt"/>
          <a:ea typeface="+mn-ea"/>
          <a:cs typeface="+mn-cs"/>
        </a:defRPr>
      </a:lvl6pPr>
      <a:lvl7pPr marL="1028659" indent="-14477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67" kern="1200">
          <a:solidFill>
            <a:schemeClr val="tx2"/>
          </a:solidFill>
          <a:latin typeface="+mn-lt"/>
          <a:ea typeface="+mn-ea"/>
          <a:cs typeface="+mn-cs"/>
        </a:defRPr>
      </a:lvl7pPr>
      <a:lvl8pPr marL="1181053" indent="-14477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67" kern="1200">
          <a:solidFill>
            <a:schemeClr val="tx2"/>
          </a:solidFill>
          <a:latin typeface="+mn-lt"/>
          <a:ea typeface="+mn-ea"/>
          <a:cs typeface="+mn-cs"/>
        </a:defRPr>
      </a:lvl8pPr>
      <a:lvl9pPr marL="1333447" indent="-144774" algn="l" defTabSz="76197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167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08232" y="3637671"/>
            <a:ext cx="3078404" cy="1317625"/>
          </a:xfrm>
        </p:spPr>
        <p:txBody>
          <a:bodyPr>
            <a:normAutofit/>
          </a:bodyPr>
          <a:lstStyle/>
          <a:p>
            <a:r>
              <a:rPr lang="pt-BR"/>
              <a:t>Ceifa de Luz</a:t>
            </a:r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8231" y="1717431"/>
            <a:ext cx="3078404" cy="1920240"/>
          </a:xfrm>
        </p:spPr>
        <p:txBody>
          <a:bodyPr/>
          <a:lstStyle/>
          <a:p>
            <a:r>
              <a:rPr lang="pt-BR" dirty="0"/>
              <a:t>No erguimento </a:t>
            </a:r>
            <a:br>
              <a:rPr lang="pt-BR" dirty="0"/>
            </a:br>
            <a:r>
              <a:rPr lang="pt-BR" dirty="0"/>
              <a:t>da paz   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2CC0D5B-EDB5-B64E-9886-92043F24AB2D}"/>
              </a:ext>
            </a:extLst>
          </p:cNvPr>
          <p:cNvSpPr txBox="1">
            <a:spLocks/>
          </p:cNvSpPr>
          <p:nvPr/>
        </p:nvSpPr>
        <p:spPr>
          <a:xfrm>
            <a:off x="5217454" y="4987075"/>
            <a:ext cx="2169184" cy="430887"/>
          </a:xfrm>
          <a:prstGeom prst="rect">
            <a:avLst/>
          </a:prstGeom>
        </p:spPr>
        <p:txBody>
          <a:bodyPr vert="horz" wrap="none" lIns="91440" tIns="45720" rIns="91440" bIns="45720" rtlCol="0" anchor="b">
            <a:spAutoFit/>
          </a:bodyPr>
          <a:lstStyle>
            <a:lvl1pPr marL="0" indent="0" algn="r" defTabSz="761970" rtl="0" eaLnBrk="1" latinLnBrk="0" hangingPunct="1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000" b="0" i="0" kern="1200" cap="none" spc="100" baseline="0">
                <a:solidFill>
                  <a:srgbClr val="FFCA0A"/>
                </a:solidFill>
                <a:latin typeface="Humanst521 Lt BT Light"/>
                <a:ea typeface="+mn-ea"/>
                <a:cs typeface="Humanst521 Lt BT Light"/>
              </a:defRPr>
            </a:lvl1pPr>
            <a:lvl2pPr marL="380985" indent="0" algn="ctr" defTabSz="761970" rtl="0" eaLnBrk="1" latinLnBrk="0" hangingPunct="1">
              <a:spcBef>
                <a:spcPts val="500"/>
              </a:spcBef>
              <a:buClr>
                <a:schemeClr val="accent1"/>
              </a:buClr>
              <a:buFont typeface="Arial" pitchFamily="34" charset="0"/>
              <a:buNone/>
              <a:defRPr sz="1667" kern="1200">
                <a:solidFill>
                  <a:schemeClr val="tx1">
                    <a:tint val="75000"/>
                  </a:schemeClr>
                </a:solidFill>
                <a:latin typeface="Humanst521 Lt BT Light"/>
                <a:ea typeface="+mn-ea"/>
                <a:cs typeface="Humanst521 Lt BT Light"/>
              </a:defRPr>
            </a:lvl2pPr>
            <a:lvl3pPr marL="761970" indent="0" algn="ctr" defTabSz="761970" rtl="0" eaLnBrk="1" latinLnBrk="0" hangingPunct="1">
              <a:spcBef>
                <a:spcPts val="500"/>
              </a:spcBef>
              <a:buClr>
                <a:schemeClr val="accent1"/>
              </a:buClr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Humanst521 Lt BT Light"/>
                <a:ea typeface="+mn-ea"/>
                <a:cs typeface="Humanst521 Lt BT Light"/>
              </a:defRPr>
            </a:lvl3pPr>
            <a:lvl4pPr marL="1142954" indent="0" algn="ctr" defTabSz="761970" rtl="0" eaLnBrk="1" latinLnBrk="0" hangingPunct="1">
              <a:spcBef>
                <a:spcPts val="500"/>
              </a:spcBef>
              <a:buClr>
                <a:schemeClr val="accent1"/>
              </a:buClr>
              <a:buFont typeface="Arial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Humanst521 Lt BT Light"/>
                <a:ea typeface="+mn-ea"/>
                <a:cs typeface="Humanst521 Lt BT Light"/>
              </a:defRPr>
            </a:lvl4pPr>
            <a:lvl5pPr marL="1523939" indent="0" algn="ctr" defTabSz="761970" rtl="0" eaLnBrk="1" latinLnBrk="0" hangingPunct="1">
              <a:spcBef>
                <a:spcPts val="500"/>
              </a:spcBef>
              <a:buClr>
                <a:schemeClr val="accent1"/>
              </a:buClr>
              <a:buFont typeface="Arial" pitchFamily="34" charset="0"/>
              <a:buNone/>
              <a:defRPr sz="1333" kern="1200" baseline="0">
                <a:solidFill>
                  <a:schemeClr val="tx1">
                    <a:tint val="75000"/>
                  </a:schemeClr>
                </a:solidFill>
                <a:latin typeface="Humanst521 Lt BT Light"/>
                <a:ea typeface="+mn-ea"/>
                <a:cs typeface="Humanst521 Lt BT Light"/>
              </a:defRPr>
            </a:lvl5pPr>
            <a:lvl6pPr marL="1904924" indent="0" algn="ctr" defTabSz="7619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85909" indent="0" algn="ctr" defTabSz="7619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66893" indent="0" algn="ctr" defTabSz="7619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47878" indent="0" algn="ctr" defTabSz="7619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1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100" spc="0" dirty="0">
                <a:solidFill>
                  <a:srgbClr val="B4706A"/>
                </a:solidFill>
              </a:rPr>
              <a:t>Escola de Evangelização de Pacientes</a:t>
            </a:r>
          </a:p>
          <a:p>
            <a:pPr>
              <a:spcBef>
                <a:spcPts val="0"/>
              </a:spcBef>
            </a:pPr>
            <a:r>
              <a:rPr lang="pt-BR" sz="1100" spc="0" dirty="0">
                <a:solidFill>
                  <a:srgbClr val="B4706A"/>
                </a:solidFill>
              </a:rPr>
              <a:t>Grupo Espírita </a:t>
            </a:r>
            <a:r>
              <a:rPr lang="pt-BR" sz="1100" spc="0" dirty="0" err="1">
                <a:solidFill>
                  <a:srgbClr val="B4706A"/>
                </a:solidFill>
              </a:rPr>
              <a:t>Guillon</a:t>
            </a:r>
            <a:r>
              <a:rPr lang="pt-BR" sz="1100" spc="0" dirty="0">
                <a:solidFill>
                  <a:srgbClr val="B4706A"/>
                </a:solidFill>
              </a:rPr>
              <a:t> Ribeiro</a:t>
            </a:r>
          </a:p>
        </p:txBody>
      </p:sp>
    </p:spTree>
    <p:extLst>
      <p:ext uri="{BB962C8B-B14F-4D97-AF65-F5344CB8AC3E}">
        <p14:creationId xmlns:p14="http://schemas.microsoft.com/office/powerpoint/2010/main" val="383332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21" y="190501"/>
            <a:ext cx="6957492" cy="889001"/>
          </a:xfrm>
        </p:spPr>
        <p:txBody>
          <a:bodyPr/>
          <a:lstStyle/>
          <a:p>
            <a:r>
              <a:rPr lang="pt-BR" dirty="0"/>
              <a:t>Mais que pacíficos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0213" y="1206500"/>
            <a:ext cx="4024829" cy="4260850"/>
          </a:xfrm>
        </p:spPr>
        <p:txBody>
          <a:bodyPr/>
          <a:lstStyle/>
          <a:p>
            <a:r>
              <a:rPr lang="pt-BR" dirty="0"/>
              <a:t>“Bem-aventurados os </a:t>
            </a:r>
            <a:r>
              <a:rPr lang="pt-BR" b="1" dirty="0">
                <a:solidFill>
                  <a:srgbClr val="613C39"/>
                </a:solidFill>
              </a:rPr>
              <a:t>pacificadores</a:t>
            </a:r>
            <a:r>
              <a:rPr lang="pt-BR" dirty="0"/>
              <a:t> </a:t>
            </a:r>
            <a:r>
              <a:rPr lang="en-US" dirty="0"/>
              <a:t>–</a:t>
            </a:r>
            <a:r>
              <a:rPr lang="pt-BR" dirty="0"/>
              <a:t> disse-nos Jesus </a:t>
            </a:r>
            <a:r>
              <a:rPr lang="en-US" dirty="0"/>
              <a:t>–</a:t>
            </a:r>
            <a:r>
              <a:rPr lang="pt-BR" dirty="0"/>
              <a:t>, de vez que todos eles agem na vida, reconhecendo-se na condição de fiéis e valorosos filhos de Deus.”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19.)</a:t>
            </a:r>
          </a:p>
        </p:txBody>
      </p:sp>
    </p:spTree>
    <p:extLst>
      <p:ext uri="{BB962C8B-B14F-4D97-AF65-F5344CB8AC3E}">
        <p14:creationId xmlns:p14="http://schemas.microsoft.com/office/powerpoint/2010/main" val="18007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21" y="190501"/>
            <a:ext cx="6957492" cy="889001"/>
          </a:xfrm>
        </p:spPr>
        <p:txBody>
          <a:bodyPr/>
          <a:lstStyle/>
          <a:p>
            <a:r>
              <a:rPr lang="pt-BR"/>
              <a:t>Do que o mundo mais necessita?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0" y="1206500"/>
            <a:ext cx="3581400" cy="4260850"/>
          </a:xfrm>
        </p:spPr>
        <p:txBody>
          <a:bodyPr>
            <a:normAutofit/>
          </a:bodyPr>
          <a:lstStyle/>
          <a:p>
            <a:pPr marL="719138" lvl="2" indent="0">
              <a:buNone/>
            </a:pPr>
            <a:r>
              <a:rPr lang="pt-BR" i="1" dirty="0"/>
              <a:t>“Bem-aventurados os pacificadores porque serão chamados filhos de Deus.”</a:t>
            </a:r>
            <a:r>
              <a:rPr lang="pt-BR" dirty="0"/>
              <a:t> – Jesus.</a:t>
            </a:r>
          </a:p>
          <a:p>
            <a:pPr lvl="4"/>
            <a:r>
              <a:rPr lang="pt-BR" dirty="0"/>
              <a:t>(Mateus, 5:9.)</a:t>
            </a:r>
          </a:p>
          <a:p>
            <a:r>
              <a:rPr lang="pt-BR" dirty="0"/>
              <a:t>“Efetivamente, precisamos dos artífices da inteligência, </a:t>
            </a:r>
            <a:r>
              <a:rPr lang="pt-BR" dirty="0" err="1"/>
              <a:t>habi-litados</a:t>
            </a:r>
            <a:r>
              <a:rPr lang="pt-BR" dirty="0"/>
              <a:t> a orientar o progresso das ciências no planeta. Necessitamos, porém, e talvez mais ainda, dos </a:t>
            </a:r>
            <a:r>
              <a:rPr lang="pt-BR" b="1" dirty="0">
                <a:solidFill>
                  <a:srgbClr val="613C39"/>
                </a:solidFill>
              </a:rPr>
              <a:t>obreiros do bem</a:t>
            </a:r>
            <a:r>
              <a:rPr lang="pt-BR" dirty="0"/>
              <a:t>, capazes de assegurar a </a:t>
            </a:r>
            <a:r>
              <a:rPr lang="pt-BR" b="1" dirty="0">
                <a:solidFill>
                  <a:srgbClr val="613C39"/>
                </a:solidFill>
              </a:rPr>
              <a:t>paz</a:t>
            </a:r>
            <a:r>
              <a:rPr lang="pt-BR" dirty="0"/>
              <a:t> no mundo.”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19.)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435" r="7469"/>
          <a:stretch/>
        </p:blipFill>
        <p:spPr>
          <a:xfrm>
            <a:off x="431800" y="2125990"/>
            <a:ext cx="3110186" cy="2426923"/>
          </a:xfrm>
          <a:prstGeom prst="rect">
            <a:avLst/>
          </a:prstGeom>
          <a:ln>
            <a:solidFill>
              <a:srgbClr val="744844"/>
            </a:solidFill>
          </a:ln>
        </p:spPr>
      </p:pic>
    </p:spTree>
    <p:extLst>
      <p:ext uri="{BB962C8B-B14F-4D97-AF65-F5344CB8AC3E}">
        <p14:creationId xmlns:p14="http://schemas.microsoft.com/office/powerpoint/2010/main" val="1636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Por onde começar?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0822" y="1206500"/>
            <a:ext cx="6960577" cy="1578399"/>
          </a:xfrm>
        </p:spPr>
        <p:txBody>
          <a:bodyPr/>
          <a:lstStyle/>
          <a:p>
            <a:r>
              <a:rPr lang="pt-BR" dirty="0"/>
              <a:t>A paz mundial não será alcançada somente a partir dos esforços dos chefes de nações, mas essencialmente mediante a </a:t>
            </a:r>
            <a:r>
              <a:rPr lang="pt-BR" b="1" dirty="0">
                <a:solidFill>
                  <a:srgbClr val="613C39"/>
                </a:solidFill>
              </a:rPr>
              <a:t>atitude</a:t>
            </a:r>
            <a:r>
              <a:rPr lang="pt-BR" dirty="0"/>
              <a:t> </a:t>
            </a:r>
            <a:r>
              <a:rPr lang="pt-BR" b="1" dirty="0">
                <a:solidFill>
                  <a:srgbClr val="613C39"/>
                </a:solidFill>
              </a:rPr>
              <a:t>cotidiana</a:t>
            </a:r>
            <a:r>
              <a:rPr lang="pt-BR" dirty="0"/>
              <a:t> de outros companheiros...</a:t>
            </a:r>
          </a:p>
        </p:txBody>
      </p:sp>
      <p:pic>
        <p:nvPicPr>
          <p:cNvPr id="5124" name="Picture 4" descr="Porque sua clínica deve se envolver em projetos sociais">
            <a:extLst>
              <a:ext uri="{FF2B5EF4-FFF2-40B4-BE49-F238E27FC236}">
                <a16:creationId xmlns:a16="http://schemas.microsoft.com/office/drawing/2014/main" id="{987D32FA-613D-D646-8B18-19F7170E1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81" y="2784899"/>
            <a:ext cx="4954772" cy="2477386"/>
          </a:xfrm>
          <a:prstGeom prst="rect">
            <a:avLst/>
          </a:prstGeom>
          <a:noFill/>
          <a:ln>
            <a:solidFill>
              <a:srgbClr val="613C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91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Entendimento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“... dos que saibam ouvir assuntos graves, substituindo-lhe os ingredientes vinagrosos pelo bálsamo do entendimento fraterno;”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19.)</a:t>
            </a:r>
          </a:p>
          <a:p>
            <a:pPr marL="3657719"/>
            <a:r>
              <a:rPr lang="pt-BR" dirty="0"/>
              <a:t>“... somente compreendendo aos outros para melhor servi-los, segundo os padrões do Cristo, [...] é que estaremos realmente no clima nutriente daqueles que se consagram à construção da Humanidade Melhor.”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Dinheiro</a:t>
            </a:r>
            <a:r>
              <a:rPr lang="pt-BR" dirty="0"/>
              <a:t>, cap. 12.)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13" y="2715323"/>
            <a:ext cx="2938528" cy="2211663"/>
          </a:xfrm>
          <a:prstGeom prst="rect">
            <a:avLst/>
          </a:prstGeom>
          <a:ln>
            <a:solidFill>
              <a:srgbClr val="744844"/>
            </a:solidFill>
          </a:ln>
        </p:spPr>
      </p:pic>
    </p:spTree>
    <p:extLst>
      <p:ext uri="{BB962C8B-B14F-4D97-AF65-F5344CB8AC3E}">
        <p14:creationId xmlns:p14="http://schemas.microsoft.com/office/powerpoint/2010/main" val="25369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Amparo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t-BR" dirty="0"/>
              <a:t>“... dos que percebem a existência do erro e se dispõem a saná-lo, sem </a:t>
            </a:r>
            <a:r>
              <a:rPr lang="pt-BR" dirty="0" err="1"/>
              <a:t>alargar-lhe</a:t>
            </a:r>
            <a:r>
              <a:rPr lang="pt-BR" dirty="0"/>
              <a:t> a extensão com críticas destrutivas;”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19.)</a:t>
            </a:r>
          </a:p>
          <a:p>
            <a:pPr marL="3588930" indent="-289708"/>
            <a:r>
              <a:rPr lang="pt-BR" dirty="0"/>
              <a:t>“Não é justo apontar enfermidades sem cuidar dos doentes em aflição.</a:t>
            </a:r>
          </a:p>
          <a:p>
            <a:pPr marL="3588930" indent="-289708"/>
            <a:r>
              <a:rPr lang="pt-BR" dirty="0"/>
              <a:t>A atitude correta diante do mal é a prevalência do bem, assim como deve ser o comportamento do crítico, do acusador: a do amparo total e indiscriminado ao equivocado, ao infeliz.”</a:t>
            </a:r>
          </a:p>
          <a:p>
            <a:pPr lvl="4"/>
            <a:r>
              <a:rPr lang="pt-BR" dirty="0"/>
              <a:t>(JOANNA DE ÂNGELIS. </a:t>
            </a:r>
            <a:r>
              <a:rPr lang="pt-BR" i="1" dirty="0"/>
              <a:t>Viver é Amar</a:t>
            </a:r>
            <a:r>
              <a:rPr lang="pt-BR" dirty="0"/>
              <a:t>.)</a:t>
            </a:r>
          </a:p>
        </p:txBody>
      </p:sp>
      <p:pic>
        <p:nvPicPr>
          <p:cNvPr id="4098" name="Picture 2" descr="12">
            <a:extLst>
              <a:ext uri="{FF2B5EF4-FFF2-40B4-BE49-F238E27FC236}">
                <a16:creationId xmlns:a16="http://schemas.microsoft.com/office/drawing/2014/main" id="{B2C17C5D-6E97-4341-829B-34E1F3B330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" t="1672" r="1412" b="2100"/>
          <a:stretch/>
        </p:blipFill>
        <p:spPr bwMode="auto">
          <a:xfrm>
            <a:off x="569913" y="2673627"/>
            <a:ext cx="2883449" cy="1918252"/>
          </a:xfrm>
          <a:prstGeom prst="rect">
            <a:avLst/>
          </a:prstGeom>
          <a:ln>
            <a:solidFill>
              <a:srgbClr val="613C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9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21" y="190501"/>
            <a:ext cx="6957492" cy="889001"/>
          </a:xfrm>
        </p:spPr>
        <p:txBody>
          <a:bodyPr/>
          <a:lstStyle/>
          <a:p>
            <a:r>
              <a:rPr lang="pt-BR" dirty="0"/>
              <a:t>Perdão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0213" y="1206500"/>
            <a:ext cx="6961187" cy="791265"/>
          </a:xfrm>
        </p:spPr>
        <p:txBody>
          <a:bodyPr>
            <a:normAutofit/>
          </a:bodyPr>
          <a:lstStyle/>
          <a:p>
            <a:r>
              <a:rPr lang="pt-BR" dirty="0"/>
              <a:t>“... dos que desculpam ofensas, lançando-as no </a:t>
            </a:r>
            <a:r>
              <a:rPr lang="pt-BR" b="1" dirty="0">
                <a:solidFill>
                  <a:srgbClr val="613C39"/>
                </a:solidFill>
              </a:rPr>
              <a:t>esquecimento</a:t>
            </a:r>
            <a:r>
              <a:rPr lang="pt-BR" dirty="0"/>
              <a:t>;”</a:t>
            </a:r>
          </a:p>
          <a:p>
            <a:pPr lvl="4"/>
            <a:r>
              <a:rPr lang="pt-BR" dirty="0"/>
              <a:t>(EMMANUEL. Ceifa de Luz, cap. 19)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7094" y="2380802"/>
            <a:ext cx="3272719" cy="2458176"/>
          </a:xfrm>
          <a:prstGeom prst="rect">
            <a:avLst/>
          </a:prstGeom>
          <a:ln>
            <a:solidFill>
              <a:srgbClr val="744844"/>
            </a:solidFill>
          </a:ln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028EC5-0161-DE48-902B-BF5B3C9585BE}"/>
              </a:ext>
            </a:extLst>
          </p:cNvPr>
          <p:cNvSpPr txBox="1">
            <a:spLocks/>
          </p:cNvSpPr>
          <p:nvPr/>
        </p:nvSpPr>
        <p:spPr>
          <a:xfrm>
            <a:off x="428627" y="1892995"/>
            <a:ext cx="3467512" cy="34337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39" indent="-285739" algn="just" defTabSz="761970" rtl="0" eaLnBrk="1" latinLnBrk="0" hangingPunct="1">
              <a:spcBef>
                <a:spcPts val="0"/>
              </a:spcBef>
              <a:spcAft>
                <a:spcPts val="500"/>
              </a:spcAft>
              <a:buClr>
                <a:srgbClr val="744844"/>
              </a:buClr>
              <a:buFont typeface="Courier"/>
              <a:buChar char="‣"/>
              <a:defRPr sz="2000" b="0" i="0" kern="1200" cap="none" spc="25" baseline="0">
                <a:solidFill>
                  <a:schemeClr val="tx1"/>
                </a:solidFill>
                <a:latin typeface="Humanst521 Lt BT Light"/>
                <a:ea typeface="+mn-ea"/>
                <a:cs typeface="Humanst521 Lt BT Light"/>
              </a:defRPr>
            </a:lvl1pPr>
            <a:lvl2pPr marL="428026" indent="-285739" algn="just" defTabSz="761970" rtl="0" eaLnBrk="1" latinLnBrk="0" hangingPunct="1">
              <a:spcBef>
                <a:spcPts val="0"/>
              </a:spcBef>
              <a:spcAft>
                <a:spcPts val="417"/>
              </a:spcAft>
              <a:buClr>
                <a:srgbClr val="744844"/>
              </a:buClr>
              <a:buFont typeface="Courier"/>
              <a:buChar char="‣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Humanst521 Lt BT Light"/>
                <a:ea typeface="+mn-ea"/>
                <a:cs typeface="Humanst521 Lt BT Light"/>
              </a:defRPr>
            </a:lvl2pPr>
            <a:lvl3pPr marL="523272" indent="-238115" algn="just" defTabSz="761970" rtl="0" eaLnBrk="1" latinLnBrk="0" hangingPunct="1">
              <a:spcBef>
                <a:spcPts val="0"/>
              </a:spcBef>
              <a:spcAft>
                <a:spcPts val="333"/>
              </a:spcAft>
              <a:buClr>
                <a:srgbClr val="744844"/>
              </a:buClr>
              <a:buFont typeface="Courier"/>
              <a:buChar char="‣"/>
              <a:defRPr sz="1600" kern="1200">
                <a:solidFill>
                  <a:schemeClr val="tx1"/>
                </a:solidFill>
                <a:latin typeface="Humanst521 Lt BT Light"/>
                <a:ea typeface="+mn-ea"/>
                <a:cs typeface="Humanst521 Lt BT Light"/>
              </a:defRPr>
            </a:lvl3pPr>
            <a:lvl4pPr marL="667464" indent="-238115" algn="just" defTabSz="761970" rtl="0" eaLnBrk="1" latinLnBrk="0" hangingPunct="1">
              <a:spcBef>
                <a:spcPts val="0"/>
              </a:spcBef>
              <a:spcAft>
                <a:spcPts val="250"/>
              </a:spcAft>
              <a:buClr>
                <a:srgbClr val="744844"/>
              </a:buClr>
              <a:buFont typeface="Courier"/>
              <a:buChar char="‣"/>
              <a:defRPr sz="1400" kern="1200">
                <a:solidFill>
                  <a:schemeClr val="tx1"/>
                </a:solidFill>
                <a:latin typeface="Humanst521 Lt BT Light"/>
                <a:ea typeface="+mn-ea"/>
                <a:cs typeface="Humanst521 Lt BT Light"/>
              </a:defRPr>
            </a:lvl4pPr>
            <a:lvl5pPr marL="300290" indent="0" algn="r" defTabSz="76197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Font typeface="Courier"/>
              <a:buNone/>
              <a:defRPr sz="12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Humanst521 Lt BT Light"/>
                <a:ea typeface="+mn-ea"/>
                <a:cs typeface="Humanst521 Lt BT Light"/>
              </a:defRPr>
            </a:lvl5pPr>
            <a:lvl6pPr marL="876265" indent="-144774" algn="l" defTabSz="7619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028659" indent="-144774" algn="l" defTabSz="7619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181053" indent="-144774" algn="l" defTabSz="7619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333447" indent="-144774" algn="l" defTabSz="7619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1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“Perdoa a mão que te ultraja, a boca maldizente que te calunia, o olhar </a:t>
            </a:r>
            <a:r>
              <a:rPr lang="pt-BR" dirty="0" err="1"/>
              <a:t>invigilante</a:t>
            </a:r>
            <a:r>
              <a:rPr lang="pt-BR" dirty="0"/>
              <a:t> que te magoa, o espírito que a enfermidade vergasta e que te persegue...</a:t>
            </a:r>
          </a:p>
          <a:p>
            <a:r>
              <a:rPr lang="pt-BR" dirty="0"/>
              <a:t>Perdoar é impositivo para cada hora e todo instante.”</a:t>
            </a:r>
          </a:p>
          <a:p>
            <a:pPr lvl="4"/>
            <a:r>
              <a:rPr lang="pt-BR" dirty="0"/>
              <a:t>(JOANNA DE </a:t>
            </a:r>
            <a:r>
              <a:rPr lang="pt-BR" dirty="0" err="1"/>
              <a:t>ÂNGELIS</a:t>
            </a:r>
            <a:r>
              <a:rPr lang="pt-BR" dirty="0"/>
              <a:t>. Espírito e Vida, cap. 42.)</a:t>
            </a:r>
          </a:p>
        </p:txBody>
      </p:sp>
    </p:spTree>
    <p:extLst>
      <p:ext uri="{BB962C8B-B14F-4D97-AF65-F5344CB8AC3E}">
        <p14:creationId xmlns:p14="http://schemas.microsoft.com/office/powerpoint/2010/main" val="76616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21" y="190501"/>
            <a:ext cx="6957492" cy="889001"/>
          </a:xfrm>
        </p:spPr>
        <p:txBody>
          <a:bodyPr/>
          <a:lstStyle/>
          <a:p>
            <a:r>
              <a:rPr lang="pt-BR" dirty="0"/>
              <a:t>Verbo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0822" y="1206500"/>
            <a:ext cx="6960577" cy="4260164"/>
          </a:xfrm>
        </p:spPr>
        <p:txBody>
          <a:bodyPr/>
          <a:lstStyle/>
          <a:p>
            <a:pPr marL="3690938" indent="-255588"/>
            <a:r>
              <a:rPr lang="pt-BR" dirty="0"/>
              <a:t>“... dos que pronunciam palavras de consolo e esperança, edificando fortaleza e tranquilidade onde estejam;”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19.)</a:t>
            </a:r>
          </a:p>
          <a:p>
            <a:endParaRPr lang="pt-BR" dirty="0"/>
          </a:p>
          <a:p>
            <a:r>
              <a:rPr lang="pt-BR" dirty="0"/>
              <a:t>“Falando, construirás a felicidade ou, ainda falando, arrasarás com os ideais de muita gente.</a:t>
            </a:r>
          </a:p>
          <a:p>
            <a:r>
              <a:rPr lang="pt-BR" dirty="0"/>
              <a:t>Fala como se trouxesses Jesus no entendimento e no coração...”</a:t>
            </a:r>
          </a:p>
          <a:p>
            <a:pPr lvl="4"/>
            <a:r>
              <a:rPr lang="pt-BR" dirty="0"/>
              <a:t>(IRMÃO JOSÉ. </a:t>
            </a:r>
            <a:r>
              <a:rPr lang="pt-BR" i="1" dirty="0"/>
              <a:t>Brilhe Vossa Luz</a:t>
            </a:r>
            <a:r>
              <a:rPr lang="pt-BR" dirty="0"/>
              <a:t>.)</a:t>
            </a:r>
          </a:p>
        </p:txBody>
      </p:sp>
      <p:pic>
        <p:nvPicPr>
          <p:cNvPr id="1026" name="Picture 2" descr="Sempre haverá um sorriso, um abraço amigo para nos confortar, basta  acreditar!">
            <a:extLst>
              <a:ext uri="{FF2B5EF4-FFF2-40B4-BE49-F238E27FC236}">
                <a16:creationId xmlns:a16="http://schemas.microsoft.com/office/drawing/2014/main" id="{E8E16CA7-8E6F-F048-9310-FFD92173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16" y="1728532"/>
            <a:ext cx="3045236" cy="1650772"/>
          </a:xfrm>
          <a:prstGeom prst="rect">
            <a:avLst/>
          </a:prstGeom>
          <a:noFill/>
          <a:ln>
            <a:solidFill>
              <a:srgbClr val="613C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3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200439"/>
            <a:ext cx="6958013" cy="889000"/>
          </a:xfrm>
        </p:spPr>
        <p:txBody>
          <a:bodyPr/>
          <a:lstStyle/>
          <a:p>
            <a:r>
              <a:rPr lang="pt-BR" dirty="0"/>
              <a:t>Socorro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0213" y="1216439"/>
            <a:ext cx="6961187" cy="1965141"/>
          </a:xfrm>
        </p:spPr>
        <p:txBody>
          <a:bodyPr/>
          <a:lstStyle/>
          <a:p>
            <a:r>
              <a:rPr lang="pt-BR" dirty="0"/>
              <a:t>“... dos que socorrem os vencidos da existência, sem acusar os chamados vencedores;”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19.)</a:t>
            </a:r>
          </a:p>
        </p:txBody>
      </p:sp>
      <p:pic>
        <p:nvPicPr>
          <p:cNvPr id="3074" name="Picture 2" descr="Curso on line: O Reino e a Violência | Saberes e Arte">
            <a:extLst>
              <a:ext uri="{FF2B5EF4-FFF2-40B4-BE49-F238E27FC236}">
                <a16:creationId xmlns:a16="http://schemas.microsoft.com/office/drawing/2014/main" id="{321BEDB1-C226-2F4A-8635-FF9DA0299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099" y="2992737"/>
            <a:ext cx="3441413" cy="2295709"/>
          </a:xfrm>
          <a:prstGeom prst="rect">
            <a:avLst/>
          </a:prstGeom>
          <a:noFill/>
          <a:ln>
            <a:solidFill>
              <a:srgbClr val="613C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21" y="190501"/>
            <a:ext cx="6957492" cy="889001"/>
          </a:xfrm>
        </p:spPr>
        <p:txBody>
          <a:bodyPr/>
          <a:lstStyle/>
          <a:p>
            <a:r>
              <a:rPr lang="pt-BR" dirty="0"/>
              <a:t>Servir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0822" y="1206500"/>
            <a:ext cx="6960577" cy="4260164"/>
          </a:xfrm>
        </p:spPr>
        <p:txBody>
          <a:bodyPr>
            <a:normAutofit/>
          </a:bodyPr>
          <a:lstStyle/>
          <a:p>
            <a:pPr marL="3425825" indent="-266700"/>
            <a:r>
              <a:rPr lang="pt-BR" dirty="0"/>
              <a:t>“... dos que servem sem queixa;”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Ceifa de Luz</a:t>
            </a:r>
            <a:r>
              <a:rPr lang="pt-BR" dirty="0"/>
              <a:t>, cap. 19)</a:t>
            </a:r>
          </a:p>
          <a:p>
            <a:pPr marL="3425825" indent="-266700"/>
            <a:r>
              <a:rPr lang="pt-BR" dirty="0"/>
              <a:t>“Quando os políticos orientam e governam, é o tecelão quem lhes agasalha o corpo. Se os juízes se congregam nas mesas de paz e justiça, são os lavradores quem lhes ofertam recurso ao jantar. [...]</a:t>
            </a:r>
          </a:p>
          <a:p>
            <a:r>
              <a:rPr lang="pt-BR" dirty="0"/>
              <a:t>Cada trabalhador em seu campo seja honrado pela cota de bem que produza...”</a:t>
            </a:r>
          </a:p>
          <a:p>
            <a:pPr lvl="4"/>
            <a:r>
              <a:rPr lang="pt-BR" dirty="0"/>
              <a:t>(NEIO LÚCIO. </a:t>
            </a:r>
            <a:r>
              <a:rPr lang="pt-BR" i="1" dirty="0"/>
              <a:t>Alvorada Cristã</a:t>
            </a:r>
            <a:r>
              <a:rPr lang="pt-BR" dirty="0"/>
              <a:t>, cap. 44.)</a:t>
            </a:r>
          </a:p>
        </p:txBody>
      </p:sp>
      <p:pic>
        <p:nvPicPr>
          <p:cNvPr id="2052" name="Picture 4" descr="A Agricultura Significa Trabalho Duro, mas pode ser Frustrante">
            <a:extLst>
              <a:ext uri="{FF2B5EF4-FFF2-40B4-BE49-F238E27FC236}">
                <a16:creationId xmlns:a16="http://schemas.microsoft.com/office/drawing/2014/main" id="{FDBFA06E-7A96-724C-8669-AFA4DB2AEC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 r="3058"/>
          <a:stretch/>
        </p:blipFill>
        <p:spPr bwMode="auto">
          <a:xfrm>
            <a:off x="569913" y="1619250"/>
            <a:ext cx="2729878" cy="2476500"/>
          </a:xfrm>
          <a:prstGeom prst="rect">
            <a:avLst/>
          </a:prstGeom>
          <a:noFill/>
          <a:ln>
            <a:solidFill>
              <a:srgbClr val="613C3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5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{0BB0055E-F506-5F48-A51A-1493918CCB11}tf16401378</Template>
  <TotalTime>1212</TotalTime>
  <Words>953</Words>
  <Application>Microsoft Macintosh PowerPoint</Application>
  <PresentationFormat>Personalizar</PresentationFormat>
  <Paragraphs>65</Paragraphs>
  <Slides>10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Candara</vt:lpstr>
      <vt:lpstr>Courier</vt:lpstr>
      <vt:lpstr>Humanst521 Lt BT Light</vt:lpstr>
      <vt:lpstr>Tahu!</vt:lpstr>
      <vt:lpstr>Soho</vt:lpstr>
      <vt:lpstr>No erguimento  da paz   </vt:lpstr>
      <vt:lpstr>Do que o mundo mais necessita?</vt:lpstr>
      <vt:lpstr>Por onde começar?</vt:lpstr>
      <vt:lpstr>Entendimento</vt:lpstr>
      <vt:lpstr>Amparo</vt:lpstr>
      <vt:lpstr>Perdão</vt:lpstr>
      <vt:lpstr>Verbo</vt:lpstr>
      <vt:lpstr>Socorro</vt:lpstr>
      <vt:lpstr>Servir</vt:lpstr>
      <vt:lpstr>Mais que pacíficos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Adriano Alves</dc:creator>
  <cp:lastModifiedBy>Adriano Alves</cp:lastModifiedBy>
  <cp:revision>58</cp:revision>
  <dcterms:created xsi:type="dcterms:W3CDTF">2014-04-02T01:58:50Z</dcterms:created>
  <dcterms:modified xsi:type="dcterms:W3CDTF">2021-01-14T12:54:53Z</dcterms:modified>
</cp:coreProperties>
</file>