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15"/>
  </p:notesMasterIdLst>
  <p:sldIdLst>
    <p:sldId id="256" r:id="rId2"/>
    <p:sldId id="269" r:id="rId3"/>
    <p:sldId id="267" r:id="rId4"/>
    <p:sldId id="258" r:id="rId5"/>
    <p:sldId id="259" r:id="rId6"/>
    <p:sldId id="268" r:id="rId7"/>
    <p:sldId id="271" r:id="rId8"/>
    <p:sldId id="261" r:id="rId9"/>
    <p:sldId id="262" r:id="rId10"/>
    <p:sldId id="263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E7F"/>
    <a:srgbClr val="2D506B"/>
    <a:srgbClr val="A7A19E"/>
    <a:srgbClr val="F17B05"/>
    <a:srgbClr val="5A2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4"/>
    <p:restoredTop sz="79935"/>
  </p:normalViewPr>
  <p:slideViewPr>
    <p:cSldViewPr>
      <p:cViewPr varScale="1">
        <p:scale>
          <a:sx n="102" d="100"/>
          <a:sy n="102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56FE-CEA5-6542-BDB8-2604C41BE924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4341-E7C5-534A-9670-9C92CC79B6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780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atravessar uma porta muito estreita naturalmente exige de nós algum esforço e algum sacrifício. Do ponto de vista espiritual, o sacrifício é o de nossas próprias imperfeições, nossas sombras, filhas do egoísmo.</a:t>
            </a:r>
          </a:p>
          <a:p>
            <a:r>
              <a:rPr lang="pt-BR" dirty="0"/>
              <a:t>A tirinha ilustra que não haverá nenhum progresso se só fizermos aquilo que nos seja cômodo.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5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dessa outra obra, podemos extrair de Emmanuel a recomendação complementar de que, no propósito de fazer o bem, que possamos praticá-lo integralmente, sem dúvidas, sem hesitação, e sem deixar o trabalho pela metade.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97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Lembremo-nos de que toda provação e todos trabalho a que somos chamados são a colheita do que nós mesmos plantamos e que, portanto, não pode ser desdenhada, nem adiada.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6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Concluindo, Emmanuel resume que a “porta larga” é tudo que se refere à satisfação das vontades do “eu” e que a “porta larga” é tudo que se refere à Vontade </a:t>
            </a:r>
            <a:r>
              <a:rPr lang="pt-BR"/>
              <a:t>de Deus.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53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capítulo em estudo (12) reúne comentários de Emmanuel em torno dessa passagem do Evangelho de Lucas, lição contida também no Evangelho de Mateus. Solicitar aos presentes que exponham o que entendem ser essa porta estreita.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2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abertura do capítulo, o mentor já nos indica que a porta larga está relacionada às facilidades humanas, os atalhos que por vezes tomamos na busca de solucionar problemas sem o esforço necessário. Podemos incluir nessa categoria de facilidades, toda conduta classificada como “jeitinho” (que não apenas brasileiro!), como a ilustrada na imagem.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7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sequência, Emmanuel resume em duas curtas frases a que se refere a porta estreita: trabalho e luta. Ou seja, não é qualquer tipo de trabalho, mas aquele que exige sacrifício, pois a conquista de um bem, uma virtude, uma condição se dará com disciplina, planejamento e perseverança. É o que buscamos ilustrar com a imagem.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92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Cipoal</a:t>
            </a:r>
            <a:r>
              <a:rPr lang="pt-BR" dirty="0"/>
              <a:t>: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Mata de cipós. 2. [Brasil] Dificuldade.</a:t>
            </a:r>
          </a:p>
          <a:p>
            <a:r>
              <a:rPr lang="pt-BR" dirty="0"/>
              <a:t>Nessa outra obra, o benfeitor espiritual comenta o mesmo versículo, porém com uma abordagem complementar na qual destaca que tanto a porta estreita (trabalho e luta) quanto a larga (facilidades e ilusões) estão encrustadas na mesma muralha: a do tempo. Ou seja, que o é determinante são as nossas atitudes (ação de atravessar a porta, qualquer que seja ela) e, portanto, o resultado que colheremos de nossa conduta. Em outras palavras, COMO aproveitamos o tempo, que nos é concedido a todos indistintamente.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5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Fojo</a:t>
            </a:r>
            <a:r>
              <a:rPr lang="pt-BR" dirty="0"/>
              <a:t>: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 Armadilha para apanhar feras ou fazer cair o inimigo.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Cova (em mina).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Precipício que a neve cobre e disfarça à vista do viajante.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Charco ou paul coberto de vegetação à superfície, em que os viajantes são sorvidos.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 Caverna.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 [Brasil] [Caça] Armadilha para apanhar caça miúda.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6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“O momento atual é de escolha da porta, estreita ou larga.”</a:t>
            </a:r>
          </a:p>
          <a:p>
            <a:r>
              <a:rPr lang="pt-BR" dirty="0"/>
              <a:t>Vamos continuar adiando nossos compromissos, ou aproveitar a oportunidade de aprender, trabalhar e servir?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14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advertência do mentor, em outras palavras, é a de que ninguém vem ao mundo a passeio; ninguém reencarna para permanecer estacionado na escala evolutiva; todos precisamos realizar algo que nos proporcione algum progresso, para que retornemos ao mundo dos Espíritos melhores do que quando o deixamos.</a:t>
            </a:r>
          </a:p>
          <a:p>
            <a:r>
              <a:rPr lang="pt-BR" dirty="0"/>
              <a:t>O quadrinho vem ilustrar isso: um trabalho bem feito aqui na terra, cumprindo nossos deveres morais e alcançando conquistas espirituais, nos facultará a verdadeira felicidade.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75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porta estreita é, portanto, o cumprimento fiel de nossas obrigações assumidas antes mesmo de reencarnarmos, seja na esfera profissional, seja na familiar, na social, na religiosa...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4341-E7C5-534A-9670-9C92CC79B62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19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61"/>
          <p:cNvSpPr/>
          <p:nvPr userDrawn="1"/>
        </p:nvSpPr>
        <p:spPr>
          <a:xfrm>
            <a:off x="618100" y="0"/>
            <a:ext cx="90155" cy="6858000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61"/>
          <p:cNvSpPr/>
          <p:nvPr userDrawn="1"/>
        </p:nvSpPr>
        <p:spPr>
          <a:xfrm>
            <a:off x="370096" y="0"/>
            <a:ext cx="167123" cy="685800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61"/>
          <p:cNvSpPr/>
          <p:nvPr userDrawn="1"/>
        </p:nvSpPr>
        <p:spPr>
          <a:xfrm>
            <a:off x="0" y="0"/>
            <a:ext cx="30983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3645023"/>
            <a:ext cx="6707171" cy="2076853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721875"/>
            <a:ext cx="6707171" cy="87547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318113"/>
            <a:ext cx="766380" cy="370171"/>
          </a:xfrm>
        </p:spPr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5" y="318833"/>
            <a:ext cx="4743087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3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7056784" cy="1280890"/>
          </a:xfrm>
        </p:spPr>
        <p:txBody>
          <a:bodyPr anchor="ctr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825" y="1628800"/>
            <a:ext cx="7059768" cy="4837894"/>
          </a:xfrm>
        </p:spPr>
        <p:txBody>
          <a:bodyPr anchor="ctr">
            <a:normAutofit/>
          </a:bodyPr>
          <a:lstStyle>
            <a:lvl1pPr algn="just">
              <a:buClr>
                <a:schemeClr val="accent1"/>
              </a:buClr>
              <a:defRPr sz="2300">
                <a:solidFill>
                  <a:schemeClr val="bg2">
                    <a:lumMod val="10000"/>
                  </a:schemeClr>
                </a:solidFill>
              </a:defRPr>
            </a:lvl1pPr>
            <a:lvl2pPr algn="just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algn="just"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 algn="just"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 marL="1627188" indent="0" algn="r"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4092" y="6466694"/>
            <a:ext cx="766380" cy="370171"/>
          </a:xfrm>
        </p:spPr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0825" y="6467414"/>
            <a:ext cx="5898078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641922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18510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 userDrawn="1"/>
        </p:nvSpPr>
        <p:spPr bwMode="auto">
          <a:xfrm>
            <a:off x="-31719" y="3038109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692302"/>
            <a:ext cx="6591985" cy="1468800"/>
          </a:xfrm>
        </p:spPr>
        <p:txBody>
          <a:bodyPr anchor="ctr"/>
          <a:lstStyle>
            <a:lvl1pPr algn="l">
              <a:defRPr sz="4000" b="0" cap="none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178258"/>
            <a:ext cx="6591985" cy="2202350"/>
          </a:xfrm>
        </p:spPr>
        <p:txBody>
          <a:bodyPr anchor="t"/>
          <a:lstStyle>
            <a:lvl1pPr marL="0" indent="0" algn="just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259928"/>
            <a:ext cx="766380" cy="370171"/>
          </a:xfrm>
        </p:spPr>
        <p:txBody>
          <a:bodyPr/>
          <a:lstStyle>
            <a:lvl1pPr>
              <a:defRPr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fld id="{46987C90-D5DA-4E49-AB00-69FEA47F8BC1}" type="datetimeFigureOut">
              <a:rPr lang="pt-BR" smtClean="0"/>
              <a:pPr/>
              <a:t>17/02/2021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260648"/>
            <a:ext cx="5716488" cy="365125"/>
          </a:xfrm>
        </p:spPr>
        <p:txBody>
          <a:bodyPr/>
          <a:lstStyle>
            <a:lvl1pPr>
              <a:defRPr>
                <a:solidFill>
                  <a:schemeClr val="tx2">
                    <a:lumMod val="10000"/>
                    <a:lumOff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4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0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7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7C90-D5DA-4E49-AB00-69FEA47F8BC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B222C1-75E1-45BF-AA46-0611C0D49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tx2">
                <a:lumMod val="10000"/>
                <a:lumOff val="9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8">
            <a:alphaModFix am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" name="Rectangle 61"/>
          <p:cNvSpPr/>
          <p:nvPr userDrawn="1"/>
        </p:nvSpPr>
        <p:spPr>
          <a:xfrm>
            <a:off x="618100" y="0"/>
            <a:ext cx="90155" cy="6858000"/>
          </a:xfrm>
          <a:prstGeom prst="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61"/>
          <p:cNvSpPr/>
          <p:nvPr userDrawn="1"/>
        </p:nvSpPr>
        <p:spPr>
          <a:xfrm>
            <a:off x="370096" y="0"/>
            <a:ext cx="167123" cy="6858000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1"/>
          <p:cNvSpPr/>
          <p:nvPr userDrawn="1"/>
        </p:nvSpPr>
        <p:spPr>
          <a:xfrm>
            <a:off x="0" y="0"/>
            <a:ext cx="30983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7C90-D5DA-4E49-AB00-69FEA47F8BC1}" type="datetimeFigureOut">
              <a:rPr lang="pt-BR" smtClean="0"/>
              <a:t>17/02/2021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B222C1-75E1-45BF-AA46-0611C0D494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85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Avenir Next" charset="0"/>
          <a:ea typeface="Avenir Next" charset="0"/>
          <a:cs typeface="Avenir Next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835696" y="3068960"/>
            <a:ext cx="6707171" cy="2076853"/>
          </a:xfrm>
        </p:spPr>
        <p:txBody>
          <a:bodyPr/>
          <a:lstStyle/>
          <a:p>
            <a:r>
              <a:rPr lang="pt-BR" dirty="0"/>
              <a:t>A senda estreita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835696" y="5145812"/>
            <a:ext cx="6707171" cy="875478"/>
          </a:xfrm>
        </p:spPr>
        <p:txBody>
          <a:bodyPr>
            <a:normAutofit/>
          </a:bodyPr>
          <a:lstStyle/>
          <a:p>
            <a:r>
              <a:rPr lang="pt-BR" sz="2400" dirty="0"/>
              <a:t>Ceifa de luz</a:t>
            </a:r>
          </a:p>
        </p:txBody>
      </p:sp>
      <p:sp>
        <p:nvSpPr>
          <p:cNvPr id="11" name="Subtítulo 6"/>
          <p:cNvSpPr txBox="1">
            <a:spLocks/>
          </p:cNvSpPr>
          <p:nvPr/>
        </p:nvSpPr>
        <p:spPr>
          <a:xfrm>
            <a:off x="1835696" y="332656"/>
            <a:ext cx="6707171" cy="657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pt-BR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1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Ribeiro</a:t>
            </a:r>
          </a:p>
          <a:p>
            <a:pPr algn="r">
              <a:spcBef>
                <a:spcPts val="300"/>
              </a:spcBef>
            </a:pPr>
            <a:r>
              <a:rPr lang="pt-BR" sz="11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Escola de Evangelização de Pacientes</a:t>
            </a:r>
          </a:p>
        </p:txBody>
      </p:sp>
    </p:spTree>
    <p:extLst>
      <p:ext uri="{BB962C8B-B14F-4D97-AF65-F5344CB8AC3E}">
        <p14:creationId xmlns:p14="http://schemas.microsoft.com/office/powerpoint/2010/main" val="24571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Necessidade do sacrifício do egoísmo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60825" y="1628800"/>
            <a:ext cx="7059768" cy="2304256"/>
          </a:xfrm>
        </p:spPr>
        <p:txBody>
          <a:bodyPr/>
          <a:lstStyle/>
          <a:p>
            <a:r>
              <a:rPr lang="pt-BR" dirty="0"/>
              <a:t>“Para sustentá-la [a senda estreita], é </a:t>
            </a:r>
            <a:r>
              <a:rPr lang="pt-BR" dirty="0" err="1"/>
              <a:t>impres-cindível</a:t>
            </a:r>
            <a:r>
              <a:rPr lang="pt-BR" dirty="0"/>
              <a:t> sacrificar no santuário do coração tudo aquilo que constitua bagagem de sombra no campo de nossas aspirações e desejos.”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12.)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25" y="4051795"/>
            <a:ext cx="7059648" cy="24148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455B7-9251-B54A-AFB1-FD12570A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Praticar o bem integralmente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6131E-BEC8-8847-9897-B0E0E8C04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“Estrada construída pela metade patrocina acidentes.</a:t>
            </a:r>
          </a:p>
          <a:p>
            <a:r>
              <a:rPr lang="pt-BR" dirty="0"/>
              <a:t>Víboras penetram em casa, varando brechas.</a:t>
            </a:r>
          </a:p>
          <a:p>
            <a:r>
              <a:rPr lang="pt-BR" dirty="0"/>
              <a:t>O bem pede doação total para que se realize no mundo o bem de todos.”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Livro da Esperança</a:t>
            </a:r>
            <a:r>
              <a:rPr lang="pt-BR" dirty="0"/>
              <a:t>, cap. 29.)</a:t>
            </a:r>
          </a:p>
        </p:txBody>
      </p:sp>
    </p:spTree>
    <p:extLst>
      <p:ext uri="{BB962C8B-B14F-4D97-AF65-F5344CB8AC3E}">
        <p14:creationId xmlns:p14="http://schemas.microsoft.com/office/powerpoint/2010/main" val="28419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Colheremos o que plantarmos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60825" y="1628800"/>
            <a:ext cx="7059768" cy="194421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“Porfia na renuncia que eleva e edifica, enobrece e ilumina.</a:t>
            </a:r>
          </a:p>
          <a:p>
            <a:r>
              <a:rPr lang="pt-BR" dirty="0"/>
              <a:t>Não desdenhes a provação e o trabalho, a abnegação e o suor.”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12.)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21" y="3789040"/>
            <a:ext cx="3531576" cy="2648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55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porta estreita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11961" y="1628800"/>
            <a:ext cx="4608632" cy="4837894"/>
          </a:xfrm>
        </p:spPr>
        <p:txBody>
          <a:bodyPr/>
          <a:lstStyle/>
          <a:p>
            <a:r>
              <a:rPr lang="pt-BR" dirty="0"/>
              <a:t>“E, em todas as circunstâncias, recorda sempre que a ‘porta larga’ é a paixão desregrada do ‘eu’ e a ‘porta estreita’ é sempre o amor intraduzível e incomensurável de Deus.”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12.)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/>
        </p:blipFill>
        <p:spPr bwMode="auto">
          <a:xfrm>
            <a:off x="1115616" y="1761747"/>
            <a:ext cx="2885256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77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PORTA ESTREITA</a:t>
            </a:r>
            <a:br>
              <a:rPr lang="pt-BR" dirty="0"/>
            </a:br>
            <a:r>
              <a:rPr lang="pt-BR" sz="1600" dirty="0">
                <a:solidFill>
                  <a:srgbClr val="325E7F"/>
                </a:solidFill>
              </a:rPr>
              <a:t>(</a:t>
            </a:r>
            <a:r>
              <a:rPr lang="pt-BR" sz="1600" dirty="0" err="1">
                <a:solidFill>
                  <a:srgbClr val="325E7F"/>
                </a:solidFill>
              </a:rPr>
              <a:t>Mt</a:t>
            </a:r>
            <a:r>
              <a:rPr lang="pt-BR" sz="1600" dirty="0">
                <a:solidFill>
                  <a:srgbClr val="325E7F"/>
                </a:solidFill>
              </a:rPr>
              <a:t> 7:13–14, 21–23)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325E7F"/>
                </a:solidFill>
              </a:rPr>
              <a:t>“E passava por cidades e aldeias, ensinando e fazendo a viagem para Jerusalém. Disse-lhe alguém: Senhor, são poucos os que são salvos? Ele, porém, lhes disse: Esforçai-vos por entrar pela porta estreita, pois eu vos digo que muitos buscarão entrar e não serão capazes.”</a:t>
            </a:r>
          </a:p>
          <a:p>
            <a:pPr algn="r"/>
            <a:r>
              <a:rPr lang="pt-BR" sz="1600" dirty="0"/>
              <a:t>(Lucas, 13:22–24)</a:t>
            </a:r>
          </a:p>
        </p:txBody>
      </p:sp>
    </p:spTree>
    <p:extLst>
      <p:ext uri="{BB962C8B-B14F-4D97-AF65-F5344CB8AC3E}">
        <p14:creationId xmlns:p14="http://schemas.microsoft.com/office/powerpoint/2010/main" val="15016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Facilidades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355975" y="1628800"/>
            <a:ext cx="4464617" cy="4837894"/>
          </a:xfrm>
        </p:spPr>
        <p:txBody>
          <a:bodyPr/>
          <a:lstStyle/>
          <a:p>
            <a:r>
              <a:rPr lang="pt-BR" dirty="0"/>
              <a:t>“Não te aconselhes com a facilidade humana para a solução dos problemas que te inquietam a alma”.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12.)</a:t>
            </a:r>
          </a:p>
        </p:txBody>
      </p:sp>
      <p:pic>
        <p:nvPicPr>
          <p:cNvPr id="2050" name="Picture 2" descr="http://consultoriaparaguai.files.wordpress.com/2013/05/jeitinh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971600" y="2430867"/>
            <a:ext cx="3162300" cy="3233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51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 conquistas vêm do trabalho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716016" y="1628800"/>
            <a:ext cx="4104576" cy="4837894"/>
          </a:xfrm>
        </p:spPr>
        <p:txBody>
          <a:bodyPr/>
          <a:lstStyle/>
          <a:p>
            <a:r>
              <a:rPr lang="pt-BR" dirty="0"/>
              <a:t>“Realização pede trabalho.</a:t>
            </a:r>
          </a:p>
          <a:p>
            <a:r>
              <a:rPr lang="pt-BR" dirty="0"/>
              <a:t>Vitória exige luta.”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12.)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2291"/>
            <a:ext cx="3335060" cy="4717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4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caminho escolher?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99992" y="1628800"/>
            <a:ext cx="4320600" cy="4837894"/>
          </a:xfrm>
        </p:spPr>
        <p:txBody>
          <a:bodyPr/>
          <a:lstStyle/>
          <a:p>
            <a:r>
              <a:rPr lang="pt-BR" dirty="0"/>
              <a:t>“Porta larga – entrada na ilusão – saída pelo reajuste...</a:t>
            </a:r>
          </a:p>
          <a:p>
            <a:r>
              <a:rPr lang="pt-BR" dirty="0"/>
              <a:t>Porta estreita – saída do erro – entrada na renovação...</a:t>
            </a:r>
          </a:p>
          <a:p>
            <a:r>
              <a:rPr lang="pt-BR" dirty="0"/>
              <a:t>O momento atual é de escolha da porta, estreita ou larga.”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O Espírito da Verdade</a:t>
            </a:r>
            <a:r>
              <a:rPr lang="pt-BR" dirty="0"/>
              <a:t>, cap. 14.)</a:t>
            </a:r>
          </a:p>
        </p:txBody>
      </p:sp>
      <p:pic>
        <p:nvPicPr>
          <p:cNvPr id="1028" name="Picture 4" descr="Encruzilhadas da vida. Saber escolher o caminho e encarar as mudanças -  Brasil 247">
            <a:extLst>
              <a:ext uri="{FF2B5EF4-FFF2-40B4-BE49-F238E27FC236}">
                <a16:creationId xmlns:a16="http://schemas.microsoft.com/office/drawing/2014/main" id="{1BD7F0B9-84EA-8F48-A730-A2001417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6926"/>
          <a:stretch/>
        </p:blipFill>
        <p:spPr bwMode="auto">
          <a:xfrm>
            <a:off x="827584" y="2512036"/>
            <a:ext cx="3240980" cy="30621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Ilusão e desilusão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283967" y="1628800"/>
            <a:ext cx="4536625" cy="4837894"/>
          </a:xfrm>
        </p:spPr>
        <p:txBody>
          <a:bodyPr/>
          <a:lstStyle/>
          <a:p>
            <a:r>
              <a:rPr lang="pt-BR" dirty="0"/>
              <a:t>“Muitos preferem a estrada agradável dos caprichos pessoais atendidos e caem, desavisados, nos fojos de tenebrosos enganos, quando não se despenham nos precipícios de tardio </a:t>
            </a:r>
            <a:r>
              <a:rPr lang="pt-BR" dirty="0" err="1"/>
              <a:t>arrepen-dimento</a:t>
            </a:r>
            <a:r>
              <a:rPr lang="pt-BR" dirty="0"/>
              <a:t>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cap. 12.)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3"/>
          <a:stretch/>
        </p:blipFill>
        <p:spPr bwMode="auto">
          <a:xfrm>
            <a:off x="971600" y="2367950"/>
            <a:ext cx="3102106" cy="33595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08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D265A3A-8080-1E40-81DE-9F8F324D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reencarnado...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CA602E-9237-9B46-B830-1997078E1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ser humano volta a procurar as “portas largas”...</a:t>
            </a:r>
          </a:p>
          <a:p>
            <a:pPr lvl="1"/>
            <a:r>
              <a:rPr lang="pt-BR" dirty="0"/>
              <a:t>“Fugindo à dificuldade, empenha-se pelo menor esforço. </a:t>
            </a:r>
          </a:p>
          <a:p>
            <a:pPr lvl="1"/>
            <a:r>
              <a:rPr lang="pt-BR" dirty="0"/>
              <a:t>Temendo o sacrifício, exige a vantagem pessoal.</a:t>
            </a:r>
          </a:p>
          <a:p>
            <a:pPr lvl="1"/>
            <a:r>
              <a:rPr lang="pt-BR" dirty="0"/>
              <a:t>Longe de servir aos semelhantes, reclama os serviços dos outros para si. </a:t>
            </a:r>
          </a:p>
          <a:p>
            <a:pPr lvl="1"/>
            <a:r>
              <a:rPr lang="pt-BR" dirty="0"/>
              <a:t>E, no sono doentio do passado, atravessa os campos de evolução, sem algo realizar de útil, menosprezando os compromissos assumidos. </a:t>
            </a:r>
          </a:p>
          <a:p>
            <a:pPr lvl="1"/>
            <a:r>
              <a:rPr lang="pt-BR" dirty="0"/>
              <a:t>Em geral, quase todos os homens somente acordam quando a enfermidade lhes requisita o corpo às transformações da morte.”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Vinha de Luz</a:t>
            </a:r>
            <a:r>
              <a:rPr lang="pt-BR" dirty="0"/>
              <a:t>, cap. 20.)</a:t>
            </a:r>
          </a:p>
        </p:txBody>
      </p:sp>
    </p:spTree>
    <p:extLst>
      <p:ext uri="{BB962C8B-B14F-4D97-AF65-F5344CB8AC3E}">
        <p14:creationId xmlns:p14="http://schemas.microsoft.com/office/powerpoint/2010/main" val="40102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Levamos da Terra nossas conquistas espirituais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60825" y="1628800"/>
            <a:ext cx="7059768" cy="2736304"/>
          </a:xfrm>
        </p:spPr>
        <p:txBody>
          <a:bodyPr/>
          <a:lstStyle/>
          <a:p>
            <a:r>
              <a:rPr lang="pt-BR" dirty="0"/>
              <a:t>“Seja qual for a experiência em que te situas, na terra, lembra-te de que ninguém recebe um berço entre homens para acomodar-se com a inércia, no desprezo deliberado às leis que regem a vida.”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12.)</a:t>
            </a:r>
          </a:p>
        </p:txBody>
      </p:sp>
      <p:pic>
        <p:nvPicPr>
          <p:cNvPr id="6146" name="Picture 2" descr="http://2.bp.blogspot.com/-AAVTLFrOGaI/UolWgc3VD7I/AAAAAAAABmw/0GtfPOvx7ls/s1600/N%C2%BA83_Trabalho+bem+feito+-_08-11-2013+cop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0"/>
          <a:stretch/>
        </p:blipFill>
        <p:spPr bwMode="auto">
          <a:xfrm>
            <a:off x="2449009" y="4492314"/>
            <a:ext cx="5683399" cy="19743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Nosso dever é a nossa escola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1999" y="1628800"/>
            <a:ext cx="4248593" cy="4837894"/>
          </a:xfrm>
        </p:spPr>
        <p:txBody>
          <a:bodyPr/>
          <a:lstStyle/>
          <a:p>
            <a:r>
              <a:rPr lang="pt-BR" dirty="0"/>
              <a:t>“Por isso mesmo, a senda estreita a que se refere Jesus é a </a:t>
            </a:r>
            <a:r>
              <a:rPr lang="pt-BR" b="1" dirty="0">
                <a:latin typeface="Avenir Next Demi Bold" panose="020B0503020202020204" pitchFamily="34" charset="0"/>
              </a:rPr>
              <a:t>fidelidade</a:t>
            </a:r>
            <a:r>
              <a:rPr lang="pt-BR" dirty="0"/>
              <a:t> que nos cabe manter limpa e constante, no culto às </a:t>
            </a:r>
            <a:r>
              <a:rPr lang="pt-BR" dirty="0" err="1"/>
              <a:t>obri-gações</a:t>
            </a:r>
            <a:r>
              <a:rPr lang="pt-BR" dirty="0"/>
              <a:t> assumidas diante do Bem Eterno.”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12.)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4517"/>
            <a:ext cx="3437580" cy="2308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172" name="Picture 4" descr="http://orisval.files.wordpress.com/2012/08/lixeiros-em-ac3a7c3a3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09066"/>
            <a:ext cx="3435673" cy="2244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00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cha">
  <a:themeElements>
    <a:clrScheme name="L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ech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ch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5272</TotalTime>
  <Words>1326</Words>
  <Application>Microsoft Macintosh PowerPoint</Application>
  <PresentationFormat>Apresentação na tela (4:3)</PresentationFormat>
  <Paragraphs>86</Paragraphs>
  <Slides>13</Slides>
  <Notes>13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Avenir Next</vt:lpstr>
      <vt:lpstr>Avenir Next Demi Bold</vt:lpstr>
      <vt:lpstr>Calibri</vt:lpstr>
      <vt:lpstr>Century Gothic</vt:lpstr>
      <vt:lpstr>Wingdings 3</vt:lpstr>
      <vt:lpstr>Mecha</vt:lpstr>
      <vt:lpstr>A senda estreita</vt:lpstr>
      <vt:lpstr>A PORTA ESTREITA (Mt 7:13–14, 21–23)</vt:lpstr>
      <vt:lpstr>Facilidades</vt:lpstr>
      <vt:lpstr>As conquistas vêm do trabalho</vt:lpstr>
      <vt:lpstr>Qual caminho escolher?</vt:lpstr>
      <vt:lpstr>Ilusão e desilusão</vt:lpstr>
      <vt:lpstr>Quando reencarnado...</vt:lpstr>
      <vt:lpstr>Levamos da Terra nossas conquistas espirituais</vt:lpstr>
      <vt:lpstr>Nosso dever é a nossa escola</vt:lpstr>
      <vt:lpstr>Necessidade do sacrifício do egoísmo</vt:lpstr>
      <vt:lpstr>Praticar o bem integralmente</vt:lpstr>
      <vt:lpstr>Colheremos o que plantarmos</vt:lpstr>
      <vt:lpstr>A porta estreita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</dc:creator>
  <cp:lastModifiedBy>Adriano Alves</cp:lastModifiedBy>
  <cp:revision>70</cp:revision>
  <dcterms:created xsi:type="dcterms:W3CDTF">2014-03-26T15:34:28Z</dcterms:created>
  <dcterms:modified xsi:type="dcterms:W3CDTF">2021-02-18T00:31:53Z</dcterms:modified>
</cp:coreProperties>
</file>