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8"/>
  </p:notesMasterIdLst>
  <p:sldIdLst>
    <p:sldId id="256" r:id="rId2"/>
    <p:sldId id="257" r:id="rId3"/>
    <p:sldId id="267" r:id="rId4"/>
    <p:sldId id="269" r:id="rId5"/>
    <p:sldId id="268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2" autoAdjust="0"/>
    <p:restoredTop sz="78117" autoAdjust="0"/>
  </p:normalViewPr>
  <p:slideViewPr>
    <p:cSldViewPr showGuides="1">
      <p:cViewPr>
        <p:scale>
          <a:sx n="86" d="100"/>
          <a:sy n="86" d="100"/>
        </p:scale>
        <p:origin x="984" y="472"/>
      </p:cViewPr>
      <p:guideLst>
        <p:guide orient="horz" pos="2160"/>
        <p:guide pos="5511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851F-FC1D-484D-B65E-5DB6FD13CBAA}" type="datetimeFigureOut">
              <a:rPr lang="pt-BR" smtClean="0"/>
              <a:t>24/02/2021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2269-223F-BF40-9315-CC509B17A6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75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caridade</a:t>
            </a:r>
            <a:r>
              <a:rPr lang="pt-BR" baseline="0" dirty="0"/>
              <a:t> é a virtude que mais se destaca, segundo Paulo em relação as outras três. Podemos considerar que o apóstolo a coloca nesse patamar porque ela é o que traz um senso de humanidade e gera em nós uma necessidade de auxiliar o próximo. Está vinculada percepção que precisamos ter de auxiliar a todos, criando empatia e entendendo as dores e fragilidades que o outro e nós carregamos.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06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fé é</a:t>
            </a:r>
            <a:r>
              <a:rPr lang="pt-BR" baseline="0" dirty="0"/>
              <a:t> uma força motriz. E como se fosse uma bússola sem a qual não conseguiríamos atingir nossas metas e sonhos por falta de direcionamento. É aquela certeza íntima de que algo vai acontecer. E se não aconteceu ainda, é apenas porque não chegou o momento. Mas acontecerá. A fé nos dá combustível para seguimos apesar dos desafios. E ela tem de estar associada à razão, porque nos dá clareza de que o precisamos fazer é acreditar que tudo concorrerá para o nosso bem, nos cabendo seguir firmes, acreditando na Providência Divina.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57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Vídeo “No</a:t>
            </a:r>
            <a:r>
              <a:rPr lang="pt-BR" baseline="0" dirty="0"/>
              <a:t> arms, no legs, no worries” (Sem braços, sem pernas, sem problemas).</a:t>
            </a:r>
          </a:p>
          <a:p>
            <a:r>
              <a:rPr lang="pt-BR" baseline="0" dirty="0"/>
              <a:t>Fonte: </a:t>
            </a:r>
            <a:r>
              <a:rPr lang="pt-BR" dirty="0"/>
              <a:t>https://www.youtube.com/watch?v=E-xZ6ULzJEk</a:t>
            </a:r>
          </a:p>
          <a:p>
            <a:r>
              <a:rPr lang="pt-BR" dirty="0"/>
              <a:t>Tempo: 4:11.</a:t>
            </a:r>
          </a:p>
          <a:p>
            <a:endParaRPr lang="pt-BR" dirty="0"/>
          </a:p>
          <a:p>
            <a:r>
              <a:rPr lang="pt-BR" dirty="0"/>
              <a:t>O vídeo destacado mostra que todos, sem</a:t>
            </a:r>
            <a:r>
              <a:rPr lang="pt-BR" baseline="0" dirty="0"/>
              <a:t> exceção, tem condições que auxiliar. Por mais que as dificuldades ocorram, sempre haverá lições a tirar, oportunidades para fazer algo por alguém.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9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esperança é aquele virtude de faz nascer em nós a</a:t>
            </a:r>
            <a:r>
              <a:rPr lang="pt-BR" baseline="0" dirty="0"/>
              <a:t> paciência de saber esperar. Não a espera inativa. Mas a espera ativa, na ação, buscando o aprimoramento. Em geral, está associada à fé e ambas nos fazem mover. Na imagem destacada no exemplo, há um sol nascente. A reflexão que procuramos fazer a partir da imagem é a de que apensar de a noite acontecer e a “escuridão” simbolizar as angústias e dores, há uma certeza a cada dia, que o sol surgirá. O sol simboliza os momentos de apaziguamento. Há dores sim, mas é esperança de dias melhores.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8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entendermos que essas virtudes</a:t>
            </a:r>
            <a:r>
              <a:rPr lang="pt-BR" baseline="0" dirty="0"/>
              <a:t> estão disponíveis a todos nós, compreendemos que são pilares que nos sustentam em todos os momentos da vida. A caridade é por excelência a maior, porque também nos tira do foco de que somos mais importantes, mais merecedores ou mais sofredores. Deslocamos a atenção para o outro e nesse movimento, ajudamos e somos ajudados.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43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Todos</a:t>
            </a:r>
            <a:r>
              <a:rPr lang="pt-BR" baseline="0" dirty="0"/>
              <a:t> os seres humanos vivem interligados. Vivemos em um grande ecossistema em que interdependemos  uns dos outros. É um sistema delicado em que tudo precisa estar bem para que todos estejam bem. Esse senso de comunidade e interdependência nos traz uma responsabilidade imensa perante o outro. Passamos a entender que o mal que fazemos ao outro, fazemos a nós mesmos. E sendo assim, acabamos por aprender a colaborar para o todo.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29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caridade</a:t>
            </a:r>
            <a:r>
              <a:rPr lang="pt-BR" baseline="0" dirty="0"/>
              <a:t> pode se expressar para nós de diferentes formas. Fizemos uma lista de algumas formas em que ela pode se apresentar.</a:t>
            </a:r>
          </a:p>
          <a:p>
            <a:pPr marL="228600" indent="-228600">
              <a:buAutoNum type="arabicPeriod"/>
            </a:pPr>
            <a:r>
              <a:rPr lang="pt-BR" dirty="0"/>
              <a:t>Tolerância.</a:t>
            </a:r>
          </a:p>
          <a:p>
            <a:pPr marL="228600" indent="-228600">
              <a:buAutoNum type="arabicPeriod"/>
            </a:pPr>
            <a:r>
              <a:rPr lang="pt-BR" dirty="0"/>
              <a:t>Bondade.</a:t>
            </a:r>
          </a:p>
          <a:p>
            <a:pPr marL="228600" indent="-228600">
              <a:buAutoNum type="arabicPeriod"/>
            </a:pPr>
            <a:r>
              <a:rPr lang="pt-BR" dirty="0"/>
              <a:t>Auxílio</a:t>
            </a:r>
            <a:r>
              <a:rPr lang="pt-BR" baseline="0" dirty="0"/>
              <a:t> direto aos outros, como por exemplo, ensinar a ler ou a escrever, levando entendimento.</a:t>
            </a:r>
          </a:p>
          <a:p>
            <a:pPr marL="228600" indent="-228600">
              <a:buAutoNum type="arabicPeriod"/>
            </a:pPr>
            <a:r>
              <a:rPr lang="pt-BR" dirty="0"/>
              <a:t>Ser</a:t>
            </a:r>
            <a:r>
              <a:rPr lang="pt-BR" baseline="0" dirty="0"/>
              <a:t> grato e não e ter atitudes positivas</a:t>
            </a:r>
          </a:p>
          <a:p>
            <a:pPr marL="228600" indent="-228600">
              <a:buAutoNum type="arabicPeriod"/>
            </a:pPr>
            <a:r>
              <a:rPr lang="pt-BR" baseline="0" dirty="0"/>
              <a:t>Ser bom e buscar metas de felicidade para você e para os outros.</a:t>
            </a:r>
          </a:p>
          <a:p>
            <a:pPr marL="228600" indent="-228600">
              <a:buAutoNum type="arabicPeriod"/>
            </a:pPr>
            <a:endParaRPr lang="pt-BR" baseline="0" dirty="0"/>
          </a:p>
          <a:p>
            <a:pPr marL="0" indent="0">
              <a:buNone/>
            </a:pPr>
            <a:r>
              <a:rPr lang="pt-BR" baseline="0" dirty="0"/>
              <a:t>Os próximos slides são exemplos disso que acabamos de citar.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81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caridade se</a:t>
            </a:r>
            <a:r>
              <a:rPr lang="pt-BR" baseline="0" dirty="0"/>
              <a:t> expressa em toda forma de entendimento não violenta que busca auxiliar e levar equilíbrio. Em todos as nossas relações precisamos estar atentos para servir e ajudar, principalmente aqueles que estão mais próximos. Isso porque aqueles que estão mais próximos, conseguem ativar em nós situações que nem sempre os de fora de cada conseguem. Então, é ter atenção e buscar sempre a compreensão, o entendimento, a caridade.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06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consequência</a:t>
            </a:r>
            <a:r>
              <a:rPr lang="pt-BR" baseline="0" dirty="0"/>
              <a:t> da responsabilidade mútua, todos ganhamos. Cada ser humano está em um estágio diferente de entendimento a cerca das coisas da vida. Há situações em que nós e o outro agem conforme o que têm de recursos íntimos. Nem sempre uma má atitude é maldade. Às vezes é ignorância. Nosso papel deve ser sempre daquele que serve sem exigir ou criar condições. Se assim o fizermos, haverá grandes chances de frustração e com ela a mágoa e a reclamação. Saibamos contribuir sem exigências e compreender que todos nós precisamos uns dos outros para aprender e evoluir.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32269-223F-BF40-9315-CC509B17A6F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1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9885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6090879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37112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4437112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4580743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6241075"/>
            <a:ext cx="6108101" cy="50029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116631"/>
            <a:ext cx="2057400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116632"/>
            <a:ext cx="4021666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4597371"/>
            <a:ext cx="1370293" cy="1356442"/>
          </a:xfrm>
        </p:spPr>
        <p:txBody>
          <a:bodyPr/>
          <a:lstStyle/>
          <a:p>
            <a:fld id="{8B2ABFD1-6137-E640-9E48-C0C29FBD98FC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56812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5929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16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68651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45304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3BF5-EE6C-D643-85BB-CC66E831866C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26A6675-1F19-A04F-810A-4911BC68312B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5995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2" y="753228"/>
            <a:ext cx="7034581" cy="1080938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36872"/>
            <a:ext cx="7025253" cy="4151063"/>
          </a:xfrm>
        </p:spPr>
        <p:txBody>
          <a:bodyPr anchor="ctr"/>
          <a:lstStyle>
            <a:lvl1pPr algn="just">
              <a:lnSpc>
                <a:spcPct val="100000"/>
              </a:lnSpc>
              <a:spcBef>
                <a:spcPts val="800"/>
              </a:spcBef>
              <a:defRPr/>
            </a:lvl1pPr>
            <a:lvl2pPr algn="just">
              <a:lnSpc>
                <a:spcPct val="100000"/>
              </a:lnSpc>
              <a:spcBef>
                <a:spcPts val="600"/>
              </a:spcBef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spcBef>
                <a:spcPts val="400"/>
              </a:spcBef>
              <a:defRPr/>
            </a:lvl4pPr>
            <a:lvl5pPr marL="1828800" indent="0"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7881" y="6487936"/>
            <a:ext cx="2057400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65" y="6490406"/>
            <a:ext cx="4834673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050-8106-134C-8B3E-5D51FE352BEA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57084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745221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1886684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3248961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1886685"/>
            <a:ext cx="1149836" cy="1090789"/>
          </a:xfrm>
        </p:spPr>
        <p:txBody>
          <a:bodyPr/>
          <a:lstStyle/>
          <a:p>
            <a:fld id="{6342F3D4-6B81-DF44-B686-39B5966A9BD2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55858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7CB-3E74-B94A-82F9-182AD1889698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26840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9624-2E09-5B47-9B2C-594099C07760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6733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FC04-3FA8-9C4F-9A85-E725255CFBD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17598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C2CC-8613-0E4B-8815-9BE7A54AAA90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203326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43B2-BD83-EC46-902D-DD419249DFDB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70457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55C-C18D-FD4B-A042-74FF4F7B1DFC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148284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9">
            <a:alphaModFix amt="5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978E-1C74-544F-92ED-0FB719A59334}" type="slidenum">
              <a:rPr lang="es-ES" altLang="pt-BR" smtClean="0"/>
              <a:pPr/>
              <a:t>‹nº›</a:t>
            </a:fld>
            <a:endParaRPr lang="es-ES" altLang="pt-BR" dirty="0"/>
          </a:p>
        </p:txBody>
      </p:sp>
    </p:spTree>
    <p:extLst>
      <p:ext uri="{BB962C8B-B14F-4D97-AF65-F5344CB8AC3E}">
        <p14:creationId xmlns:p14="http://schemas.microsoft.com/office/powerpoint/2010/main" val="2068224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Condensed Demi Bold" charset="0"/>
          <a:ea typeface="Avenir Next Condensed Demi Bold" charset="0"/>
          <a:cs typeface="Avenir Next Condensed Demi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10242" y="4580743"/>
            <a:ext cx="6069268" cy="936489"/>
          </a:xfrm>
        </p:spPr>
        <p:txBody>
          <a:bodyPr>
            <a:normAutofit fontScale="90000"/>
          </a:bodyPr>
          <a:lstStyle/>
          <a:p>
            <a:r>
              <a:rPr lang="es-UY"/>
              <a:t>Caridade do entendimento</a:t>
            </a:r>
            <a:endParaRPr lang="es-ES" dirty="0"/>
          </a:p>
        </p:txBody>
      </p:sp>
      <p:sp>
        <p:nvSpPr>
          <p:cNvPr id="2114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450956" y="5448986"/>
            <a:ext cx="6108101" cy="50029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Ceifa de Luz</a:t>
            </a:r>
          </a:p>
        </p:txBody>
      </p:sp>
      <p:sp>
        <p:nvSpPr>
          <p:cNvPr id="15" name="Rectangle 66"/>
          <p:cNvSpPr txBox="1">
            <a:spLocks noChangeArrowheads="1"/>
          </p:cNvSpPr>
          <p:nvPr/>
        </p:nvSpPr>
        <p:spPr>
          <a:xfrm>
            <a:off x="450956" y="188640"/>
            <a:ext cx="6108101" cy="500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900" dirty="0">
                <a:solidFill>
                  <a:schemeClr val="bg2"/>
                </a:solidFill>
                <a:effectLst/>
              </a:rPr>
              <a:t>Grupo Espírita Guillon Ribeiro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bg2"/>
                </a:solidFill>
                <a:effectLst/>
              </a:rPr>
              <a:t>Escola de Evangelização de Pacientes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de caridade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092128"/>
          </a:xfrm>
        </p:spPr>
        <p:txBody>
          <a:bodyPr/>
          <a:lstStyle/>
          <a:p>
            <a:r>
              <a:rPr lang="pt-BR" altLang="pt-BR" dirty="0"/>
              <a:t>Auxiliar alguém a sair da ignorância.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462746"/>
            <a:ext cx="6153173" cy="2990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de caridade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092128"/>
          </a:xfrm>
        </p:spPr>
        <p:txBody>
          <a:bodyPr/>
          <a:lstStyle/>
          <a:p>
            <a:r>
              <a:rPr lang="pt-BR" altLang="pt-BR" dirty="0"/>
              <a:t>Não reclamar.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4"/>
          <a:stretch/>
        </p:blipFill>
        <p:spPr bwMode="auto">
          <a:xfrm>
            <a:off x="1740179" y="3424888"/>
            <a:ext cx="4335966" cy="3028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de caridade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092128"/>
          </a:xfrm>
        </p:spPr>
        <p:txBody>
          <a:bodyPr/>
          <a:lstStyle/>
          <a:p>
            <a:r>
              <a:rPr lang="pt-BR" altLang="pt-BR" dirty="0"/>
              <a:t>Buscar ser feliz.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05" y="3429000"/>
            <a:ext cx="4638325" cy="30241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de caridade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092128"/>
          </a:xfrm>
        </p:spPr>
        <p:txBody>
          <a:bodyPr/>
          <a:lstStyle/>
          <a:p>
            <a:r>
              <a:rPr lang="pt-BR" altLang="pt-BR" dirty="0"/>
              <a:t>Auxiliar o próximo a sair da miséria.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25" y="3645024"/>
            <a:ext cx="8333388" cy="24754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praticar o entendimento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“... podes auxiliar a teu filho ou a teu pai, a teu irmão ou a teu companheiro com a palavra generosa, com o sorriso amistoso, com a atitude compreensiva ou com a prece oculta na extinção de males iniciantes e imprevisíveis, porquanto não ignoramos que o incêndio, quase sempre, começa na fagulha imperceptível.”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Dinheiro</a:t>
            </a:r>
            <a:r>
              <a:rPr lang="pt-BR" dirty="0"/>
              <a:t>, cap. 12)</a:t>
            </a:r>
          </a:p>
        </p:txBody>
      </p:sp>
    </p:spTree>
    <p:extLst>
      <p:ext uri="{BB962C8B-B14F-4D97-AF65-F5344CB8AC3E}">
        <p14:creationId xmlns:p14="http://schemas.microsoft.com/office/powerpoint/2010/main" val="57109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Felicidade e progresso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7" y="2336872"/>
            <a:ext cx="5904656" cy="4151063"/>
          </a:xfrm>
        </p:spPr>
        <p:txBody>
          <a:bodyPr>
            <a:normAutofit fontScale="92500"/>
          </a:bodyPr>
          <a:lstStyle/>
          <a:p>
            <a:r>
              <a:rPr lang="pt-BR" altLang="pt-BR" dirty="0"/>
              <a:t>“Não te esqueças de que ninguém é ignorante porque o deseje e, estendendo fraternos braços aos que respiram atribulados na sombra, diminuirás a penúria que se extinguirá, por fim, no mundo, quando cada consciência ajustar-se à obrigação de </a:t>
            </a:r>
            <a:r>
              <a:rPr lang="pt-BR" altLang="pt-BR" b="1" dirty="0">
                <a:solidFill>
                  <a:schemeClr val="accent2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servir sem mágoa e sem exigência</a:t>
            </a:r>
            <a:r>
              <a:rPr lang="pt-BR" altLang="pt-BR" dirty="0"/>
              <a:t>, na certeza de que apenas </a:t>
            </a:r>
            <a:r>
              <a:rPr lang="pt-BR" altLang="pt-BR" b="1" dirty="0">
                <a:solidFill>
                  <a:schemeClr val="accent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amando e auxiliando sem reclamar</a:t>
            </a:r>
            <a:r>
              <a:rPr lang="pt-BR" altLang="pt-BR" dirty="0"/>
              <a:t> é que permaneceremos felizes na ascensão para Deus.”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Ceifa de luz</a:t>
            </a:r>
            <a:r>
              <a:rPr lang="pt-BR" altLang="pt-BR" dirty="0"/>
              <a:t>, cap. 1)</a:t>
            </a:r>
          </a:p>
        </p:txBody>
      </p:sp>
      <p:pic>
        <p:nvPicPr>
          <p:cNvPr id="121861" name="Picture 5" descr="http://estudos.gospelmais.com.br/files/2012/09/andar-luz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7654" y="2668024"/>
            <a:ext cx="2047164" cy="3495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Oração por Entendimento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Senhor Jesus!</a:t>
            </a:r>
          </a:p>
          <a:p>
            <a:r>
              <a:rPr lang="pt-BR" dirty="0"/>
              <a:t>Auxilia-nos a compreender mais, a fim de que possamos servir melhor, já que, somente assim, as bênçãos que nos concedes podem fluir, através de nós, em nosso apoio e em favor de todos aqueles que nos compartilham a existência.</a:t>
            </a:r>
          </a:p>
          <a:p>
            <a:r>
              <a:rPr lang="pt-BR" dirty="0"/>
              <a:t>Induze-nos à prática do entendimento que nos fará observar os valores que, porventura, conquistemos, não na condição de propriedade nossa e sim por manancial de recursos que nos compete mobilizar no amparo de quantos ainda não obtiveram as vantagens que os felicitam a vida.</a:t>
            </a:r>
          </a:p>
          <a:p>
            <a:r>
              <a:rPr lang="pt-BR" dirty="0"/>
              <a:t>E ajuda-nos, oh! Divino Mestre, a converter as oportunidades de tempo e trabalho com que nos honraste em serviço aos semelhantes, especialmente na doação de nós mesmos, naquilo que sejamos ou naquilo que possamos dispor, de maneira a sermos hoje melhores do que ontem, permanecendo em ti, tanto quanto permaneces em nós, agora e sempre.</a:t>
            </a:r>
          </a:p>
          <a:p>
            <a:r>
              <a:rPr lang="pt-BR" dirty="0"/>
              <a:t>Assim seja.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Paciência</a:t>
            </a:r>
            <a:r>
              <a:rPr lang="pt-BR" dirty="0"/>
              <a:t>, cap. 13)</a:t>
            </a:r>
          </a:p>
        </p:txBody>
      </p:sp>
    </p:spTree>
    <p:extLst>
      <p:ext uri="{BB962C8B-B14F-4D97-AF65-F5344CB8AC3E}">
        <p14:creationId xmlns:p14="http://schemas.microsoft.com/office/powerpoint/2010/main" val="7435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importante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“Agora, pois, permanecem estas três, a </a:t>
            </a:r>
            <a:r>
              <a:rPr lang="pt-BR" b="1" dirty="0">
                <a:solidFill>
                  <a:schemeClr val="accent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fé</a:t>
            </a:r>
            <a:r>
              <a:rPr lang="pt-BR" dirty="0"/>
              <a:t>, a </a:t>
            </a:r>
            <a:r>
              <a:rPr lang="pt-BR" b="1" dirty="0">
                <a:solidFill>
                  <a:schemeClr val="accent2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esperança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pt-BR" dirty="0"/>
              <a:t>e a </a:t>
            </a:r>
            <a:r>
              <a:rPr lang="pt-BR" b="1" dirty="0">
                <a:solidFill>
                  <a:schemeClr val="accent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caridade</a:t>
            </a:r>
            <a:r>
              <a:rPr lang="pt-BR" dirty="0"/>
              <a:t>; porém, a maior destas é a caridade”.</a:t>
            </a:r>
          </a:p>
          <a:p>
            <a:pPr lvl="1"/>
            <a:r>
              <a:rPr lang="pt-BR" i="1" dirty="0"/>
              <a:t>Paulo</a:t>
            </a:r>
          </a:p>
          <a:p>
            <a:pPr lvl="4"/>
            <a:r>
              <a:rPr lang="pt-BR" dirty="0"/>
              <a:t>(I Coríntios, 13:13)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altLang="pt-BR" dirty="0"/>
              <a:t>“Crer não se resume em aceitar. [...] Crer é perceber, é sentir uma realidade [...]. Motivos de ordem vária induzem, por vezes, o indivíduo a aceitar ou rejeitar este ou aquele postulado...”</a:t>
            </a:r>
          </a:p>
          <a:p>
            <a:pPr lvl="4"/>
            <a:r>
              <a:rPr lang="pt-BR" altLang="pt-BR" dirty="0"/>
              <a:t>(VINÍCIUS. </a:t>
            </a:r>
            <a:r>
              <a:rPr lang="pt-BR" altLang="pt-BR" i="1" dirty="0"/>
              <a:t>Na Seara do Mestre</a:t>
            </a:r>
            <a:r>
              <a:rPr lang="pt-BR" altLang="pt-BR" dirty="0"/>
              <a:t>, cap. “A razão e a fé à luz dos Evangelhos”)</a:t>
            </a:r>
          </a:p>
          <a:p>
            <a:r>
              <a:rPr lang="pt-BR" altLang="pt-BR" dirty="0"/>
              <a:t>“Sempre que te refiras aos problemas da fé, não te fixes tão-somente na fé que depositas em Deus. Recorda que Deus, igualmente, confia em ti.”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Coragem</a:t>
            </a:r>
            <a:r>
              <a:rPr lang="pt-BR" altLang="pt-BR" dirty="0"/>
              <a:t>, cap. 11)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B11128A-EDCE-5D45-AD77-34762858FF3D}"/>
              </a:ext>
            </a:extLst>
          </p:cNvPr>
          <p:cNvSpPr/>
          <p:nvPr/>
        </p:nvSpPr>
        <p:spPr>
          <a:xfrm>
            <a:off x="569431" y="3167390"/>
            <a:ext cx="800514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2800" dirty="0"/>
              <a:t>https://www.youtube.com/watch?v=E-xZ6ULzJEk</a:t>
            </a:r>
          </a:p>
        </p:txBody>
      </p:sp>
    </p:spTree>
    <p:extLst>
      <p:ext uri="{BB962C8B-B14F-4D97-AF65-F5344CB8AC3E}">
        <p14:creationId xmlns:p14="http://schemas.microsoft.com/office/powerpoint/2010/main" val="214198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esperança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336872"/>
            <a:ext cx="4608511" cy="4151063"/>
          </a:xfrm>
        </p:spPr>
        <p:txBody>
          <a:bodyPr/>
          <a:lstStyle/>
          <a:p>
            <a:r>
              <a:rPr lang="pt-BR" dirty="0"/>
              <a:t>“A Esperança é a filha dileta da Fé. Ambas estão, uma para outra, como a luz reflexa dos planetas está para a luz central e positiva do Sol. </a:t>
            </a:r>
          </a:p>
          <a:p>
            <a:r>
              <a:rPr lang="pt-BR" dirty="0"/>
              <a:t>A </a:t>
            </a:r>
            <a:r>
              <a:rPr lang="pt-BR" b="1" dirty="0">
                <a:solidFill>
                  <a:schemeClr val="accent1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Esperança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/>
              <a:t>é como o luar que se constitui dos bálsamos da crença. A </a:t>
            </a:r>
            <a:r>
              <a:rPr lang="pt-BR" b="1" dirty="0">
                <a:solidFill>
                  <a:schemeClr val="accent2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Fé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pt-BR" dirty="0"/>
              <a:t>é a divina claridade da certeza.” 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O Consolador</a:t>
            </a:r>
            <a:r>
              <a:rPr lang="pt-BR" dirty="0"/>
              <a:t>, perg. 154)</a:t>
            </a:r>
          </a:p>
        </p:txBody>
      </p:sp>
      <p:pic>
        <p:nvPicPr>
          <p:cNvPr id="118788" name="Picture 4" descr="http://www.eniotrevizani.xpg.com.br/fotos/Alvorec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707" y="3139082"/>
            <a:ext cx="3397006" cy="2546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Caridade como sustentação espiritual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7" y="2336872"/>
            <a:ext cx="5472608" cy="4151063"/>
          </a:xfrm>
        </p:spPr>
        <p:txBody>
          <a:bodyPr/>
          <a:lstStyle/>
          <a:p>
            <a:r>
              <a:rPr lang="pt-BR" altLang="pt-BR" dirty="0"/>
              <a:t>“Na sustentação do progresso espiritual precisamos tanto da caridade quanto do ar que nos assegura o equilíbrio orgânico.”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Ceifa de luz</a:t>
            </a:r>
            <a:r>
              <a:rPr lang="pt-BR" altLang="pt-BR" dirty="0"/>
              <a:t>, cap. 1)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249" y="2780928"/>
            <a:ext cx="2420692" cy="3004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precisamos da caridade?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740199"/>
          </a:xfrm>
        </p:spPr>
        <p:txBody>
          <a:bodyPr>
            <a:normAutofit fontScale="92500"/>
          </a:bodyPr>
          <a:lstStyle/>
          <a:p>
            <a:r>
              <a:rPr lang="pt-BR" altLang="pt-BR" dirty="0"/>
              <a:t>“Lembra-te de que a </a:t>
            </a:r>
            <a:r>
              <a:rPr lang="pt-BR" altLang="pt-BR" b="1" dirty="0">
                <a:solidFill>
                  <a:schemeClr val="accent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interdependência</a:t>
            </a:r>
            <a:r>
              <a:rPr lang="pt-BR" altLang="pt-BR" dirty="0">
                <a:solidFill>
                  <a:schemeClr val="accent4"/>
                </a:solidFill>
              </a:rPr>
              <a:t> </a:t>
            </a:r>
            <a:r>
              <a:rPr lang="pt-BR" altLang="pt-BR" dirty="0"/>
              <a:t>é o regime instituído por Deus para a estabilidade de todo o Universo e não olvides a compreensão que devemos a todas as criaturas.”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Ceifa de luz</a:t>
            </a:r>
            <a:r>
              <a:rPr lang="pt-BR" altLang="pt-BR" dirty="0"/>
              <a:t>, cap. 1)</a:t>
            </a: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212" y="4293096"/>
            <a:ext cx="3343900" cy="2223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essa caridade?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7" y="2336872"/>
            <a:ext cx="4608511" cy="4151063"/>
          </a:xfrm>
        </p:spPr>
        <p:txBody>
          <a:bodyPr/>
          <a:lstStyle/>
          <a:p>
            <a:r>
              <a:rPr lang="pt-BR" altLang="pt-BR" dirty="0"/>
              <a:t>“Compreensão que se exprima, através de </a:t>
            </a:r>
            <a:r>
              <a:rPr lang="pt-BR" altLang="pt-BR" b="1" dirty="0">
                <a:solidFill>
                  <a:schemeClr val="accent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tolerância</a:t>
            </a:r>
            <a:r>
              <a:rPr lang="pt-BR" altLang="pt-BR" dirty="0">
                <a:solidFill>
                  <a:schemeClr val="accent4"/>
                </a:solidFill>
              </a:rPr>
              <a:t> </a:t>
            </a:r>
            <a:r>
              <a:rPr lang="pt-BR" altLang="pt-BR" dirty="0"/>
              <a:t>e bondade incessantes, na sadia convicção de que ajudando os outros é que poderemos encontrar o auxílio indispensável à própria segurança.”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Ceifa de luz</a:t>
            </a:r>
            <a:r>
              <a:rPr lang="pt-BR" altLang="pt-BR" dirty="0"/>
              <a:t>, </a:t>
            </a:r>
            <a:br>
              <a:rPr lang="pt-BR" altLang="pt-BR" dirty="0"/>
            </a:br>
            <a:r>
              <a:rPr lang="pt-BR" altLang="pt-BR" dirty="0"/>
              <a:t>cap. 1)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917" y="3103772"/>
            <a:ext cx="3500796" cy="2617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de caridade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2336873"/>
            <a:ext cx="7025253" cy="1092128"/>
          </a:xfrm>
        </p:spPr>
        <p:txBody>
          <a:bodyPr/>
          <a:lstStyle/>
          <a:p>
            <a:r>
              <a:rPr lang="pt-BR" altLang="pt-BR" dirty="0"/>
              <a:t>Não impor o seu ponto de vista.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40" y="3462746"/>
            <a:ext cx="4640044" cy="29479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1170</TotalTime>
  <Words>1536</Words>
  <Application>Microsoft Macintosh PowerPoint</Application>
  <PresentationFormat>Apresentação na tela (4:3)</PresentationFormat>
  <Paragraphs>79</Paragraphs>
  <Slides>16</Slides>
  <Notes>9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Avenir Next</vt:lpstr>
      <vt:lpstr>Avenir Next Condensed Demi Bold</vt:lpstr>
      <vt:lpstr>Avenir Next Demi Bold</vt:lpstr>
      <vt:lpstr>Calibri</vt:lpstr>
      <vt:lpstr>Berlim</vt:lpstr>
      <vt:lpstr>Caridade do entendimento</vt:lpstr>
      <vt:lpstr>O que é importante</vt:lpstr>
      <vt:lpstr>A fé</vt:lpstr>
      <vt:lpstr>Apresentação do PowerPoint</vt:lpstr>
      <vt:lpstr>A esperança</vt:lpstr>
      <vt:lpstr>Caridade como sustentação espiritual</vt:lpstr>
      <vt:lpstr>Por que precisamos da caridade? </vt:lpstr>
      <vt:lpstr>O que é essa caridade? </vt:lpstr>
      <vt:lpstr>Expressões de caridade </vt:lpstr>
      <vt:lpstr>Expressões de caridade </vt:lpstr>
      <vt:lpstr>Expressões de caridade </vt:lpstr>
      <vt:lpstr>Expressões de caridade </vt:lpstr>
      <vt:lpstr>Expressões de caridade </vt:lpstr>
      <vt:lpstr>Como praticar o entendimento</vt:lpstr>
      <vt:lpstr>Felicidade e progresso</vt:lpstr>
      <vt:lpstr>Oração por Entendimento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1  Caridade do entendimento</dc:title>
  <dc:creator>Adriano Alves</dc:creator>
  <cp:lastModifiedBy>Adriano Alves</cp:lastModifiedBy>
  <cp:revision>37</cp:revision>
  <dcterms:created xsi:type="dcterms:W3CDTF">2016-05-04T04:09:15Z</dcterms:created>
  <dcterms:modified xsi:type="dcterms:W3CDTF">2021-02-24T21:40:21Z</dcterms:modified>
</cp:coreProperties>
</file>